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336" r:id="rId3"/>
    <p:sldId id="335" r:id="rId4"/>
    <p:sldId id="258" r:id="rId5"/>
    <p:sldId id="342" r:id="rId6"/>
    <p:sldId id="348" r:id="rId7"/>
    <p:sldId id="345" r:id="rId8"/>
    <p:sldId id="359" r:id="rId9"/>
    <p:sldId id="275" r:id="rId10"/>
    <p:sldId id="353" r:id="rId11"/>
    <p:sldId id="360" r:id="rId12"/>
    <p:sldId id="283" r:id="rId13"/>
    <p:sldId id="276" r:id="rId14"/>
    <p:sldId id="355" r:id="rId15"/>
    <p:sldId id="277" r:id="rId16"/>
    <p:sldId id="356" r:id="rId17"/>
    <p:sldId id="278" r:id="rId18"/>
    <p:sldId id="357" r:id="rId19"/>
    <p:sldId id="352" r:id="rId20"/>
    <p:sldId id="279" r:id="rId21"/>
    <p:sldId id="334" r:id="rId22"/>
    <p:sldId id="347" r:id="rId23"/>
    <p:sldId id="349" r:id="rId24"/>
    <p:sldId id="304" r:id="rId25"/>
    <p:sldId id="281" r:id="rId26"/>
    <p:sldId id="361" r:id="rId27"/>
    <p:sldId id="272" r:id="rId28"/>
    <p:sldId id="280" r:id="rId29"/>
    <p:sldId id="27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443E28-D88B-4AF6-8CED-5D29FF9EC4C1}" v="22" dt="2021-11-21T20:54:10.2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032" autoAdjust="0"/>
    <p:restoredTop sz="81893" autoAdjust="0"/>
  </p:normalViewPr>
  <p:slideViewPr>
    <p:cSldViewPr snapToGrid="0">
      <p:cViewPr varScale="1">
        <p:scale>
          <a:sx n="42" d="100"/>
          <a:sy n="42" d="100"/>
        </p:scale>
        <p:origin x="72" y="3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my Wilson" userId="e3b55da62d900d7c" providerId="LiveId" clId="{3D443E28-D88B-4AF6-8CED-5D29FF9EC4C1}"/>
    <pc:docChg chg="custSel addSld delSld modSld sldOrd">
      <pc:chgData name="Tammy Wilson" userId="e3b55da62d900d7c" providerId="LiveId" clId="{3D443E28-D88B-4AF6-8CED-5D29FF9EC4C1}" dt="2021-11-21T20:54:28.181" v="1160" actId="2696"/>
      <pc:docMkLst>
        <pc:docMk/>
      </pc:docMkLst>
      <pc:sldChg chg="modSp">
        <pc:chgData name="Tammy Wilson" userId="e3b55da62d900d7c" providerId="LiveId" clId="{3D443E28-D88B-4AF6-8CED-5D29FF9EC4C1}" dt="2021-11-21T20:30:10.161" v="1" actId="27636"/>
        <pc:sldMkLst>
          <pc:docMk/>
          <pc:sldMk cId="2447040903" sldId="256"/>
        </pc:sldMkLst>
        <pc:spChg chg="mod">
          <ac:chgData name="Tammy Wilson" userId="e3b55da62d900d7c" providerId="LiveId" clId="{3D443E28-D88B-4AF6-8CED-5D29FF9EC4C1}" dt="2021-11-21T20:30:10.161" v="1" actId="27636"/>
          <ac:spMkLst>
            <pc:docMk/>
            <pc:sldMk cId="2447040903" sldId="256"/>
            <ac:spMk id="2" creationId="{00000000-0000-0000-0000-000000000000}"/>
          </ac:spMkLst>
        </pc:spChg>
      </pc:sldChg>
      <pc:sldChg chg="delSp modSp">
        <pc:chgData name="Tammy Wilson" userId="e3b55da62d900d7c" providerId="LiveId" clId="{3D443E28-D88B-4AF6-8CED-5D29FF9EC4C1}" dt="2021-11-21T20:36:17.423" v="385" actId="115"/>
        <pc:sldMkLst>
          <pc:docMk/>
          <pc:sldMk cId="139713131" sldId="258"/>
        </pc:sldMkLst>
        <pc:spChg chg="mod">
          <ac:chgData name="Tammy Wilson" userId="e3b55da62d900d7c" providerId="LiveId" clId="{3D443E28-D88B-4AF6-8CED-5D29FF9EC4C1}" dt="2021-11-21T20:36:17.423" v="385" actId="115"/>
          <ac:spMkLst>
            <pc:docMk/>
            <pc:sldMk cId="139713131" sldId="258"/>
            <ac:spMk id="3" creationId="{00000000-0000-0000-0000-000000000000}"/>
          </ac:spMkLst>
        </pc:spChg>
        <pc:picChg chg="del mod">
          <ac:chgData name="Tammy Wilson" userId="e3b55da62d900d7c" providerId="LiveId" clId="{3D443E28-D88B-4AF6-8CED-5D29FF9EC4C1}" dt="2021-11-21T20:31:46.553" v="73" actId="478"/>
          <ac:picMkLst>
            <pc:docMk/>
            <pc:sldMk cId="139713131" sldId="258"/>
            <ac:picMk id="5" creationId="{FC78ABE4-5C43-4329-96CA-F43D881FF187}"/>
          </ac:picMkLst>
        </pc:picChg>
      </pc:sldChg>
      <pc:sldChg chg="modSp modNotesTx">
        <pc:chgData name="Tammy Wilson" userId="e3b55da62d900d7c" providerId="LiveId" clId="{3D443E28-D88B-4AF6-8CED-5D29FF9EC4C1}" dt="2021-11-21T20:43:37.087" v="893"/>
        <pc:sldMkLst>
          <pc:docMk/>
          <pc:sldMk cId="4045264162" sldId="275"/>
        </pc:sldMkLst>
        <pc:spChg chg="mod">
          <ac:chgData name="Tammy Wilson" userId="e3b55da62d900d7c" providerId="LiveId" clId="{3D443E28-D88B-4AF6-8CED-5D29FF9EC4C1}" dt="2021-11-21T20:43:30.764" v="892" actId="20577"/>
          <ac:spMkLst>
            <pc:docMk/>
            <pc:sldMk cId="4045264162" sldId="275"/>
            <ac:spMk id="2" creationId="{00000000-0000-0000-0000-000000000000}"/>
          </ac:spMkLst>
        </pc:spChg>
        <pc:spChg chg="mod">
          <ac:chgData name="Tammy Wilson" userId="e3b55da62d900d7c" providerId="LiveId" clId="{3D443E28-D88B-4AF6-8CED-5D29FF9EC4C1}" dt="2021-11-21T20:43:37.087" v="893"/>
          <ac:spMkLst>
            <pc:docMk/>
            <pc:sldMk cId="4045264162" sldId="275"/>
            <ac:spMk id="3" creationId="{00000000-0000-0000-0000-000000000000}"/>
          </ac:spMkLst>
        </pc:spChg>
      </pc:sldChg>
      <pc:sldChg chg="modSp modNotesTx">
        <pc:chgData name="Tammy Wilson" userId="e3b55da62d900d7c" providerId="LiveId" clId="{3D443E28-D88B-4AF6-8CED-5D29FF9EC4C1}" dt="2021-11-21T20:47:15.562" v="1010" actId="20577"/>
        <pc:sldMkLst>
          <pc:docMk/>
          <pc:sldMk cId="1200361231" sldId="276"/>
        </pc:sldMkLst>
        <pc:spChg chg="mod">
          <ac:chgData name="Tammy Wilson" userId="e3b55da62d900d7c" providerId="LiveId" clId="{3D443E28-D88B-4AF6-8CED-5D29FF9EC4C1}" dt="2021-11-21T20:47:15.562" v="1010" actId="20577"/>
          <ac:spMkLst>
            <pc:docMk/>
            <pc:sldMk cId="1200361231" sldId="276"/>
            <ac:spMk id="3" creationId="{00000000-0000-0000-0000-000000000000}"/>
          </ac:spMkLst>
        </pc:spChg>
      </pc:sldChg>
      <pc:sldChg chg="modSp">
        <pc:chgData name="Tammy Wilson" userId="e3b55da62d900d7c" providerId="LiveId" clId="{3D443E28-D88B-4AF6-8CED-5D29FF9EC4C1}" dt="2021-11-21T20:48:54.898" v="1090" actId="27636"/>
        <pc:sldMkLst>
          <pc:docMk/>
          <pc:sldMk cId="1845618009" sldId="277"/>
        </pc:sldMkLst>
        <pc:spChg chg="mod">
          <ac:chgData name="Tammy Wilson" userId="e3b55da62d900d7c" providerId="LiveId" clId="{3D443E28-D88B-4AF6-8CED-5D29FF9EC4C1}" dt="2021-11-21T20:48:54.898" v="1090" actId="27636"/>
          <ac:spMkLst>
            <pc:docMk/>
            <pc:sldMk cId="1845618009" sldId="277"/>
            <ac:spMk id="3" creationId="{00000000-0000-0000-0000-000000000000}"/>
          </ac:spMkLst>
        </pc:spChg>
      </pc:sldChg>
      <pc:sldChg chg="modSp">
        <pc:chgData name="Tammy Wilson" userId="e3b55da62d900d7c" providerId="LiveId" clId="{3D443E28-D88B-4AF6-8CED-5D29FF9EC4C1}" dt="2021-11-21T20:50:41.902" v="1128" actId="20577"/>
        <pc:sldMkLst>
          <pc:docMk/>
          <pc:sldMk cId="1745432227" sldId="278"/>
        </pc:sldMkLst>
        <pc:spChg chg="mod">
          <ac:chgData name="Tammy Wilson" userId="e3b55da62d900d7c" providerId="LiveId" clId="{3D443E28-D88B-4AF6-8CED-5D29FF9EC4C1}" dt="2021-11-21T20:50:41.902" v="1128" actId="20577"/>
          <ac:spMkLst>
            <pc:docMk/>
            <pc:sldMk cId="1745432227" sldId="278"/>
            <ac:spMk id="3" creationId="{00000000-0000-0000-0000-000000000000}"/>
          </ac:spMkLst>
        </pc:spChg>
      </pc:sldChg>
      <pc:sldChg chg="del">
        <pc:chgData name="Tammy Wilson" userId="e3b55da62d900d7c" providerId="LiveId" clId="{3D443E28-D88B-4AF6-8CED-5D29FF9EC4C1}" dt="2021-11-21T20:35:52.967" v="382" actId="2696"/>
        <pc:sldMkLst>
          <pc:docMk/>
          <pc:sldMk cId="3003623491" sldId="283"/>
        </pc:sldMkLst>
      </pc:sldChg>
      <pc:sldChg chg="modSp add ord">
        <pc:chgData name="Tammy Wilson" userId="e3b55da62d900d7c" providerId="LiveId" clId="{3D443E28-D88B-4AF6-8CED-5D29FF9EC4C1}" dt="2021-11-21T20:44:55.886" v="903" actId="14100"/>
        <pc:sldMkLst>
          <pc:docMk/>
          <pc:sldMk cId="3752436686" sldId="283"/>
        </pc:sldMkLst>
        <pc:spChg chg="mod">
          <ac:chgData name="Tammy Wilson" userId="e3b55da62d900d7c" providerId="LiveId" clId="{3D443E28-D88B-4AF6-8CED-5D29FF9EC4C1}" dt="2021-11-21T20:44:55.886" v="903" actId="14100"/>
          <ac:spMkLst>
            <pc:docMk/>
            <pc:sldMk cId="3752436686" sldId="283"/>
            <ac:spMk id="3" creationId="{52556BA2-052A-4C15-8169-41F3447896D5}"/>
          </ac:spMkLst>
        </pc:spChg>
      </pc:sldChg>
      <pc:sldChg chg="del">
        <pc:chgData name="Tammy Wilson" userId="e3b55da62d900d7c" providerId="LiveId" clId="{3D443E28-D88B-4AF6-8CED-5D29FF9EC4C1}" dt="2021-11-21T20:30:18.241" v="2" actId="2696"/>
        <pc:sldMkLst>
          <pc:docMk/>
          <pc:sldMk cId="1365113720" sldId="287"/>
        </pc:sldMkLst>
      </pc:sldChg>
      <pc:sldChg chg="del">
        <pc:chgData name="Tammy Wilson" userId="e3b55da62d900d7c" providerId="LiveId" clId="{3D443E28-D88B-4AF6-8CED-5D29FF9EC4C1}" dt="2021-11-21T20:54:28.181" v="1160" actId="2696"/>
        <pc:sldMkLst>
          <pc:docMk/>
          <pc:sldMk cId="463151179" sldId="332"/>
        </pc:sldMkLst>
      </pc:sldChg>
      <pc:sldChg chg="del">
        <pc:chgData name="Tammy Wilson" userId="e3b55da62d900d7c" providerId="LiveId" clId="{3D443E28-D88B-4AF6-8CED-5D29FF9EC4C1}" dt="2021-11-21T20:30:37.210" v="3" actId="2696"/>
        <pc:sldMkLst>
          <pc:docMk/>
          <pc:sldMk cId="1933709042" sldId="340"/>
        </pc:sldMkLst>
      </pc:sldChg>
      <pc:sldChg chg="modSp">
        <pc:chgData name="Tammy Wilson" userId="e3b55da62d900d7c" providerId="LiveId" clId="{3D443E28-D88B-4AF6-8CED-5D29FF9EC4C1}" dt="2021-11-21T20:35:40.929" v="380" actId="27636"/>
        <pc:sldMkLst>
          <pc:docMk/>
          <pc:sldMk cId="1272298523" sldId="342"/>
        </pc:sldMkLst>
        <pc:spChg chg="mod">
          <ac:chgData name="Tammy Wilson" userId="e3b55da62d900d7c" providerId="LiveId" clId="{3D443E28-D88B-4AF6-8CED-5D29FF9EC4C1}" dt="2021-11-21T20:32:29.796" v="89" actId="20577"/>
          <ac:spMkLst>
            <pc:docMk/>
            <pc:sldMk cId="1272298523" sldId="342"/>
            <ac:spMk id="2" creationId="{D71088EF-9F4C-4B47-A407-E76ED875045D}"/>
          </ac:spMkLst>
        </pc:spChg>
        <pc:spChg chg="mod">
          <ac:chgData name="Tammy Wilson" userId="e3b55da62d900d7c" providerId="LiveId" clId="{3D443E28-D88B-4AF6-8CED-5D29FF9EC4C1}" dt="2021-11-21T20:35:40.929" v="380" actId="27636"/>
          <ac:spMkLst>
            <pc:docMk/>
            <pc:sldMk cId="1272298523" sldId="342"/>
            <ac:spMk id="3" creationId="{EDD94C6F-D7E6-408C-B9F6-04BDEB4F2E91}"/>
          </ac:spMkLst>
        </pc:spChg>
        <pc:picChg chg="mod">
          <ac:chgData name="Tammy Wilson" userId="e3b55da62d900d7c" providerId="LiveId" clId="{3D443E28-D88B-4AF6-8CED-5D29FF9EC4C1}" dt="2021-11-21T20:35:09.679" v="363" actId="1076"/>
          <ac:picMkLst>
            <pc:docMk/>
            <pc:sldMk cId="1272298523" sldId="342"/>
            <ac:picMk id="4" creationId="{E8F18DC8-1DF9-470A-A5F6-66CA3FC111B1}"/>
          </ac:picMkLst>
        </pc:picChg>
      </pc:sldChg>
      <pc:sldChg chg="modSp">
        <pc:chgData name="Tammy Wilson" userId="e3b55da62d900d7c" providerId="LiveId" clId="{3D443E28-D88B-4AF6-8CED-5D29FF9EC4C1}" dt="2021-11-21T20:39:01.202" v="517" actId="20577"/>
        <pc:sldMkLst>
          <pc:docMk/>
          <pc:sldMk cId="534884274" sldId="345"/>
        </pc:sldMkLst>
        <pc:spChg chg="mod">
          <ac:chgData name="Tammy Wilson" userId="e3b55da62d900d7c" providerId="LiveId" clId="{3D443E28-D88B-4AF6-8CED-5D29FF9EC4C1}" dt="2021-11-21T20:36:43.700" v="403" actId="20577"/>
          <ac:spMkLst>
            <pc:docMk/>
            <pc:sldMk cId="534884274" sldId="345"/>
            <ac:spMk id="2" creationId="{D71088EF-9F4C-4B47-A407-E76ED875045D}"/>
          </ac:spMkLst>
        </pc:spChg>
        <pc:spChg chg="mod">
          <ac:chgData name="Tammy Wilson" userId="e3b55da62d900d7c" providerId="LiveId" clId="{3D443E28-D88B-4AF6-8CED-5D29FF9EC4C1}" dt="2021-11-21T20:39:01.202" v="517" actId="20577"/>
          <ac:spMkLst>
            <pc:docMk/>
            <pc:sldMk cId="534884274" sldId="345"/>
            <ac:spMk id="3" creationId="{EDD94C6F-D7E6-408C-B9F6-04BDEB4F2E91}"/>
          </ac:spMkLst>
        </pc:spChg>
      </pc:sldChg>
      <pc:sldChg chg="delSp modSp">
        <pc:chgData name="Tammy Wilson" userId="e3b55da62d900d7c" providerId="LiveId" clId="{3D443E28-D88B-4AF6-8CED-5D29FF9EC4C1}" dt="2021-11-21T20:44:11.303" v="900" actId="478"/>
        <pc:sldMkLst>
          <pc:docMk/>
          <pc:sldMk cId="2882228029" sldId="360"/>
        </pc:sldMkLst>
        <pc:spChg chg="mod">
          <ac:chgData name="Tammy Wilson" userId="e3b55da62d900d7c" providerId="LiveId" clId="{3D443E28-D88B-4AF6-8CED-5D29FF9EC4C1}" dt="2021-11-21T20:43:49.583" v="896" actId="20577"/>
          <ac:spMkLst>
            <pc:docMk/>
            <pc:sldMk cId="2882228029" sldId="360"/>
            <ac:spMk id="3" creationId="{00000000-0000-0000-0000-000000000000}"/>
          </ac:spMkLst>
        </pc:spChg>
        <pc:picChg chg="mod">
          <ac:chgData name="Tammy Wilson" userId="e3b55da62d900d7c" providerId="LiveId" clId="{3D443E28-D88B-4AF6-8CED-5D29FF9EC4C1}" dt="2021-11-21T20:44:08.578" v="899" actId="1076"/>
          <ac:picMkLst>
            <pc:docMk/>
            <pc:sldMk cId="2882228029" sldId="360"/>
            <ac:picMk id="5" creationId="{00000000-0000-0000-0000-000000000000}"/>
          </ac:picMkLst>
        </pc:picChg>
        <pc:picChg chg="del mod">
          <ac:chgData name="Tammy Wilson" userId="e3b55da62d900d7c" providerId="LiveId" clId="{3D443E28-D88B-4AF6-8CED-5D29FF9EC4C1}" dt="2021-11-21T20:44:11.303" v="900" actId="478"/>
          <ac:picMkLst>
            <pc:docMk/>
            <pc:sldMk cId="2882228029" sldId="360"/>
            <ac:picMk id="6" creationId="{B5DC7261-F596-4F57-80D9-0B237CB2AE9E}"/>
          </ac:picMkLst>
        </pc:picChg>
      </pc:sldChg>
      <pc:sldChg chg="modSp add">
        <pc:chgData name="Tammy Wilson" userId="e3b55da62d900d7c" providerId="LiveId" clId="{3D443E28-D88B-4AF6-8CED-5D29FF9EC4C1}" dt="2021-11-21T20:54:19.719" v="1159" actId="20577"/>
        <pc:sldMkLst>
          <pc:docMk/>
          <pc:sldMk cId="1193157248" sldId="361"/>
        </pc:sldMkLst>
        <pc:spChg chg="mod">
          <ac:chgData name="Tammy Wilson" userId="e3b55da62d900d7c" providerId="LiveId" clId="{3D443E28-D88B-4AF6-8CED-5D29FF9EC4C1}" dt="2021-11-21T20:54:19.719" v="1159" actId="20577"/>
          <ac:spMkLst>
            <pc:docMk/>
            <pc:sldMk cId="1193157248" sldId="361"/>
            <ac:spMk id="2" creationId="{64D7B0F4-91BC-4D90-981F-50617A4E2DE2}"/>
          </ac:spMkLst>
        </pc:spChg>
      </pc:sldChg>
      <pc:sldChg chg="del">
        <pc:chgData name="Tammy Wilson" userId="e3b55da62d900d7c" providerId="LiveId" clId="{3D443E28-D88B-4AF6-8CED-5D29FF9EC4C1}" dt="2021-11-21T20:35:52.967" v="381" actId="2696"/>
        <pc:sldMkLst>
          <pc:docMk/>
          <pc:sldMk cId="3187506021" sldId="361"/>
        </pc:sldMkLst>
      </pc:sldChg>
      <pc:sldChg chg="add del ord">
        <pc:chgData name="Tammy Wilson" userId="e3b55da62d900d7c" providerId="LiveId" clId="{3D443E28-D88B-4AF6-8CED-5D29FF9EC4C1}" dt="2021-11-21T20:44:34.963" v="902" actId="2696"/>
        <pc:sldMkLst>
          <pc:docMk/>
          <pc:sldMk cId="3631686391" sldId="361"/>
        </pc:sldMkLst>
      </pc:sldChg>
    </pc:docChg>
  </pc:docChgLst>
  <pc:docChgLst>
    <pc:chgData name="Tammy Wilson" userId="e3b55da62d900d7c" providerId="LiveId" clId="{98F1F25C-DA58-4623-9031-CFE736650FA9}"/>
    <pc:docChg chg="custSel modSld">
      <pc:chgData name="Tammy Wilson" userId="e3b55da62d900d7c" providerId="LiveId" clId="{98F1F25C-DA58-4623-9031-CFE736650FA9}" dt="2021-08-27T21:51:26.558" v="22" actId="20577"/>
      <pc:docMkLst>
        <pc:docMk/>
      </pc:docMkLst>
      <pc:sldChg chg="modSp">
        <pc:chgData name="Tammy Wilson" userId="e3b55da62d900d7c" providerId="LiveId" clId="{98F1F25C-DA58-4623-9031-CFE736650FA9}" dt="2021-08-27T21:51:26.558" v="22" actId="20577"/>
        <pc:sldMkLst>
          <pc:docMk/>
          <pc:sldMk cId="2447040903" sldId="256"/>
        </pc:sldMkLst>
        <pc:spChg chg="mod">
          <ac:chgData name="Tammy Wilson" userId="e3b55da62d900d7c" providerId="LiveId" clId="{98F1F25C-DA58-4623-9031-CFE736650FA9}" dt="2021-08-27T21:51:26.558" v="22" actId="20577"/>
          <ac:spMkLst>
            <pc:docMk/>
            <pc:sldMk cId="2447040903" sldId="256"/>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2D781B-A3E7-4A96-8914-7A812793D083}" type="datetimeFigureOut">
              <a:rPr lang="en-CA" smtClean="0"/>
              <a:pPr/>
              <a:t>2021-11-21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957306-D5EA-4679-94C8-D7454F0D8CF9}" type="slidenum">
              <a:rPr lang="en-CA" smtClean="0"/>
              <a:pPr/>
              <a:t>‹#›</a:t>
            </a:fld>
            <a:endParaRPr lang="en-CA"/>
          </a:p>
        </p:txBody>
      </p:sp>
    </p:spTree>
    <p:extLst>
      <p:ext uri="{BB962C8B-B14F-4D97-AF65-F5344CB8AC3E}">
        <p14:creationId xmlns:p14="http://schemas.microsoft.com/office/powerpoint/2010/main" val="1240485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Name the two ways:</a:t>
            </a:r>
            <a:r>
              <a:rPr lang="en-CA" baseline="0" dirty="0"/>
              <a:t> sex and </a:t>
            </a:r>
            <a:r>
              <a:rPr lang="en-CA" baseline="0" dirty="0" err="1"/>
              <a:t>asex</a:t>
            </a:r>
            <a:endParaRPr lang="en-CA" dirty="0"/>
          </a:p>
        </p:txBody>
      </p:sp>
      <p:sp>
        <p:nvSpPr>
          <p:cNvPr id="4" name="Slide Number Placeholder 3"/>
          <p:cNvSpPr>
            <a:spLocks noGrp="1"/>
          </p:cNvSpPr>
          <p:nvPr>
            <p:ph type="sldNum" sz="quarter" idx="10"/>
          </p:nvPr>
        </p:nvSpPr>
        <p:spPr/>
        <p:txBody>
          <a:bodyPr/>
          <a:lstStyle/>
          <a:p>
            <a:fld id="{68957306-D5EA-4679-94C8-D7454F0D8CF9}" type="slidenum">
              <a:rPr lang="en-CA" smtClean="0"/>
              <a:pPr/>
              <a:t>1</a:t>
            </a:fld>
            <a:endParaRPr lang="en-CA"/>
          </a:p>
        </p:txBody>
      </p:sp>
    </p:spTree>
    <p:extLst>
      <p:ext uri="{BB962C8B-B14F-4D97-AF65-F5344CB8AC3E}">
        <p14:creationId xmlns:p14="http://schemas.microsoft.com/office/powerpoint/2010/main" val="146716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 </a:t>
            </a:r>
            <a:r>
              <a:rPr lang="en-CA" dirty="0" err="1"/>
              <a:t>DNa</a:t>
            </a:r>
            <a:r>
              <a:rPr lang="en-CA" dirty="0"/>
              <a:t> is copied</a:t>
            </a:r>
          </a:p>
        </p:txBody>
      </p:sp>
      <p:sp>
        <p:nvSpPr>
          <p:cNvPr id="4" name="Slide Number Placeholder 3"/>
          <p:cNvSpPr>
            <a:spLocks noGrp="1"/>
          </p:cNvSpPr>
          <p:nvPr>
            <p:ph type="sldNum" sz="quarter" idx="10"/>
          </p:nvPr>
        </p:nvSpPr>
        <p:spPr/>
        <p:txBody>
          <a:bodyPr/>
          <a:lstStyle/>
          <a:p>
            <a:fld id="{68957306-D5EA-4679-94C8-D7454F0D8CF9}" type="slidenum">
              <a:rPr lang="en-CA" smtClean="0"/>
              <a:pPr/>
              <a:t>24</a:t>
            </a:fld>
            <a:endParaRPr lang="en-CA"/>
          </a:p>
        </p:txBody>
      </p:sp>
    </p:spTree>
    <p:extLst>
      <p:ext uri="{BB962C8B-B14F-4D97-AF65-F5344CB8AC3E}">
        <p14:creationId xmlns:p14="http://schemas.microsoft.com/office/powerpoint/2010/main" val="1755925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Exit Slip: </a:t>
            </a:r>
          </a:p>
          <a:p>
            <a:r>
              <a:rPr lang="en-CA" sz="1200" b="0" i="0" kern="1200" dirty="0">
                <a:solidFill>
                  <a:schemeClr val="tx1"/>
                </a:solidFill>
                <a:effectLst/>
                <a:latin typeface="+mn-lt"/>
                <a:ea typeface="+mn-ea"/>
                <a:cs typeface="+mn-cs"/>
              </a:rPr>
              <a:t>1. How do the traits of the parent and offspring compare to each other in asexual reproduction? </a:t>
            </a:r>
            <a:br>
              <a:rPr lang="en-CA" dirty="0"/>
            </a:br>
            <a:r>
              <a:rPr lang="en-CA" sz="1200" b="0" i="0" kern="1200" dirty="0">
                <a:solidFill>
                  <a:schemeClr val="tx1"/>
                </a:solidFill>
                <a:effectLst/>
                <a:latin typeface="+mn-lt"/>
                <a:ea typeface="+mn-ea"/>
                <a:cs typeface="+mn-cs"/>
              </a:rPr>
              <a:t>2. What are the benefits and limitations of single-celled organisms that undergo the process of asexual reproduction?3. Humans are constantly shedding dead skin cells.  How do we replace them?</a:t>
            </a:r>
            <a:br>
              <a:rPr lang="en-CA" dirty="0"/>
            </a:br>
            <a:r>
              <a:rPr lang="en-CA" sz="1200" b="0" i="0" kern="1200" dirty="0">
                <a:solidFill>
                  <a:schemeClr val="tx1"/>
                </a:solidFill>
                <a:effectLst/>
                <a:latin typeface="+mn-lt"/>
                <a:ea typeface="+mn-ea"/>
                <a:cs typeface="+mn-cs"/>
              </a:rPr>
              <a:t>4. An old sequoia tree weighs any tons and has billions of cells.  These trees start out as tiny seeds.  </a:t>
            </a:r>
            <a:r>
              <a:rPr lang="en-CA" sz="1200" b="0" i="0" kern="1200">
                <a:solidFill>
                  <a:schemeClr val="tx1"/>
                </a:solidFill>
                <a:effectLst/>
                <a:latin typeface="+mn-lt"/>
                <a:ea typeface="+mn-ea"/>
                <a:cs typeface="+mn-cs"/>
              </a:rPr>
              <a:t>How do these trees become so large?</a:t>
            </a:r>
            <a:endParaRPr lang="en-CA"/>
          </a:p>
        </p:txBody>
      </p:sp>
      <p:sp>
        <p:nvSpPr>
          <p:cNvPr id="4" name="Slide Number Placeholder 3"/>
          <p:cNvSpPr>
            <a:spLocks noGrp="1"/>
          </p:cNvSpPr>
          <p:nvPr>
            <p:ph type="sldNum" sz="quarter" idx="10"/>
          </p:nvPr>
        </p:nvSpPr>
        <p:spPr/>
        <p:txBody>
          <a:bodyPr/>
          <a:lstStyle/>
          <a:p>
            <a:fld id="{68957306-D5EA-4679-94C8-D7454F0D8CF9}" type="slidenum">
              <a:rPr lang="en-CA" smtClean="0"/>
              <a:pPr/>
              <a:t>25</a:t>
            </a:fld>
            <a:endParaRPr lang="en-CA"/>
          </a:p>
        </p:txBody>
      </p:sp>
    </p:spTree>
    <p:extLst>
      <p:ext uri="{BB962C8B-B14F-4D97-AF65-F5344CB8AC3E}">
        <p14:creationId xmlns:p14="http://schemas.microsoft.com/office/powerpoint/2010/main" val="1296363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Cells reproduce</a:t>
            </a:r>
            <a:r>
              <a:rPr lang="en-CA" baseline="0" dirty="0"/>
              <a:t>  to replace damaged cells and essential part of life cycle. (producing offspring for single celled ameba. </a:t>
            </a:r>
            <a:endParaRPr lang="en-CA" dirty="0"/>
          </a:p>
        </p:txBody>
      </p:sp>
      <p:sp>
        <p:nvSpPr>
          <p:cNvPr id="4" name="Slide Number Placeholder 3"/>
          <p:cNvSpPr>
            <a:spLocks noGrp="1"/>
          </p:cNvSpPr>
          <p:nvPr>
            <p:ph type="sldNum" sz="quarter" idx="10"/>
          </p:nvPr>
        </p:nvSpPr>
        <p:spPr/>
        <p:txBody>
          <a:bodyPr/>
          <a:lstStyle/>
          <a:p>
            <a:fld id="{68957306-D5EA-4679-94C8-D7454F0D8CF9}" type="slidenum">
              <a:rPr lang="en-CA" smtClean="0"/>
              <a:pPr/>
              <a:t>4</a:t>
            </a:fld>
            <a:endParaRPr lang="en-CA"/>
          </a:p>
        </p:txBody>
      </p:sp>
    </p:spTree>
    <p:extLst>
      <p:ext uri="{BB962C8B-B14F-4D97-AF65-F5344CB8AC3E}">
        <p14:creationId xmlns:p14="http://schemas.microsoft.com/office/powerpoint/2010/main" val="3137366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CA" sz="1200" b="0" i="0" kern="1200" dirty="0">
                <a:solidFill>
                  <a:schemeClr val="tx1"/>
                </a:solidFill>
                <a:effectLst/>
                <a:latin typeface="+mn-lt"/>
                <a:ea typeface="+mn-ea"/>
                <a:cs typeface="+mn-cs"/>
              </a:rPr>
              <a:t>Prophases is the longest phase of mitosis.</a:t>
            </a:r>
          </a:p>
          <a:p>
            <a:pPr fontAlgn="base"/>
            <a:r>
              <a:rPr lang="en-CA" sz="1200" b="0" i="0" kern="1200" dirty="0">
                <a:solidFill>
                  <a:schemeClr val="tx1"/>
                </a:solidFill>
                <a:effectLst/>
                <a:latin typeface="+mn-lt"/>
                <a:ea typeface="+mn-ea"/>
                <a:cs typeface="+mn-cs"/>
              </a:rPr>
              <a:t>early prophase The </a:t>
            </a:r>
            <a:r>
              <a:rPr lang="en-CA" sz="1200" b="1" i="0" kern="1200" dirty="0">
                <a:solidFill>
                  <a:schemeClr val="tx1"/>
                </a:solidFill>
                <a:effectLst/>
                <a:latin typeface="+mn-lt"/>
                <a:ea typeface="+mn-ea"/>
                <a:cs typeface="+mn-cs"/>
              </a:rPr>
              <a:t>mitotic spindle</a:t>
            </a:r>
            <a:r>
              <a:rPr lang="en-CA" sz="1200" b="0" i="0" kern="1200" dirty="0">
                <a:solidFill>
                  <a:schemeClr val="tx1"/>
                </a:solidFill>
                <a:effectLst/>
                <a:latin typeface="+mn-lt"/>
                <a:ea typeface="+mn-ea"/>
                <a:cs typeface="+mn-cs"/>
              </a:rPr>
              <a:t> begins to form. The spindle is a structure made of microtubules, strong fibers that are part of the cell’s “skeleton.” Its job is to organize the chromosomes and move them around during mitosis. The spindle grows between the centrosomes as they move apart.</a:t>
            </a:r>
          </a:p>
          <a:p>
            <a:pPr fontAlgn="base"/>
            <a:r>
              <a:rPr lang="en-CA" sz="1200" b="0" i="0" kern="1200" dirty="0">
                <a:solidFill>
                  <a:schemeClr val="tx1"/>
                </a:solidFill>
                <a:effectLst/>
                <a:latin typeface="+mn-lt"/>
                <a:ea typeface="+mn-ea"/>
                <a:cs typeface="+mn-cs"/>
              </a:rPr>
              <a:t>The </a:t>
            </a:r>
            <a:r>
              <a:rPr lang="en-CA" sz="1200" b="1" i="0" kern="1200" dirty="0">
                <a:solidFill>
                  <a:schemeClr val="tx1"/>
                </a:solidFill>
                <a:effectLst/>
                <a:latin typeface="+mn-lt"/>
                <a:ea typeface="+mn-ea"/>
                <a:cs typeface="+mn-cs"/>
              </a:rPr>
              <a:t>nucleolus</a:t>
            </a:r>
            <a:r>
              <a:rPr lang="en-CA" sz="1200" b="0" i="0" kern="1200" dirty="0">
                <a:solidFill>
                  <a:schemeClr val="tx1"/>
                </a:solidFill>
                <a:effectLst/>
                <a:latin typeface="+mn-lt"/>
                <a:ea typeface="+mn-ea"/>
                <a:cs typeface="+mn-cs"/>
              </a:rPr>
              <a:t> (or nucleoli, plural), a part of the nucleus where ribosomes are made, disappears. This is a sign that the nucleus is getting ready to break down.</a:t>
            </a:r>
          </a:p>
          <a:p>
            <a:r>
              <a:rPr lang="en-CA" sz="1200" b="0" i="0" kern="1200" dirty="0">
                <a:solidFill>
                  <a:schemeClr val="tx1"/>
                </a:solidFill>
                <a:effectLst/>
                <a:latin typeface="+mn-lt"/>
                <a:ea typeface="+mn-ea"/>
                <a:cs typeface="+mn-cs"/>
              </a:rPr>
              <a:t>and prometaphase</a:t>
            </a:r>
            <a:endParaRPr lang="en-CA" dirty="0"/>
          </a:p>
        </p:txBody>
      </p:sp>
      <p:sp>
        <p:nvSpPr>
          <p:cNvPr id="4" name="Slide Number Placeholder 3"/>
          <p:cNvSpPr>
            <a:spLocks noGrp="1"/>
          </p:cNvSpPr>
          <p:nvPr>
            <p:ph type="sldNum" sz="quarter" idx="10"/>
          </p:nvPr>
        </p:nvSpPr>
        <p:spPr/>
        <p:txBody>
          <a:bodyPr/>
          <a:lstStyle/>
          <a:p>
            <a:fld id="{68957306-D5EA-4679-94C8-D7454F0D8CF9}" type="slidenum">
              <a:rPr lang="en-CA" smtClean="0"/>
              <a:pPr/>
              <a:t>9</a:t>
            </a:fld>
            <a:endParaRPr lang="en-CA"/>
          </a:p>
        </p:txBody>
      </p:sp>
    </p:spTree>
    <p:extLst>
      <p:ext uri="{BB962C8B-B14F-4D97-AF65-F5344CB8AC3E}">
        <p14:creationId xmlns:p14="http://schemas.microsoft.com/office/powerpoint/2010/main" val="975886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CA" sz="1200" b="0" i="0" kern="1200" dirty="0">
                <a:solidFill>
                  <a:schemeClr val="tx1"/>
                </a:solidFill>
                <a:effectLst/>
                <a:latin typeface="+mn-lt"/>
                <a:ea typeface="+mn-ea"/>
                <a:cs typeface="+mn-cs"/>
              </a:rPr>
              <a:t>early prophase The </a:t>
            </a:r>
            <a:r>
              <a:rPr lang="en-CA" sz="1200" b="1" i="0" kern="1200" dirty="0">
                <a:solidFill>
                  <a:schemeClr val="tx1"/>
                </a:solidFill>
                <a:effectLst/>
                <a:latin typeface="+mn-lt"/>
                <a:ea typeface="+mn-ea"/>
                <a:cs typeface="+mn-cs"/>
              </a:rPr>
              <a:t>mitotic spindle</a:t>
            </a:r>
            <a:r>
              <a:rPr lang="en-CA" sz="1200" b="0" i="0" kern="1200" dirty="0">
                <a:solidFill>
                  <a:schemeClr val="tx1"/>
                </a:solidFill>
                <a:effectLst/>
                <a:latin typeface="+mn-lt"/>
                <a:ea typeface="+mn-ea"/>
                <a:cs typeface="+mn-cs"/>
              </a:rPr>
              <a:t> begins to form. The spindle is a structure made of microtubules, strong fibers that are part of the cell’s “skeleton.” Its job is to organize the chromosomes and move them around during mitosis. The spindle grows between the centrosomes as they move apart.</a:t>
            </a:r>
          </a:p>
          <a:p>
            <a:pPr fontAlgn="base"/>
            <a:r>
              <a:rPr lang="en-CA" sz="1200" b="0" i="0" kern="1200" dirty="0">
                <a:solidFill>
                  <a:schemeClr val="tx1"/>
                </a:solidFill>
                <a:effectLst/>
                <a:latin typeface="+mn-lt"/>
                <a:ea typeface="+mn-ea"/>
                <a:cs typeface="+mn-cs"/>
              </a:rPr>
              <a:t>The </a:t>
            </a:r>
            <a:r>
              <a:rPr lang="en-CA" sz="1200" b="1" i="0" kern="1200" dirty="0">
                <a:solidFill>
                  <a:schemeClr val="tx1"/>
                </a:solidFill>
                <a:effectLst/>
                <a:latin typeface="+mn-lt"/>
                <a:ea typeface="+mn-ea"/>
                <a:cs typeface="+mn-cs"/>
              </a:rPr>
              <a:t>nucleolus</a:t>
            </a:r>
            <a:r>
              <a:rPr lang="en-CA" sz="1200" b="0" i="0" kern="1200" dirty="0">
                <a:solidFill>
                  <a:schemeClr val="tx1"/>
                </a:solidFill>
                <a:effectLst/>
                <a:latin typeface="+mn-lt"/>
                <a:ea typeface="+mn-ea"/>
                <a:cs typeface="+mn-cs"/>
              </a:rPr>
              <a:t> (or nucleoli, plural), a part of the nucleus where ribosomes are made, disappears. This is a sign that the nucleus is getting ready to break down.</a:t>
            </a:r>
          </a:p>
          <a:p>
            <a:r>
              <a:rPr lang="en-CA" sz="1200" b="0" i="0" kern="1200" dirty="0">
                <a:solidFill>
                  <a:schemeClr val="tx1"/>
                </a:solidFill>
                <a:effectLst/>
                <a:latin typeface="+mn-lt"/>
                <a:ea typeface="+mn-ea"/>
                <a:cs typeface="+mn-cs"/>
              </a:rPr>
              <a:t>and prometaphase</a:t>
            </a:r>
            <a:endParaRPr lang="en-CA" dirty="0"/>
          </a:p>
        </p:txBody>
      </p:sp>
      <p:sp>
        <p:nvSpPr>
          <p:cNvPr id="4" name="Slide Number Placeholder 3"/>
          <p:cNvSpPr>
            <a:spLocks noGrp="1"/>
          </p:cNvSpPr>
          <p:nvPr>
            <p:ph type="sldNum" sz="quarter" idx="10"/>
          </p:nvPr>
        </p:nvSpPr>
        <p:spPr/>
        <p:txBody>
          <a:bodyPr/>
          <a:lstStyle/>
          <a:p>
            <a:fld id="{68957306-D5EA-4679-94C8-D7454F0D8CF9}" type="slidenum">
              <a:rPr lang="en-CA" smtClean="0"/>
              <a:pPr/>
              <a:t>11</a:t>
            </a:fld>
            <a:endParaRPr lang="en-CA"/>
          </a:p>
        </p:txBody>
      </p:sp>
    </p:spTree>
    <p:extLst>
      <p:ext uri="{BB962C8B-B14F-4D97-AF65-F5344CB8AC3E}">
        <p14:creationId xmlns:p14="http://schemas.microsoft.com/office/powerpoint/2010/main" val="88060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Shortest phase</a:t>
            </a:r>
          </a:p>
        </p:txBody>
      </p:sp>
      <p:sp>
        <p:nvSpPr>
          <p:cNvPr id="4" name="Slide Number Placeholder 3"/>
          <p:cNvSpPr>
            <a:spLocks noGrp="1"/>
          </p:cNvSpPr>
          <p:nvPr>
            <p:ph type="sldNum" sz="quarter" idx="5"/>
          </p:nvPr>
        </p:nvSpPr>
        <p:spPr/>
        <p:txBody>
          <a:bodyPr/>
          <a:lstStyle/>
          <a:p>
            <a:fld id="{68957306-D5EA-4679-94C8-D7454F0D8CF9}" type="slidenum">
              <a:rPr lang="en-CA" smtClean="0"/>
              <a:pPr/>
              <a:t>13</a:t>
            </a:fld>
            <a:endParaRPr lang="en-CA"/>
          </a:p>
        </p:txBody>
      </p:sp>
    </p:spTree>
    <p:extLst>
      <p:ext uri="{BB962C8B-B14F-4D97-AF65-F5344CB8AC3E}">
        <p14:creationId xmlns:p14="http://schemas.microsoft.com/office/powerpoint/2010/main" val="2532477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CA" sz="1200" b="0" i="0" kern="1200" dirty="0">
                <a:solidFill>
                  <a:schemeClr val="tx1"/>
                </a:solidFill>
                <a:effectLst/>
                <a:latin typeface="+mn-lt"/>
                <a:ea typeface="+mn-ea"/>
                <a:cs typeface="+mn-cs"/>
              </a:rPr>
              <a:t>In </a:t>
            </a:r>
            <a:r>
              <a:rPr lang="en-CA" sz="1200" b="1" i="0" kern="1200" dirty="0">
                <a:solidFill>
                  <a:schemeClr val="tx1"/>
                </a:solidFill>
                <a:effectLst/>
                <a:latin typeface="+mn-lt"/>
                <a:ea typeface="+mn-ea"/>
                <a:cs typeface="+mn-cs"/>
              </a:rPr>
              <a:t>metaphase</a:t>
            </a:r>
            <a:r>
              <a:rPr lang="en-CA" sz="1200" b="0" i="0" kern="1200" dirty="0">
                <a:solidFill>
                  <a:schemeClr val="tx1"/>
                </a:solidFill>
                <a:effectLst/>
                <a:latin typeface="+mn-lt"/>
                <a:ea typeface="+mn-ea"/>
                <a:cs typeface="+mn-cs"/>
              </a:rPr>
              <a:t>, the spindle has captured all the chromosomes and lined them up at the middle of the cell, ready to divide.</a:t>
            </a:r>
          </a:p>
          <a:p>
            <a:pPr fontAlgn="base"/>
            <a:r>
              <a:rPr lang="en-CA" sz="1200" b="0" i="0" kern="1200" dirty="0">
                <a:solidFill>
                  <a:schemeClr val="tx1"/>
                </a:solidFill>
                <a:effectLst/>
                <a:latin typeface="+mn-lt"/>
                <a:ea typeface="+mn-ea"/>
                <a:cs typeface="+mn-cs"/>
              </a:rPr>
              <a:t>All the chromosomes align at the </a:t>
            </a:r>
            <a:r>
              <a:rPr lang="en-CA" sz="1200" b="1" i="0" kern="1200" dirty="0">
                <a:solidFill>
                  <a:schemeClr val="tx1"/>
                </a:solidFill>
                <a:effectLst/>
                <a:latin typeface="+mn-lt"/>
                <a:ea typeface="+mn-ea"/>
                <a:cs typeface="+mn-cs"/>
              </a:rPr>
              <a:t>metaphase plate</a:t>
            </a:r>
            <a:r>
              <a:rPr lang="en-CA" sz="1200" b="0" i="0" kern="1200" dirty="0">
                <a:solidFill>
                  <a:schemeClr val="tx1"/>
                </a:solidFill>
                <a:effectLst/>
                <a:latin typeface="+mn-lt"/>
                <a:ea typeface="+mn-ea"/>
                <a:cs typeface="+mn-cs"/>
              </a:rPr>
              <a:t> (not a physical structure, just a term for the plane where the chromosomes line up).</a:t>
            </a:r>
          </a:p>
          <a:p>
            <a:pPr fontAlgn="base"/>
            <a:r>
              <a:rPr lang="en-CA" sz="1200" b="0" i="0" kern="1200" dirty="0">
                <a:solidFill>
                  <a:schemeClr val="tx1"/>
                </a:solidFill>
                <a:effectLst/>
                <a:latin typeface="+mn-lt"/>
                <a:ea typeface="+mn-ea"/>
                <a:cs typeface="+mn-cs"/>
              </a:rPr>
              <a:t>At this stage, the two kinetochores of each chromosome should be attached to microtubules from opposite spindle poles.</a:t>
            </a:r>
          </a:p>
          <a:p>
            <a:pPr fontAlgn="base"/>
            <a:r>
              <a:rPr lang="en-CA" sz="1200" b="0" i="0" kern="1200" dirty="0">
                <a:solidFill>
                  <a:schemeClr val="tx1"/>
                </a:solidFill>
                <a:effectLst/>
                <a:latin typeface="+mn-lt"/>
                <a:ea typeface="+mn-ea"/>
                <a:cs typeface="+mn-cs"/>
              </a:rPr>
              <a:t>Before proceeding to anaphase, the cell will check to make sure that all the chromosomes are at the metaphase plate with their kinetochores correctly attached to microtubules. This is called the </a:t>
            </a:r>
            <a:r>
              <a:rPr lang="en-CA" sz="1200" b="1" i="0" kern="1200" dirty="0">
                <a:solidFill>
                  <a:schemeClr val="tx1"/>
                </a:solidFill>
                <a:effectLst/>
                <a:latin typeface="+mn-lt"/>
                <a:ea typeface="+mn-ea"/>
                <a:cs typeface="+mn-cs"/>
              </a:rPr>
              <a:t>spindle checkpoint</a:t>
            </a:r>
            <a:r>
              <a:rPr lang="en-CA" sz="1200" b="0" i="0" kern="1200" dirty="0">
                <a:solidFill>
                  <a:schemeClr val="tx1"/>
                </a:solidFill>
                <a:effectLst/>
                <a:latin typeface="+mn-lt"/>
                <a:ea typeface="+mn-ea"/>
                <a:cs typeface="+mn-cs"/>
              </a:rPr>
              <a:t> and helps ensure that the sister chromatids will split evenly between the two daughter cells when they separate in the next step. If a chromosome is not properly aligned or attached, the cell will halt division until the problem is fixed.</a:t>
            </a:r>
          </a:p>
          <a:p>
            <a:endParaRPr lang="en-CA" dirty="0"/>
          </a:p>
        </p:txBody>
      </p:sp>
      <p:sp>
        <p:nvSpPr>
          <p:cNvPr id="4" name="Slide Number Placeholder 3"/>
          <p:cNvSpPr>
            <a:spLocks noGrp="1"/>
          </p:cNvSpPr>
          <p:nvPr>
            <p:ph type="sldNum" sz="quarter" idx="10"/>
          </p:nvPr>
        </p:nvSpPr>
        <p:spPr/>
        <p:txBody>
          <a:bodyPr/>
          <a:lstStyle/>
          <a:p>
            <a:fld id="{68957306-D5EA-4679-94C8-D7454F0D8CF9}" type="slidenum">
              <a:rPr lang="en-CA" smtClean="0"/>
              <a:pPr/>
              <a:t>14</a:t>
            </a:fld>
            <a:endParaRPr lang="en-CA"/>
          </a:p>
        </p:txBody>
      </p:sp>
    </p:spTree>
    <p:extLst>
      <p:ext uri="{BB962C8B-B14F-4D97-AF65-F5344CB8AC3E}">
        <p14:creationId xmlns:p14="http://schemas.microsoft.com/office/powerpoint/2010/main" val="698600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CA" sz="1200" b="0" i="0" kern="1200" dirty="0">
                <a:solidFill>
                  <a:schemeClr val="tx1"/>
                </a:solidFill>
                <a:effectLst/>
                <a:latin typeface="+mn-lt"/>
                <a:ea typeface="+mn-ea"/>
                <a:cs typeface="+mn-cs"/>
              </a:rPr>
              <a:t>The protein “glue” that holds the sister chromatids together is broken down, allowing them to separate. Each is now its own chromosome. The chromosomes of each pair are pulled towards opposite ends of the cell.</a:t>
            </a:r>
          </a:p>
          <a:p>
            <a:pPr fontAlgn="base"/>
            <a:r>
              <a:rPr lang="en-CA" sz="1200" b="0" i="0" kern="1200" dirty="0">
                <a:solidFill>
                  <a:schemeClr val="tx1"/>
                </a:solidFill>
                <a:effectLst/>
                <a:latin typeface="+mn-lt"/>
                <a:ea typeface="+mn-ea"/>
                <a:cs typeface="+mn-cs"/>
              </a:rPr>
              <a:t>Microtubules not attached to chromosomes elongate and push apart, separating the poles and making the cell longer.</a:t>
            </a:r>
          </a:p>
          <a:p>
            <a:pPr fontAlgn="base"/>
            <a:r>
              <a:rPr lang="en-CA" sz="1200" b="0" i="0" kern="1200" dirty="0">
                <a:solidFill>
                  <a:schemeClr val="tx1"/>
                </a:solidFill>
                <a:effectLst/>
                <a:latin typeface="+mn-lt"/>
                <a:ea typeface="+mn-ea"/>
                <a:cs typeface="+mn-cs"/>
              </a:rPr>
              <a:t>All of these processes are driven by </a:t>
            </a:r>
            <a:r>
              <a:rPr lang="en-CA" sz="1200" b="1" i="0" kern="1200" dirty="0">
                <a:solidFill>
                  <a:schemeClr val="tx1"/>
                </a:solidFill>
                <a:effectLst/>
                <a:latin typeface="+mn-lt"/>
                <a:ea typeface="+mn-ea"/>
                <a:cs typeface="+mn-cs"/>
              </a:rPr>
              <a:t>motor proteins</a:t>
            </a:r>
            <a:r>
              <a:rPr lang="en-CA" sz="1200" b="0" i="0" kern="1200" dirty="0">
                <a:solidFill>
                  <a:schemeClr val="tx1"/>
                </a:solidFill>
                <a:effectLst/>
                <a:latin typeface="+mn-lt"/>
                <a:ea typeface="+mn-ea"/>
                <a:cs typeface="+mn-cs"/>
              </a:rPr>
              <a:t>, molecular machines that can “walk” along microtubule tracks and carry a cargo. In mitosis, motor proteins carry chromosomes or other microtubules as they walk.</a:t>
            </a:r>
          </a:p>
          <a:p>
            <a:endParaRPr lang="en-CA" dirty="0"/>
          </a:p>
        </p:txBody>
      </p:sp>
      <p:sp>
        <p:nvSpPr>
          <p:cNvPr id="4" name="Slide Number Placeholder 3"/>
          <p:cNvSpPr>
            <a:spLocks noGrp="1"/>
          </p:cNvSpPr>
          <p:nvPr>
            <p:ph type="sldNum" sz="quarter" idx="10"/>
          </p:nvPr>
        </p:nvSpPr>
        <p:spPr/>
        <p:txBody>
          <a:bodyPr/>
          <a:lstStyle/>
          <a:p>
            <a:fld id="{68957306-D5EA-4679-94C8-D7454F0D8CF9}" type="slidenum">
              <a:rPr lang="en-CA" smtClean="0"/>
              <a:pPr/>
              <a:t>15</a:t>
            </a:fld>
            <a:endParaRPr lang="en-CA"/>
          </a:p>
        </p:txBody>
      </p:sp>
    </p:spTree>
    <p:extLst>
      <p:ext uri="{BB962C8B-B14F-4D97-AF65-F5344CB8AC3E}">
        <p14:creationId xmlns:p14="http://schemas.microsoft.com/office/powerpoint/2010/main" val="1353853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n animals, cell division occurs when a band of cytoskeletal fibers called the </a:t>
            </a:r>
            <a:r>
              <a:rPr lang="en-CA" sz="1200" b="1" i="0" kern="1200" dirty="0">
                <a:solidFill>
                  <a:schemeClr val="tx1"/>
                </a:solidFill>
                <a:effectLst/>
                <a:latin typeface="+mn-lt"/>
                <a:ea typeface="+mn-ea"/>
                <a:cs typeface="+mn-cs"/>
              </a:rPr>
              <a:t>contractile ring</a:t>
            </a:r>
            <a:r>
              <a:rPr lang="en-CA" sz="1200" b="0" i="0" kern="1200" dirty="0">
                <a:solidFill>
                  <a:schemeClr val="tx1"/>
                </a:solidFill>
                <a:effectLst/>
                <a:latin typeface="+mn-lt"/>
                <a:ea typeface="+mn-ea"/>
                <a:cs typeface="+mn-cs"/>
              </a:rPr>
              <a:t> contracts inward and pinches the cell in two, a process called contractile cytokinesis. The indentation produced as the ring contracts inward is called the </a:t>
            </a:r>
            <a:r>
              <a:rPr lang="en-CA" sz="1200" b="1" i="0" kern="1200" dirty="0">
                <a:solidFill>
                  <a:schemeClr val="tx1"/>
                </a:solidFill>
                <a:effectLst/>
                <a:latin typeface="+mn-lt"/>
                <a:ea typeface="+mn-ea"/>
                <a:cs typeface="+mn-cs"/>
              </a:rPr>
              <a:t>cleavage furrow</a:t>
            </a:r>
            <a:r>
              <a:rPr lang="en-CA" sz="1200" b="0" i="0" kern="1200" dirty="0">
                <a:solidFill>
                  <a:schemeClr val="tx1"/>
                </a:solidFill>
                <a:effectLst/>
                <a:latin typeface="+mn-lt"/>
                <a:ea typeface="+mn-ea"/>
                <a:cs typeface="+mn-cs"/>
              </a:rPr>
              <a:t>. Animal cells can be pinched in two because they’re relatively soft and squishy.</a:t>
            </a:r>
            <a:endParaRPr lang="en-CA" dirty="0"/>
          </a:p>
        </p:txBody>
      </p:sp>
      <p:sp>
        <p:nvSpPr>
          <p:cNvPr id="4" name="Slide Number Placeholder 3"/>
          <p:cNvSpPr>
            <a:spLocks noGrp="1"/>
          </p:cNvSpPr>
          <p:nvPr>
            <p:ph type="sldNum" sz="quarter" idx="10"/>
          </p:nvPr>
        </p:nvSpPr>
        <p:spPr/>
        <p:txBody>
          <a:bodyPr/>
          <a:lstStyle/>
          <a:p>
            <a:fld id="{68957306-D5EA-4679-94C8-D7454F0D8CF9}" type="slidenum">
              <a:rPr lang="en-CA" smtClean="0"/>
              <a:pPr/>
              <a:t>21</a:t>
            </a:fld>
            <a:endParaRPr lang="en-CA"/>
          </a:p>
        </p:txBody>
      </p:sp>
    </p:spTree>
    <p:extLst>
      <p:ext uri="{BB962C8B-B14F-4D97-AF65-F5344CB8AC3E}">
        <p14:creationId xmlns:p14="http://schemas.microsoft.com/office/powerpoint/2010/main" val="2882815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CA" sz="1200" b="0" i="0" kern="1200" dirty="0" err="1">
                <a:solidFill>
                  <a:schemeClr val="tx1"/>
                </a:solidFill>
                <a:effectLst/>
                <a:latin typeface="+mn-lt"/>
                <a:ea typeface="+mn-ea"/>
                <a:cs typeface="+mn-cs"/>
              </a:rPr>
              <a:t>lant</a:t>
            </a:r>
            <a:r>
              <a:rPr lang="en-CA" sz="1200" b="0" i="0" kern="1200" dirty="0">
                <a:solidFill>
                  <a:schemeClr val="tx1"/>
                </a:solidFill>
                <a:effectLst/>
                <a:latin typeface="+mn-lt"/>
                <a:ea typeface="+mn-ea"/>
                <a:cs typeface="+mn-cs"/>
              </a:rPr>
              <a:t> cells are much stiffer than animal cells; they’re surrounded by a rigid cell wall and have high internal pressure. Because of this, plant cells divide in two by building a new structure down the middle of the cell. This structure, known as the </a:t>
            </a:r>
            <a:r>
              <a:rPr lang="en-CA" sz="1200" b="1" i="0" kern="1200" dirty="0">
                <a:solidFill>
                  <a:schemeClr val="tx1"/>
                </a:solidFill>
                <a:effectLst/>
                <a:latin typeface="+mn-lt"/>
                <a:ea typeface="+mn-ea"/>
                <a:cs typeface="+mn-cs"/>
              </a:rPr>
              <a:t>cell plate</a:t>
            </a:r>
            <a:r>
              <a:rPr lang="en-CA" sz="1200" b="0" i="0" kern="1200" dirty="0">
                <a:solidFill>
                  <a:schemeClr val="tx1"/>
                </a:solidFill>
                <a:effectLst/>
                <a:latin typeface="+mn-lt"/>
                <a:ea typeface="+mn-ea"/>
                <a:cs typeface="+mn-cs"/>
              </a:rPr>
              <a:t>, is made up of plasma membrane and cell wall components delivered in vesicles, and it partitions the cell in two.</a:t>
            </a:r>
          </a:p>
        </p:txBody>
      </p:sp>
      <p:sp>
        <p:nvSpPr>
          <p:cNvPr id="4" name="Slide Number Placeholder 3"/>
          <p:cNvSpPr>
            <a:spLocks noGrp="1"/>
          </p:cNvSpPr>
          <p:nvPr>
            <p:ph type="sldNum" sz="quarter" idx="10"/>
          </p:nvPr>
        </p:nvSpPr>
        <p:spPr/>
        <p:txBody>
          <a:bodyPr/>
          <a:lstStyle/>
          <a:p>
            <a:fld id="{68957306-D5EA-4679-94C8-D7454F0D8CF9}" type="slidenum">
              <a:rPr lang="en-CA" smtClean="0"/>
              <a:pPr/>
              <a:t>22</a:t>
            </a:fld>
            <a:endParaRPr lang="en-CA"/>
          </a:p>
        </p:txBody>
      </p:sp>
    </p:spTree>
    <p:extLst>
      <p:ext uri="{BB962C8B-B14F-4D97-AF65-F5344CB8AC3E}">
        <p14:creationId xmlns:p14="http://schemas.microsoft.com/office/powerpoint/2010/main" val="813144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E6D7D561-3BF3-475E-B941-B458E3843D2C}" type="datetimeFigureOut">
              <a:rPr lang="en-CA" smtClean="0"/>
              <a:pPr/>
              <a:t>2021-11-21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1EDEF93-D6DA-45B3-BCFE-946D57421BCE}" type="slidenum">
              <a:rPr lang="en-CA" smtClean="0"/>
              <a:pPr/>
              <a:t>‹#›</a:t>
            </a:fld>
            <a:endParaRPr lang="en-CA"/>
          </a:p>
        </p:txBody>
      </p:sp>
    </p:spTree>
    <p:extLst>
      <p:ext uri="{BB962C8B-B14F-4D97-AF65-F5344CB8AC3E}">
        <p14:creationId xmlns:p14="http://schemas.microsoft.com/office/powerpoint/2010/main" val="964247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E6D7D561-3BF3-475E-B941-B458E3843D2C}" type="datetimeFigureOut">
              <a:rPr lang="en-CA" smtClean="0"/>
              <a:pPr/>
              <a:t>2021-11-21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1EDEF93-D6DA-45B3-BCFE-946D57421BCE}" type="slidenum">
              <a:rPr lang="en-CA" smtClean="0"/>
              <a:pPr/>
              <a:t>‹#›</a:t>
            </a:fld>
            <a:endParaRPr lang="en-CA"/>
          </a:p>
        </p:txBody>
      </p:sp>
    </p:spTree>
    <p:extLst>
      <p:ext uri="{BB962C8B-B14F-4D97-AF65-F5344CB8AC3E}">
        <p14:creationId xmlns:p14="http://schemas.microsoft.com/office/powerpoint/2010/main" val="4039599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E6D7D561-3BF3-475E-B941-B458E3843D2C}" type="datetimeFigureOut">
              <a:rPr lang="en-CA" smtClean="0"/>
              <a:pPr/>
              <a:t>2021-11-21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1EDEF93-D6DA-45B3-BCFE-946D57421BCE}" type="slidenum">
              <a:rPr lang="en-CA" smtClean="0"/>
              <a:pPr/>
              <a:t>‹#›</a:t>
            </a:fld>
            <a:endParaRPr lang="en-CA"/>
          </a:p>
        </p:txBody>
      </p:sp>
    </p:spTree>
    <p:extLst>
      <p:ext uri="{BB962C8B-B14F-4D97-AF65-F5344CB8AC3E}">
        <p14:creationId xmlns:p14="http://schemas.microsoft.com/office/powerpoint/2010/main" val="892917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lvl1pPr>
              <a:defRPr sz="36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p>
            <a:fld id="{E6D7D561-3BF3-475E-B941-B458E3843D2C}" type="datetimeFigureOut">
              <a:rPr lang="en-CA" smtClean="0"/>
              <a:pPr/>
              <a:t>2021-11-21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1EDEF93-D6DA-45B3-BCFE-946D57421BCE}" type="slidenum">
              <a:rPr lang="en-CA" smtClean="0"/>
              <a:pPr/>
              <a:t>‹#›</a:t>
            </a:fld>
            <a:endParaRPr lang="en-CA"/>
          </a:p>
        </p:txBody>
      </p:sp>
    </p:spTree>
    <p:extLst>
      <p:ext uri="{BB962C8B-B14F-4D97-AF65-F5344CB8AC3E}">
        <p14:creationId xmlns:p14="http://schemas.microsoft.com/office/powerpoint/2010/main" val="2327322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6D7D561-3BF3-475E-B941-B458E3843D2C}" type="datetimeFigureOut">
              <a:rPr lang="en-CA" smtClean="0"/>
              <a:pPr/>
              <a:t>2021-11-21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1EDEF93-D6DA-45B3-BCFE-946D57421BCE}" type="slidenum">
              <a:rPr lang="en-CA" smtClean="0"/>
              <a:pPr/>
              <a:t>‹#›</a:t>
            </a:fld>
            <a:endParaRPr lang="en-CA"/>
          </a:p>
        </p:txBody>
      </p:sp>
    </p:spTree>
    <p:extLst>
      <p:ext uri="{BB962C8B-B14F-4D97-AF65-F5344CB8AC3E}">
        <p14:creationId xmlns:p14="http://schemas.microsoft.com/office/powerpoint/2010/main" val="349330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E6D7D561-3BF3-475E-B941-B458E3843D2C}" type="datetimeFigureOut">
              <a:rPr lang="en-CA" smtClean="0"/>
              <a:pPr/>
              <a:t>2021-11-21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1EDEF93-D6DA-45B3-BCFE-946D57421BCE}" type="slidenum">
              <a:rPr lang="en-CA" smtClean="0"/>
              <a:pPr/>
              <a:t>‹#›</a:t>
            </a:fld>
            <a:endParaRPr lang="en-CA"/>
          </a:p>
        </p:txBody>
      </p:sp>
    </p:spTree>
    <p:extLst>
      <p:ext uri="{BB962C8B-B14F-4D97-AF65-F5344CB8AC3E}">
        <p14:creationId xmlns:p14="http://schemas.microsoft.com/office/powerpoint/2010/main" val="3311660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E6D7D561-3BF3-475E-B941-B458E3843D2C}" type="datetimeFigureOut">
              <a:rPr lang="en-CA" smtClean="0"/>
              <a:pPr/>
              <a:t>2021-11-21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01EDEF93-D6DA-45B3-BCFE-946D57421BCE}" type="slidenum">
              <a:rPr lang="en-CA" smtClean="0"/>
              <a:pPr/>
              <a:t>‹#›</a:t>
            </a:fld>
            <a:endParaRPr lang="en-CA"/>
          </a:p>
        </p:txBody>
      </p:sp>
    </p:spTree>
    <p:extLst>
      <p:ext uri="{BB962C8B-B14F-4D97-AF65-F5344CB8AC3E}">
        <p14:creationId xmlns:p14="http://schemas.microsoft.com/office/powerpoint/2010/main" val="1582786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E6D7D561-3BF3-475E-B941-B458E3843D2C}" type="datetimeFigureOut">
              <a:rPr lang="en-CA" smtClean="0"/>
              <a:pPr/>
              <a:t>2021-11-21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01EDEF93-D6DA-45B3-BCFE-946D57421BCE}" type="slidenum">
              <a:rPr lang="en-CA" smtClean="0"/>
              <a:pPr/>
              <a:t>‹#›</a:t>
            </a:fld>
            <a:endParaRPr lang="en-CA"/>
          </a:p>
        </p:txBody>
      </p:sp>
    </p:spTree>
    <p:extLst>
      <p:ext uri="{BB962C8B-B14F-4D97-AF65-F5344CB8AC3E}">
        <p14:creationId xmlns:p14="http://schemas.microsoft.com/office/powerpoint/2010/main" val="522453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D7D561-3BF3-475E-B941-B458E3843D2C}" type="datetimeFigureOut">
              <a:rPr lang="en-CA" smtClean="0"/>
              <a:pPr/>
              <a:t>2021-11-21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01EDEF93-D6DA-45B3-BCFE-946D57421BCE}" type="slidenum">
              <a:rPr lang="en-CA" smtClean="0"/>
              <a:pPr/>
              <a:t>‹#›</a:t>
            </a:fld>
            <a:endParaRPr lang="en-CA"/>
          </a:p>
        </p:txBody>
      </p:sp>
    </p:spTree>
    <p:extLst>
      <p:ext uri="{BB962C8B-B14F-4D97-AF65-F5344CB8AC3E}">
        <p14:creationId xmlns:p14="http://schemas.microsoft.com/office/powerpoint/2010/main" val="2143199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6D7D561-3BF3-475E-B941-B458E3843D2C}" type="datetimeFigureOut">
              <a:rPr lang="en-CA" smtClean="0"/>
              <a:pPr/>
              <a:t>2021-11-21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1EDEF93-D6DA-45B3-BCFE-946D57421BCE}" type="slidenum">
              <a:rPr lang="en-CA" smtClean="0"/>
              <a:pPr/>
              <a:t>‹#›</a:t>
            </a:fld>
            <a:endParaRPr lang="en-CA"/>
          </a:p>
        </p:txBody>
      </p:sp>
    </p:spTree>
    <p:extLst>
      <p:ext uri="{BB962C8B-B14F-4D97-AF65-F5344CB8AC3E}">
        <p14:creationId xmlns:p14="http://schemas.microsoft.com/office/powerpoint/2010/main" val="390573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6D7D561-3BF3-475E-B941-B458E3843D2C}" type="datetimeFigureOut">
              <a:rPr lang="en-CA" smtClean="0"/>
              <a:pPr/>
              <a:t>2021-11-21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1EDEF93-D6DA-45B3-BCFE-946D57421BCE}" type="slidenum">
              <a:rPr lang="en-CA" smtClean="0"/>
              <a:pPr/>
              <a:t>‹#›</a:t>
            </a:fld>
            <a:endParaRPr lang="en-CA"/>
          </a:p>
        </p:txBody>
      </p:sp>
    </p:spTree>
    <p:extLst>
      <p:ext uri="{BB962C8B-B14F-4D97-AF65-F5344CB8AC3E}">
        <p14:creationId xmlns:p14="http://schemas.microsoft.com/office/powerpoint/2010/main" val="494672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D7D561-3BF3-475E-B941-B458E3843D2C}" type="datetimeFigureOut">
              <a:rPr lang="en-CA" smtClean="0"/>
              <a:pPr/>
              <a:t>2021-11-21</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EDEF93-D6DA-45B3-BCFE-946D57421BCE}" type="slidenum">
              <a:rPr lang="en-CA" smtClean="0"/>
              <a:pPr/>
              <a:t>‹#›</a:t>
            </a:fld>
            <a:endParaRPr lang="en-CA"/>
          </a:p>
        </p:txBody>
      </p:sp>
    </p:spTree>
    <p:extLst>
      <p:ext uri="{BB962C8B-B14F-4D97-AF65-F5344CB8AC3E}">
        <p14:creationId xmlns:p14="http://schemas.microsoft.com/office/powerpoint/2010/main" val="1674502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f-ldPgEfAHI"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CA" dirty="0"/>
              <a:t>Cell Cycle</a:t>
            </a:r>
            <a:br>
              <a:rPr lang="en-CA" dirty="0"/>
            </a:br>
            <a:r>
              <a:rPr lang="en-CA" sz="4000" dirty="0"/>
              <a:t>Chapter 8 </a:t>
            </a:r>
            <a:br>
              <a:rPr lang="en-CA" sz="4000" dirty="0"/>
            </a:br>
            <a:r>
              <a:rPr lang="en-CA" sz="4000" dirty="0"/>
              <a:t>p164-170</a:t>
            </a:r>
          </a:p>
        </p:txBody>
      </p:sp>
      <p:sp>
        <p:nvSpPr>
          <p:cNvPr id="3" name="Subtitle 2"/>
          <p:cNvSpPr>
            <a:spLocks noGrp="1"/>
          </p:cNvSpPr>
          <p:nvPr>
            <p:ph type="subTitle" idx="1"/>
          </p:nvPr>
        </p:nvSpPr>
        <p:spPr/>
        <p:txBody>
          <a:bodyPr/>
          <a:lstStyle/>
          <a:p>
            <a:r>
              <a:rPr lang="en-CA" dirty="0"/>
              <a:t> </a:t>
            </a:r>
          </a:p>
        </p:txBody>
      </p:sp>
    </p:spTree>
    <p:extLst>
      <p:ext uri="{BB962C8B-B14F-4D97-AF65-F5344CB8AC3E}">
        <p14:creationId xmlns:p14="http://schemas.microsoft.com/office/powerpoint/2010/main" val="2447040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Early prophase. The mitotic spindle starts to form, the chromosomes start to condense, and the nucleolus disappears.">
            <a:extLst>
              <a:ext uri="{FF2B5EF4-FFF2-40B4-BE49-F238E27FC236}">
                <a16:creationId xmlns:a16="http://schemas.microsoft.com/office/drawing/2014/main" id="{A4BD25CA-2EDC-45F3-A6A6-C391D0429C6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0"/>
            <a:ext cx="11963400" cy="6657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6415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5"/>
            <a:ext cx="10896600" cy="1325563"/>
          </a:xfrm>
        </p:spPr>
        <p:txBody>
          <a:bodyPr/>
          <a:lstStyle/>
          <a:p>
            <a:r>
              <a:rPr lang="en-CA" b="1" dirty="0"/>
              <a:t>Late Prophase</a:t>
            </a:r>
          </a:p>
        </p:txBody>
      </p:sp>
      <p:sp>
        <p:nvSpPr>
          <p:cNvPr id="3" name="Content Placeholder 2"/>
          <p:cNvSpPr>
            <a:spLocks noGrp="1"/>
          </p:cNvSpPr>
          <p:nvPr>
            <p:ph idx="1"/>
          </p:nvPr>
        </p:nvSpPr>
        <p:spPr>
          <a:xfrm>
            <a:off x="457200" y="1605058"/>
            <a:ext cx="7956066" cy="5532390"/>
          </a:xfrm>
        </p:spPr>
        <p:txBody>
          <a:bodyPr>
            <a:normAutofit/>
          </a:bodyPr>
          <a:lstStyle/>
          <a:p>
            <a:r>
              <a:rPr lang="en-CA" dirty="0"/>
              <a:t>Spindle fibers form and attach to chromosomes.</a:t>
            </a:r>
          </a:p>
          <a:p>
            <a:r>
              <a:rPr lang="en-CA" dirty="0"/>
              <a:t>Nucleolus disappears, Nuclear membrane breaks down.</a:t>
            </a:r>
            <a:endParaRPr lang="en-CA" b="1" u="sng" dirty="0">
              <a:cs typeface="Calibri"/>
            </a:endParaRPr>
          </a:p>
          <a:p>
            <a:endParaRPr lang="en-CA" i="1" dirty="0"/>
          </a:p>
        </p:txBody>
      </p:sp>
      <p:pic>
        <p:nvPicPr>
          <p:cNvPr id="5" name="Picture 2" descr="Image result for mitosis"/>
          <p:cNvPicPr>
            <a:picLocks noChangeAspect="1" noChangeArrowheads="1"/>
          </p:cNvPicPr>
          <p:nvPr/>
        </p:nvPicPr>
        <p:blipFill rotWithShape="1">
          <a:blip r:embed="rId3">
            <a:extLst>
              <a:ext uri="{28A0092B-C50C-407E-A947-70E740481C1C}">
                <a14:useLocalDpi xmlns:a14="http://schemas.microsoft.com/office/drawing/2010/main" val="0"/>
              </a:ext>
            </a:extLst>
          </a:blip>
          <a:srcRect l="20515" t="3262" r="60522" b="24417"/>
          <a:stretch/>
        </p:blipFill>
        <p:spPr bwMode="auto">
          <a:xfrm>
            <a:off x="8182553" y="681037"/>
            <a:ext cx="2732440" cy="581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228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Chromatid vs Chromosome</a:t>
            </a:r>
          </a:p>
        </p:txBody>
      </p:sp>
      <p:pic>
        <p:nvPicPr>
          <p:cNvPr id="1026" name="Picture 2" descr="Image result for chromatid"/>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367"/>
          <a:stretch/>
        </p:blipFill>
        <p:spPr bwMode="auto">
          <a:xfrm>
            <a:off x="5029200" y="1690688"/>
            <a:ext cx="6857999" cy="480218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2556BA2-052A-4C15-8169-41F3447896D5}"/>
              </a:ext>
            </a:extLst>
          </p:cNvPr>
          <p:cNvSpPr/>
          <p:nvPr/>
        </p:nvSpPr>
        <p:spPr>
          <a:xfrm>
            <a:off x="526474" y="1690689"/>
            <a:ext cx="4274126" cy="4524315"/>
          </a:xfrm>
          <a:prstGeom prst="rect">
            <a:avLst/>
          </a:prstGeom>
        </p:spPr>
        <p:txBody>
          <a:bodyPr wrap="square">
            <a:spAutoFit/>
          </a:bodyPr>
          <a:lstStyle/>
          <a:p>
            <a:pPr>
              <a:spcBef>
                <a:spcPct val="40000"/>
              </a:spcBef>
            </a:pPr>
            <a:r>
              <a:rPr lang="en-CA" sz="3600" dirty="0"/>
              <a:t>Duplicated chromosomes each consist of two connected copies, called </a:t>
            </a:r>
            <a:r>
              <a:rPr lang="en-CA" sz="3600" b="1" i="1" u="sng" dirty="0"/>
              <a:t>sister chromatids, </a:t>
            </a:r>
            <a:r>
              <a:rPr lang="en-CA" sz="3600" i="1" dirty="0"/>
              <a:t>connected by a </a:t>
            </a:r>
            <a:r>
              <a:rPr lang="en-CA" sz="3600" b="1" i="1" u="sng" dirty="0"/>
              <a:t>centromere</a:t>
            </a:r>
            <a:endParaRPr lang="en-CA" sz="3600" i="1" u="sng" dirty="0"/>
          </a:p>
        </p:txBody>
      </p:sp>
    </p:spTree>
    <p:extLst>
      <p:ext uri="{BB962C8B-B14F-4D97-AF65-F5344CB8AC3E}">
        <p14:creationId xmlns:p14="http://schemas.microsoft.com/office/powerpoint/2010/main" val="3752436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Metaphas</a:t>
            </a:r>
            <a:r>
              <a:rPr lang="en-CA" dirty="0"/>
              <a:t>e</a:t>
            </a:r>
          </a:p>
        </p:txBody>
      </p:sp>
      <p:sp>
        <p:nvSpPr>
          <p:cNvPr id="3" name="Content Placeholder 2"/>
          <p:cNvSpPr>
            <a:spLocks noGrp="1"/>
          </p:cNvSpPr>
          <p:nvPr>
            <p:ph idx="1"/>
          </p:nvPr>
        </p:nvSpPr>
        <p:spPr>
          <a:xfrm>
            <a:off x="838200" y="1825625"/>
            <a:ext cx="7560733" cy="4351338"/>
          </a:xfrm>
        </p:spPr>
        <p:txBody>
          <a:bodyPr vert="horz" lIns="91440" tIns="45720" rIns="91440" bIns="45720" rtlCol="0" anchor="t">
            <a:normAutofit/>
          </a:bodyPr>
          <a:lstStyle/>
          <a:p>
            <a:r>
              <a:rPr lang="en-CA" dirty="0"/>
              <a:t>Chromosomes </a:t>
            </a:r>
            <a:r>
              <a:rPr lang="en-CA" b="1" u="sng" dirty="0"/>
              <a:t>line up </a:t>
            </a:r>
            <a:r>
              <a:rPr lang="en-CA" dirty="0"/>
              <a:t>along the </a:t>
            </a:r>
            <a:r>
              <a:rPr lang="en-CA" b="1" u="sng" dirty="0"/>
              <a:t>middle</a:t>
            </a:r>
            <a:r>
              <a:rPr lang="en-CA" dirty="0"/>
              <a:t> of the cell</a:t>
            </a:r>
          </a:p>
          <a:p>
            <a:r>
              <a:rPr lang="en-CA" dirty="0"/>
              <a:t>Spindle fibres connect to centromeres to guide chromosome movement.</a:t>
            </a:r>
          </a:p>
          <a:p>
            <a:endParaRPr lang="en-CA" dirty="0"/>
          </a:p>
        </p:txBody>
      </p:sp>
      <p:pic>
        <p:nvPicPr>
          <p:cNvPr id="5" name="Picture 2" descr="Image result for mitosis"/>
          <p:cNvPicPr>
            <a:picLocks noChangeAspect="1" noChangeArrowheads="1"/>
          </p:cNvPicPr>
          <p:nvPr/>
        </p:nvPicPr>
        <p:blipFill rotWithShape="1">
          <a:blip r:embed="rId3">
            <a:extLst>
              <a:ext uri="{28A0092B-C50C-407E-A947-70E740481C1C}">
                <a14:useLocalDpi xmlns:a14="http://schemas.microsoft.com/office/drawing/2010/main" val="0"/>
              </a:ext>
            </a:extLst>
          </a:blip>
          <a:srcRect l="41257" r="38518" b="29665"/>
          <a:stretch/>
        </p:blipFill>
        <p:spPr bwMode="auto">
          <a:xfrm>
            <a:off x="8398933" y="310823"/>
            <a:ext cx="3793067" cy="6547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361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Metaphase. Chromosomes line up at the metaphase plate, under tension from the mitotic spindle. The two sister chromatids of each chromosome are captured by microtubules from opposite spindle poles.">
            <a:extLst>
              <a:ext uri="{FF2B5EF4-FFF2-40B4-BE49-F238E27FC236}">
                <a16:creationId xmlns:a16="http://schemas.microsoft.com/office/drawing/2014/main" id="{62AD65EE-8D72-4A5B-B8FB-88BA00B6033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43467" y="729996"/>
            <a:ext cx="10905066" cy="5398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5763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Anaphase</a:t>
            </a:r>
          </a:p>
        </p:txBody>
      </p:sp>
      <p:sp>
        <p:nvSpPr>
          <p:cNvPr id="3" name="Content Placeholder 2"/>
          <p:cNvSpPr>
            <a:spLocks noGrp="1"/>
          </p:cNvSpPr>
          <p:nvPr>
            <p:ph idx="1"/>
          </p:nvPr>
        </p:nvSpPr>
        <p:spPr>
          <a:xfrm>
            <a:off x="838200" y="1825625"/>
            <a:ext cx="5463209" cy="4351338"/>
          </a:xfrm>
        </p:spPr>
        <p:txBody>
          <a:bodyPr>
            <a:normAutofit/>
          </a:bodyPr>
          <a:lstStyle/>
          <a:p>
            <a:r>
              <a:rPr lang="en-CA" dirty="0"/>
              <a:t>Sister chromatids separate(becoming individual chromosomes)</a:t>
            </a:r>
          </a:p>
          <a:p>
            <a:r>
              <a:rPr lang="en-CA" dirty="0"/>
              <a:t>Chromosomes move </a:t>
            </a:r>
            <a:r>
              <a:rPr lang="en-CA" b="1" u="sng" dirty="0"/>
              <a:t>away </a:t>
            </a:r>
            <a:r>
              <a:rPr lang="en-CA" dirty="0"/>
              <a:t>from each other, migrating to the poles end of the cell.</a:t>
            </a:r>
          </a:p>
        </p:txBody>
      </p:sp>
      <p:pic>
        <p:nvPicPr>
          <p:cNvPr id="14338" name="Picture 2" descr="Image result for mitosis"/>
          <p:cNvPicPr>
            <a:picLocks noChangeAspect="1" noChangeArrowheads="1"/>
          </p:cNvPicPr>
          <p:nvPr/>
        </p:nvPicPr>
        <p:blipFill rotWithShape="1">
          <a:blip r:embed="rId3">
            <a:extLst>
              <a:ext uri="{28A0092B-C50C-407E-A947-70E740481C1C}">
                <a14:useLocalDpi xmlns:a14="http://schemas.microsoft.com/office/drawing/2010/main" val="0"/>
              </a:ext>
            </a:extLst>
          </a:blip>
          <a:srcRect l="63765" r="21027" b="24516"/>
          <a:stretch/>
        </p:blipFill>
        <p:spPr bwMode="auto">
          <a:xfrm>
            <a:off x="7017026" y="712957"/>
            <a:ext cx="4336774" cy="5464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618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87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https://cdn.kastatic.org/ka-perseus-images/aa3eddb779598a813e45ad6fd780cb82655758ed.png">
            <a:extLst>
              <a:ext uri="{FF2B5EF4-FFF2-40B4-BE49-F238E27FC236}">
                <a16:creationId xmlns:a16="http://schemas.microsoft.com/office/drawing/2014/main" id="{97DE8686-FB50-484D-9DC0-A039F2D694A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4405" y="643467"/>
            <a:ext cx="9523190"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2596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Telophase</a:t>
            </a:r>
          </a:p>
        </p:txBody>
      </p:sp>
      <p:sp>
        <p:nvSpPr>
          <p:cNvPr id="3" name="Content Placeholder 2"/>
          <p:cNvSpPr>
            <a:spLocks noGrp="1"/>
          </p:cNvSpPr>
          <p:nvPr>
            <p:ph idx="1"/>
          </p:nvPr>
        </p:nvSpPr>
        <p:spPr>
          <a:xfrm>
            <a:off x="309526" y="1690687"/>
            <a:ext cx="7948230" cy="5403795"/>
          </a:xfrm>
        </p:spPr>
        <p:txBody>
          <a:bodyPr vert="horz" lIns="91440" tIns="45720" rIns="91440" bIns="45720" rtlCol="0" anchor="t">
            <a:normAutofit/>
          </a:bodyPr>
          <a:lstStyle/>
          <a:p>
            <a:pPr fontAlgn="base"/>
            <a:r>
              <a:rPr lang="en-CA" dirty="0"/>
              <a:t>Chromosomes begin to </a:t>
            </a:r>
            <a:r>
              <a:rPr lang="en-CA" b="1" u="sng" dirty="0"/>
              <a:t>decondense</a:t>
            </a:r>
            <a:r>
              <a:rPr lang="en-CA" dirty="0"/>
              <a:t> </a:t>
            </a:r>
            <a:r>
              <a:rPr lang="en-CA" i="1" dirty="0"/>
              <a:t>and return to their “stringy” form.</a:t>
            </a:r>
          </a:p>
          <a:p>
            <a:pPr fontAlgn="base"/>
            <a:r>
              <a:rPr lang="en-CA" dirty="0"/>
              <a:t>Nuclear membranes forms around chromatin</a:t>
            </a:r>
          </a:p>
          <a:p>
            <a:pPr fontAlgn="base"/>
            <a:r>
              <a:rPr lang="en-CA" dirty="0"/>
              <a:t>The mitotic spindles break down </a:t>
            </a:r>
          </a:p>
          <a:p>
            <a:pPr fontAlgn="base"/>
            <a:r>
              <a:rPr lang="en-CA" dirty="0"/>
              <a:t>Nucleoli </a:t>
            </a:r>
            <a:r>
              <a:rPr lang="en-CA" b="1" u="sng" dirty="0"/>
              <a:t>reappear.</a:t>
            </a:r>
          </a:p>
          <a:p>
            <a:pPr fontAlgn="base"/>
            <a:r>
              <a:rPr lang="en-CA" b="1" u="sng" dirty="0"/>
              <a:t>2 new nuclei </a:t>
            </a:r>
            <a:r>
              <a:rPr lang="en-CA" dirty="0"/>
              <a:t>form.</a:t>
            </a:r>
            <a:endParaRPr lang="en-CA" dirty="0">
              <a:cs typeface="Calibri"/>
            </a:endParaRPr>
          </a:p>
          <a:p>
            <a:endParaRPr lang="en-CA" dirty="0"/>
          </a:p>
        </p:txBody>
      </p:sp>
      <p:pic>
        <p:nvPicPr>
          <p:cNvPr id="14338" name="Picture 2" descr="Image result for mitosis"/>
          <p:cNvPicPr>
            <a:picLocks noChangeAspect="1" noChangeArrowheads="1"/>
          </p:cNvPicPr>
          <p:nvPr/>
        </p:nvPicPr>
        <p:blipFill rotWithShape="1">
          <a:blip r:embed="rId2">
            <a:extLst>
              <a:ext uri="{28A0092B-C50C-407E-A947-70E740481C1C}">
                <a14:useLocalDpi xmlns:a14="http://schemas.microsoft.com/office/drawing/2010/main" val="0"/>
              </a:ext>
            </a:extLst>
          </a:blip>
          <a:srcRect l="82132" b="23065"/>
          <a:stretch/>
        </p:blipFill>
        <p:spPr bwMode="auto">
          <a:xfrm>
            <a:off x="8257756" y="640081"/>
            <a:ext cx="3624718" cy="5687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432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Telophase. The spindle disappears, a nuclear membrane re-forms around each set of chromosomes, and a nucleolus reappears in each new nucleus. The chromosomes also start to decondense.">
            <a:extLst>
              <a:ext uri="{FF2B5EF4-FFF2-40B4-BE49-F238E27FC236}">
                <a16:creationId xmlns:a16="http://schemas.microsoft.com/office/drawing/2014/main" id="{DE3E6D5D-EF40-41D4-9DFA-B077A90D688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19008" y="643467"/>
            <a:ext cx="7553983"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662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9E8F7-C3B8-485A-BFD5-1085F54A4BBD}"/>
              </a:ext>
            </a:extLst>
          </p:cNvPr>
          <p:cNvSpPr>
            <a:spLocks noGrp="1"/>
          </p:cNvSpPr>
          <p:nvPr>
            <p:ph type="title"/>
          </p:nvPr>
        </p:nvSpPr>
        <p:spPr/>
        <p:txBody>
          <a:bodyPr/>
          <a:lstStyle/>
          <a:p>
            <a:r>
              <a:rPr lang="en-CA" dirty="0"/>
              <a:t>Mitosis and Cytokinesis overlap</a:t>
            </a:r>
          </a:p>
        </p:txBody>
      </p:sp>
      <p:pic>
        <p:nvPicPr>
          <p:cNvPr id="4098" name="Picture 2" descr="Stages of mitosis: prophase, metaphase, anaphase, telophase. Cytokinesis typically overlaps with anaphase and/or telophase.">
            <a:extLst>
              <a:ext uri="{FF2B5EF4-FFF2-40B4-BE49-F238E27FC236}">
                <a16:creationId xmlns:a16="http://schemas.microsoft.com/office/drawing/2014/main" id="{07BCC973-C6A1-4DCB-B2DE-3835D05872A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971800"/>
            <a:ext cx="11963400" cy="2335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469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37CA9-7B16-48D7-9903-623B565A83DC}"/>
              </a:ext>
            </a:extLst>
          </p:cNvPr>
          <p:cNvSpPr>
            <a:spLocks noGrp="1"/>
          </p:cNvSpPr>
          <p:nvPr>
            <p:ph type="title"/>
          </p:nvPr>
        </p:nvSpPr>
        <p:spPr/>
        <p:txBody>
          <a:bodyPr>
            <a:normAutofit/>
          </a:bodyPr>
          <a:lstStyle/>
          <a:p>
            <a:r>
              <a:rPr lang="en-US" altLang="en-US" dirty="0">
                <a:latin typeface="Arial" panose="020B0604020202020204" pitchFamily="34" charset="0"/>
              </a:rPr>
              <a:t>VOCABULARY</a:t>
            </a:r>
            <a:endParaRPr lang="en-CA" dirty="0"/>
          </a:p>
        </p:txBody>
      </p:sp>
      <p:sp>
        <p:nvSpPr>
          <p:cNvPr id="3" name="Content Placeholder 2">
            <a:extLst>
              <a:ext uri="{FF2B5EF4-FFF2-40B4-BE49-F238E27FC236}">
                <a16:creationId xmlns:a16="http://schemas.microsoft.com/office/drawing/2014/main" id="{19F41E80-6CCC-42A2-AD89-F0D763FA8F96}"/>
              </a:ext>
            </a:extLst>
          </p:cNvPr>
          <p:cNvSpPr>
            <a:spLocks noGrp="1"/>
          </p:cNvSpPr>
          <p:nvPr>
            <p:ph idx="1"/>
          </p:nvPr>
        </p:nvSpPr>
        <p:spPr>
          <a:xfrm>
            <a:off x="823823" y="1336795"/>
            <a:ext cx="6130818" cy="4351338"/>
          </a:xfrm>
        </p:spPr>
        <p:txBody>
          <a:bodyPr vert="horz" lIns="91440" tIns="45720" rIns="91440" bIns="45720" rtlCol="0" anchor="t">
            <a:normAutofit fontScale="25000" lnSpcReduction="20000"/>
          </a:bodyPr>
          <a:lstStyle/>
          <a:p>
            <a:pPr>
              <a:lnSpc>
                <a:spcPct val="150000"/>
              </a:lnSpc>
              <a:buNone/>
            </a:pPr>
            <a:r>
              <a:rPr lang="en-US" altLang="en-US" sz="14400" dirty="0">
                <a:latin typeface="Arial" panose="020B0604020202020204" pitchFamily="34" charset="0"/>
              </a:rPr>
              <a:t>cell cycle</a:t>
            </a:r>
          </a:p>
          <a:p>
            <a:pPr>
              <a:lnSpc>
                <a:spcPct val="150000"/>
              </a:lnSpc>
              <a:buNone/>
            </a:pPr>
            <a:r>
              <a:rPr lang="en-US" altLang="en-US" sz="14400" dirty="0">
                <a:latin typeface="Arial" panose="020B0604020202020204" pitchFamily="34" charset="0"/>
              </a:rPr>
              <a:t>interphase</a:t>
            </a:r>
          </a:p>
          <a:p>
            <a:pPr>
              <a:lnSpc>
                <a:spcPct val="150000"/>
              </a:lnSpc>
              <a:buNone/>
            </a:pPr>
            <a:r>
              <a:rPr lang="en-US" altLang="en-US" sz="14400" dirty="0">
                <a:latin typeface="Arial" panose="020B0604020202020204" pitchFamily="34" charset="0"/>
              </a:rPr>
              <a:t>sister chromatids</a:t>
            </a:r>
          </a:p>
          <a:p>
            <a:pPr>
              <a:lnSpc>
                <a:spcPct val="150000"/>
              </a:lnSpc>
              <a:buNone/>
            </a:pPr>
            <a:r>
              <a:rPr lang="en-US" altLang="en-US" sz="14400" dirty="0">
                <a:latin typeface="Arial"/>
                <a:cs typeface="Arial"/>
              </a:rPr>
              <a:t>Homologous chromosomes</a:t>
            </a:r>
          </a:p>
          <a:p>
            <a:pPr>
              <a:lnSpc>
                <a:spcPct val="150000"/>
              </a:lnSpc>
              <a:buNone/>
            </a:pPr>
            <a:r>
              <a:rPr lang="en-US" altLang="en-US" sz="14400" dirty="0">
                <a:latin typeface="Arial" panose="020B0604020202020204" pitchFamily="34" charset="0"/>
              </a:rPr>
              <a:t>parent cell</a:t>
            </a:r>
          </a:p>
          <a:p>
            <a:pPr>
              <a:lnSpc>
                <a:spcPct val="150000"/>
              </a:lnSpc>
              <a:buNone/>
            </a:pPr>
            <a:r>
              <a:rPr lang="en-US" altLang="en-US" sz="14400" dirty="0">
                <a:latin typeface="Arial" panose="020B0604020202020204" pitchFamily="34" charset="0"/>
              </a:rPr>
              <a:t>daughter cells</a:t>
            </a:r>
          </a:p>
          <a:p>
            <a:endParaRPr lang="en-CA" dirty="0"/>
          </a:p>
        </p:txBody>
      </p:sp>
      <p:sp>
        <p:nvSpPr>
          <p:cNvPr id="4" name="TextBox 3">
            <a:extLst>
              <a:ext uri="{FF2B5EF4-FFF2-40B4-BE49-F238E27FC236}">
                <a16:creationId xmlns:a16="http://schemas.microsoft.com/office/drawing/2014/main" id="{B81CAE9D-7681-4B6F-88D6-DD21DC8072BF}"/>
              </a:ext>
            </a:extLst>
          </p:cNvPr>
          <p:cNvSpPr txBox="1"/>
          <p:nvPr/>
        </p:nvSpPr>
        <p:spPr>
          <a:xfrm>
            <a:off x="7437097" y="365125"/>
            <a:ext cx="3734486" cy="5806654"/>
          </a:xfrm>
          <a:prstGeom prst="rect">
            <a:avLst/>
          </a:prstGeom>
          <a:noFill/>
        </p:spPr>
        <p:txBody>
          <a:bodyPr wrap="square" rtlCol="0">
            <a:spAutoFit/>
          </a:bodyPr>
          <a:lstStyle/>
          <a:p>
            <a:pPr>
              <a:lnSpc>
                <a:spcPct val="150000"/>
              </a:lnSpc>
              <a:buNone/>
            </a:pPr>
            <a:r>
              <a:rPr lang="en-US" altLang="en-US" sz="3600" dirty="0">
                <a:latin typeface="Arial" panose="020B0604020202020204" pitchFamily="34" charset="0"/>
              </a:rPr>
              <a:t>mitosis</a:t>
            </a:r>
          </a:p>
          <a:p>
            <a:pPr>
              <a:lnSpc>
                <a:spcPct val="150000"/>
              </a:lnSpc>
              <a:buNone/>
            </a:pPr>
            <a:r>
              <a:rPr lang="en-US" altLang="en-US" sz="3600" dirty="0">
                <a:latin typeface="Arial" panose="020B0604020202020204" pitchFamily="34" charset="0"/>
              </a:rPr>
              <a:t>cytokinesis</a:t>
            </a:r>
          </a:p>
          <a:p>
            <a:pPr>
              <a:lnSpc>
                <a:spcPct val="150000"/>
              </a:lnSpc>
              <a:buNone/>
            </a:pPr>
            <a:r>
              <a:rPr lang="en-US" altLang="en-US" sz="3600" dirty="0">
                <a:latin typeface="Arial" panose="020B0604020202020204" pitchFamily="34" charset="0"/>
              </a:rPr>
              <a:t>prophase</a:t>
            </a:r>
          </a:p>
          <a:p>
            <a:pPr>
              <a:lnSpc>
                <a:spcPct val="150000"/>
              </a:lnSpc>
              <a:buNone/>
            </a:pPr>
            <a:r>
              <a:rPr lang="en-US" altLang="en-US" sz="3600" dirty="0">
                <a:latin typeface="Arial" panose="020B0604020202020204" pitchFamily="34" charset="0"/>
              </a:rPr>
              <a:t>spindle</a:t>
            </a:r>
          </a:p>
          <a:p>
            <a:pPr>
              <a:lnSpc>
                <a:spcPct val="150000"/>
              </a:lnSpc>
              <a:buNone/>
            </a:pPr>
            <a:r>
              <a:rPr lang="en-US" altLang="en-US" sz="3600" dirty="0">
                <a:latin typeface="Arial" panose="020B0604020202020204" pitchFamily="34" charset="0"/>
              </a:rPr>
              <a:t>metaphase</a:t>
            </a:r>
          </a:p>
          <a:p>
            <a:pPr>
              <a:lnSpc>
                <a:spcPct val="150000"/>
              </a:lnSpc>
              <a:buNone/>
            </a:pPr>
            <a:r>
              <a:rPr lang="en-US" altLang="en-US" sz="3600" dirty="0">
                <a:latin typeface="Arial" panose="020B0604020202020204" pitchFamily="34" charset="0"/>
              </a:rPr>
              <a:t>anaphase</a:t>
            </a:r>
          </a:p>
          <a:p>
            <a:pPr>
              <a:lnSpc>
                <a:spcPct val="150000"/>
              </a:lnSpc>
              <a:buNone/>
            </a:pPr>
            <a:r>
              <a:rPr lang="en-US" altLang="en-US" sz="3600" dirty="0">
                <a:latin typeface="Arial" panose="020B0604020202020204" pitchFamily="34" charset="0"/>
              </a:rPr>
              <a:t>telophase</a:t>
            </a:r>
          </a:p>
        </p:txBody>
      </p:sp>
    </p:spTree>
    <p:extLst>
      <p:ext uri="{BB962C8B-B14F-4D97-AF65-F5344CB8AC3E}">
        <p14:creationId xmlns:p14="http://schemas.microsoft.com/office/powerpoint/2010/main" val="525094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Cytokinesis</a:t>
            </a:r>
          </a:p>
        </p:txBody>
      </p:sp>
      <p:sp>
        <p:nvSpPr>
          <p:cNvPr id="3" name="Content Placeholder 2"/>
          <p:cNvSpPr>
            <a:spLocks noGrp="1"/>
          </p:cNvSpPr>
          <p:nvPr>
            <p:ph idx="1"/>
          </p:nvPr>
        </p:nvSpPr>
        <p:spPr>
          <a:xfrm>
            <a:off x="838200" y="1825625"/>
            <a:ext cx="6409267" cy="4351338"/>
          </a:xfrm>
        </p:spPr>
        <p:txBody>
          <a:bodyPr vert="horz" lIns="91440" tIns="45720" rIns="91440" bIns="45720" rtlCol="0" anchor="t">
            <a:normAutofit/>
          </a:bodyPr>
          <a:lstStyle/>
          <a:p>
            <a:r>
              <a:rPr lang="en-CA" dirty="0"/>
              <a:t>Begins before mitosis is fully complete (begins in anaphase, ends telophase).</a:t>
            </a:r>
          </a:p>
          <a:p>
            <a:r>
              <a:rPr lang="en-CA" dirty="0"/>
              <a:t>The cytoplasm and organelles are </a:t>
            </a:r>
            <a:r>
              <a:rPr lang="en-CA" b="1" u="sng" dirty="0"/>
              <a:t>divided</a:t>
            </a:r>
            <a:r>
              <a:rPr lang="en-CA" b="1" dirty="0"/>
              <a:t>, </a:t>
            </a:r>
            <a:r>
              <a:rPr lang="en-CA" dirty="0"/>
              <a:t>and </a:t>
            </a:r>
            <a:r>
              <a:rPr lang="en-CA" b="1" u="sng" dirty="0"/>
              <a:t>two separate cells</a:t>
            </a:r>
            <a:r>
              <a:rPr lang="en-CA" u="sng" dirty="0"/>
              <a:t> </a:t>
            </a:r>
            <a:r>
              <a:rPr lang="en-CA" dirty="0"/>
              <a:t>form. </a:t>
            </a:r>
          </a:p>
          <a:p>
            <a:r>
              <a:rPr lang="en-CA" dirty="0"/>
              <a:t>The cells then enters </a:t>
            </a:r>
            <a:r>
              <a:rPr lang="en-CA" b="1" u="sng" dirty="0"/>
              <a:t>interphase.</a:t>
            </a:r>
          </a:p>
        </p:txBody>
      </p:sp>
      <p:pic>
        <p:nvPicPr>
          <p:cNvPr id="5" name="Picture 4" descr="https://thumbs.dreamstime.com/b/mitosis-22971325.jpg"/>
          <p:cNvPicPr/>
          <p:nvPr/>
        </p:nvPicPr>
        <p:blipFill rotWithShape="1">
          <a:blip r:embed="rId2">
            <a:extLst>
              <a:ext uri="{28A0092B-C50C-407E-A947-70E740481C1C}">
                <a14:useLocalDpi xmlns:a14="http://schemas.microsoft.com/office/drawing/2010/main" val="0"/>
              </a:ext>
            </a:extLst>
          </a:blip>
          <a:srcRect l="78698" t="61333"/>
          <a:stretch/>
        </p:blipFill>
        <p:spPr bwMode="auto">
          <a:xfrm>
            <a:off x="8094134" y="914400"/>
            <a:ext cx="3613044" cy="526256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06422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Cytokinesis in Animal Cells</a:t>
            </a:r>
          </a:p>
        </p:txBody>
      </p:sp>
      <p:sp>
        <p:nvSpPr>
          <p:cNvPr id="3" name="Content Placeholder 2"/>
          <p:cNvSpPr>
            <a:spLocks noGrp="1"/>
          </p:cNvSpPr>
          <p:nvPr>
            <p:ph idx="1"/>
          </p:nvPr>
        </p:nvSpPr>
        <p:spPr>
          <a:xfrm>
            <a:off x="838199" y="1825625"/>
            <a:ext cx="10515599" cy="4351338"/>
          </a:xfrm>
        </p:spPr>
        <p:txBody>
          <a:bodyPr>
            <a:normAutofit/>
          </a:bodyPr>
          <a:lstStyle/>
          <a:p>
            <a:pPr>
              <a:buNone/>
            </a:pPr>
            <a:r>
              <a:rPr lang="en-CA" dirty="0"/>
              <a:t>Cells indent or cell membrane</a:t>
            </a:r>
            <a:r>
              <a:rPr lang="en-CA" b="1" dirty="0"/>
              <a:t> </a:t>
            </a:r>
            <a:r>
              <a:rPr lang="en-CA" b="1" u="sng" dirty="0"/>
              <a:t>pinches in </a:t>
            </a:r>
            <a:r>
              <a:rPr lang="en-CA" dirty="0"/>
              <a:t>between the two nuclei.</a:t>
            </a:r>
          </a:p>
          <a:p>
            <a:pPr>
              <a:buNone/>
            </a:pPr>
            <a:endParaRPr lang="en-CA" sz="3000" dirty="0"/>
          </a:p>
          <a:p>
            <a:endParaRPr lang="en-CA" dirty="0"/>
          </a:p>
        </p:txBody>
      </p:sp>
      <p:pic>
        <p:nvPicPr>
          <p:cNvPr id="2050" name="Picture 2" descr="Cytokinesis in animal and plant cells.&#10;&#10;In an animal cell, a contractile ring of cytoskeletal fibers forms at the middle of the cell and contracts inward, producing an indentation called the cleavage furrow. Eventually, the contractile ring pinches the mother cell in two, producing two daughter cells.&#10;&#10;In a plant cell, vesicles derived from the Golgi apparatus move to the middle of the cell, where they fuse to form a structure called the cell plate. The cell plate expands outwards and connects with the side walls of the cell, creating a new cell wall that partitions the mother cell to make two daughter cells.">
            <a:extLst>
              <a:ext uri="{FF2B5EF4-FFF2-40B4-BE49-F238E27FC236}">
                <a16:creationId xmlns:a16="http://schemas.microsoft.com/office/drawing/2014/main" id="{CC4CDE62-E830-4950-B5AE-36B9177B9C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0000"/>
          <a:stretch/>
        </p:blipFill>
        <p:spPr bwMode="auto">
          <a:xfrm>
            <a:off x="4162268" y="2926921"/>
            <a:ext cx="7191530" cy="33849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48744"/>
            <a:ext cx="10515600" cy="1325563"/>
          </a:xfrm>
        </p:spPr>
        <p:txBody>
          <a:bodyPr/>
          <a:lstStyle/>
          <a:p>
            <a:r>
              <a:rPr lang="en-CA" dirty="0"/>
              <a:t>Cytokinesis in Plant Cells: </a:t>
            </a:r>
            <a:r>
              <a:rPr lang="en-CA" b="1" u="sng" dirty="0"/>
              <a:t>Cell Plate </a:t>
            </a:r>
            <a:r>
              <a:rPr lang="en-CA" dirty="0"/>
              <a:t>forms</a:t>
            </a:r>
          </a:p>
        </p:txBody>
      </p:sp>
      <p:sp>
        <p:nvSpPr>
          <p:cNvPr id="3" name="Content Placeholder 2"/>
          <p:cNvSpPr>
            <a:spLocks noGrp="1"/>
          </p:cNvSpPr>
          <p:nvPr>
            <p:ph idx="1"/>
          </p:nvPr>
        </p:nvSpPr>
        <p:spPr>
          <a:xfrm>
            <a:off x="420131" y="1825625"/>
            <a:ext cx="11294074" cy="4351338"/>
          </a:xfrm>
        </p:spPr>
        <p:txBody>
          <a:bodyPr>
            <a:normAutofit/>
          </a:bodyPr>
          <a:lstStyle/>
          <a:p>
            <a:r>
              <a:rPr lang="en-CA" dirty="0"/>
              <a:t>In plant cells a </a:t>
            </a:r>
            <a:r>
              <a:rPr lang="en-CA" b="1" u="sng" dirty="0"/>
              <a:t>Cell Plate </a:t>
            </a:r>
            <a:r>
              <a:rPr lang="en-CA" dirty="0"/>
              <a:t>forms </a:t>
            </a:r>
          </a:p>
          <a:p>
            <a:r>
              <a:rPr lang="en-CA" sz="2800" i="1" dirty="0"/>
              <a:t>Plant cells are much stiffer and surrounded by a cell wall. </a:t>
            </a:r>
          </a:p>
          <a:p>
            <a:r>
              <a:rPr lang="en-CA" sz="2800" i="1" dirty="0"/>
              <a:t>Membrane-bound vesicles form between the two nuclei.  </a:t>
            </a:r>
          </a:p>
          <a:p>
            <a:r>
              <a:rPr lang="en-CA" sz="2800" i="1" dirty="0"/>
              <a:t>The vesicles fuse together form the cell plate.</a:t>
            </a:r>
          </a:p>
          <a:p>
            <a:r>
              <a:rPr lang="en-CA" sz="2800" i="1" dirty="0"/>
              <a:t>Cell plate grows outward, forming a new cell membrane for each daughter cell.</a:t>
            </a:r>
          </a:p>
          <a:p>
            <a:endParaRPr lang="en-CA" dirty="0"/>
          </a:p>
        </p:txBody>
      </p:sp>
      <p:pic>
        <p:nvPicPr>
          <p:cNvPr id="3074" name="Picture 2" descr="Cytokinesis in animal and plant cells.&#10;&#10;In an animal cell, a contractile ring of cytoskeletal fibers forms at the middle of the cell and contracts inward, producing an indentation called the cleavage furrow. Eventually, the contractile ring pinches the mother cell in two, producing two daughter cells.&#10;&#10;In a plant cell, vesicles derived from the Golgi apparatus move to the middle of the cell, where they fuse to form a structure called the cell plate. The cell plate expands outwards and connects with the side walls of the cell, creating a new cell wall that partitions the mother cell to make two daughter cells.">
            <a:extLst>
              <a:ext uri="{FF2B5EF4-FFF2-40B4-BE49-F238E27FC236}">
                <a16:creationId xmlns:a16="http://schemas.microsoft.com/office/drawing/2014/main" id="{89F1FFAC-6E01-4612-8F88-BE3B9D3B744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0000"/>
          <a:stretch/>
        </p:blipFill>
        <p:spPr bwMode="auto">
          <a:xfrm>
            <a:off x="4764435" y="4677508"/>
            <a:ext cx="6589365" cy="3101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4433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70B8-E928-45EB-A508-0148215C1CED}"/>
              </a:ext>
            </a:extLst>
          </p:cNvPr>
          <p:cNvSpPr>
            <a:spLocks noGrp="1"/>
          </p:cNvSpPr>
          <p:nvPr>
            <p:ph type="title"/>
          </p:nvPr>
        </p:nvSpPr>
        <p:spPr/>
        <p:txBody>
          <a:bodyPr/>
          <a:lstStyle/>
          <a:p>
            <a:r>
              <a:rPr lang="en-CA" dirty="0"/>
              <a:t>How long does the cell cycle take?</a:t>
            </a:r>
          </a:p>
        </p:txBody>
      </p:sp>
      <p:sp>
        <p:nvSpPr>
          <p:cNvPr id="3" name="Content Placeholder 2">
            <a:extLst>
              <a:ext uri="{FF2B5EF4-FFF2-40B4-BE49-F238E27FC236}">
                <a16:creationId xmlns:a16="http://schemas.microsoft.com/office/drawing/2014/main" id="{CEB7AC2F-A14D-4342-87CD-B73264D940B4}"/>
              </a:ext>
            </a:extLst>
          </p:cNvPr>
          <p:cNvSpPr>
            <a:spLocks noGrp="1"/>
          </p:cNvSpPr>
          <p:nvPr>
            <p:ph idx="1"/>
          </p:nvPr>
        </p:nvSpPr>
        <p:spPr/>
        <p:txBody>
          <a:bodyPr/>
          <a:lstStyle/>
          <a:p>
            <a:r>
              <a:rPr lang="en-CA" i="1" dirty="0"/>
              <a:t>Depends on the cell.</a:t>
            </a:r>
          </a:p>
          <a:p>
            <a:r>
              <a:rPr lang="en-CA" i="1" dirty="0"/>
              <a:t>A typical human cell might take about 24 hours to divide, but fast-cycling mammalian cells, like the ones that line the intestine, can complete a cycle every 9-10 hours</a:t>
            </a:r>
          </a:p>
        </p:txBody>
      </p:sp>
    </p:spTree>
    <p:extLst>
      <p:ext uri="{BB962C8B-B14F-4D97-AF65-F5344CB8AC3E}">
        <p14:creationId xmlns:p14="http://schemas.microsoft.com/office/powerpoint/2010/main" val="40923435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Check your understanding	</a:t>
            </a:r>
          </a:p>
        </p:txBody>
      </p:sp>
      <p:sp>
        <p:nvSpPr>
          <p:cNvPr id="3" name="Content Placeholder 2"/>
          <p:cNvSpPr>
            <a:spLocks noGrp="1"/>
          </p:cNvSpPr>
          <p:nvPr>
            <p:ph idx="1"/>
          </p:nvPr>
        </p:nvSpPr>
        <p:spPr/>
        <p:txBody>
          <a:bodyPr/>
          <a:lstStyle/>
          <a:p>
            <a:pPr marL="514350" indent="-514350">
              <a:buFont typeface="+mj-lt"/>
              <a:buAutoNum type="arabicPeriod"/>
            </a:pPr>
            <a:r>
              <a:rPr lang="en-CA" dirty="0"/>
              <a:t>What happens to the DNA in a cell during interphase? Why is this step important for the reproduction process? </a:t>
            </a:r>
          </a:p>
          <a:p>
            <a:pPr marL="514350" indent="-514350">
              <a:buFont typeface="+mj-lt"/>
              <a:buAutoNum type="arabicPeriod"/>
            </a:pPr>
            <a:r>
              <a:rPr lang="en-CA" dirty="0"/>
              <a:t>In two or three sentences, describe what the cell cycle is. </a:t>
            </a:r>
          </a:p>
        </p:txBody>
      </p:sp>
    </p:spTree>
    <p:extLst>
      <p:ext uri="{BB962C8B-B14F-4D97-AF65-F5344CB8AC3E}">
        <p14:creationId xmlns:p14="http://schemas.microsoft.com/office/powerpoint/2010/main" val="3668199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Home work</a:t>
            </a:r>
          </a:p>
        </p:txBody>
      </p:sp>
      <p:sp>
        <p:nvSpPr>
          <p:cNvPr id="3" name="Content Placeholder 2"/>
          <p:cNvSpPr>
            <a:spLocks noGrp="1"/>
          </p:cNvSpPr>
          <p:nvPr>
            <p:ph idx="1"/>
          </p:nvPr>
        </p:nvSpPr>
        <p:spPr/>
        <p:txBody>
          <a:bodyPr/>
          <a:lstStyle/>
          <a:p>
            <a:r>
              <a:rPr lang="en-CA"/>
              <a:t>Mitosis WS</a:t>
            </a:r>
            <a:endParaRPr lang="en-CA" dirty="0"/>
          </a:p>
          <a:p>
            <a:endParaRPr lang="en-CA" dirty="0"/>
          </a:p>
          <a:p>
            <a:r>
              <a:rPr lang="en-CA" dirty="0" err="1"/>
              <a:t>Ameoba</a:t>
            </a:r>
            <a:r>
              <a:rPr lang="en-CA" dirty="0"/>
              <a:t> Sisters video on mitosis</a:t>
            </a:r>
          </a:p>
          <a:p>
            <a:r>
              <a:rPr lang="en-CA" dirty="0">
                <a:hlinkClick r:id="rId3"/>
              </a:rPr>
              <a:t>https://www.youtube.com/watch?v=f-ldPgEfAHI</a:t>
            </a:r>
            <a:endParaRPr lang="en-CA" dirty="0"/>
          </a:p>
          <a:p>
            <a:endParaRPr lang="en-CA" dirty="0"/>
          </a:p>
        </p:txBody>
      </p:sp>
    </p:spTree>
    <p:extLst>
      <p:ext uri="{BB962C8B-B14F-4D97-AF65-F5344CB8AC3E}">
        <p14:creationId xmlns:p14="http://schemas.microsoft.com/office/powerpoint/2010/main" val="28111579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7B0F4-91BC-4D90-981F-50617A4E2DE2}"/>
              </a:ext>
            </a:extLst>
          </p:cNvPr>
          <p:cNvSpPr>
            <a:spLocks noGrp="1"/>
          </p:cNvSpPr>
          <p:nvPr>
            <p:ph type="title"/>
          </p:nvPr>
        </p:nvSpPr>
        <p:spPr/>
        <p:txBody>
          <a:bodyPr/>
          <a:lstStyle/>
          <a:p>
            <a:r>
              <a:rPr lang="en-US" dirty="0"/>
              <a:t>Extra Slides Beyond here</a:t>
            </a:r>
          </a:p>
        </p:txBody>
      </p:sp>
      <p:sp>
        <p:nvSpPr>
          <p:cNvPr id="3" name="Content Placeholder 2">
            <a:extLst>
              <a:ext uri="{FF2B5EF4-FFF2-40B4-BE49-F238E27FC236}">
                <a16:creationId xmlns:a16="http://schemas.microsoft.com/office/drawing/2014/main" id="{079ECA78-45CA-4C2C-8F6D-19AFE163D1F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1931572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22532" name="Picture 4" descr="Image result for mitosi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0"/>
            <a:ext cx="10397067" cy="6725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153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descr="https://thumbs.dreamstime.com/b/mitosis-22971325.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270933"/>
            <a:ext cx="11954933" cy="7128933"/>
          </a:xfrm>
          <a:prstGeom prst="rect">
            <a:avLst/>
          </a:prstGeom>
          <a:noFill/>
          <a:ln>
            <a:noFill/>
          </a:ln>
        </p:spPr>
      </p:pic>
    </p:spTree>
    <p:extLst>
      <p:ext uri="{BB962C8B-B14F-4D97-AF65-F5344CB8AC3E}">
        <p14:creationId xmlns:p14="http://schemas.microsoft.com/office/powerpoint/2010/main" val="30047233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15362" name="Picture 2" descr="Image result for mitosi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8721" y="549036"/>
            <a:ext cx="8691710" cy="6158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2372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17462-A7A1-49FF-A784-8D709B27D974}"/>
              </a:ext>
            </a:extLst>
          </p:cNvPr>
          <p:cNvSpPr>
            <a:spLocks noGrp="1"/>
          </p:cNvSpPr>
          <p:nvPr>
            <p:ph type="title"/>
          </p:nvPr>
        </p:nvSpPr>
        <p:spPr/>
        <p:txBody>
          <a:bodyPr/>
          <a:lstStyle/>
          <a:p>
            <a:r>
              <a:rPr lang="en-CA" dirty="0"/>
              <a:t>The Importance of Cell Division:</a:t>
            </a:r>
          </a:p>
        </p:txBody>
      </p:sp>
      <p:sp>
        <p:nvSpPr>
          <p:cNvPr id="3" name="Content Placeholder 2">
            <a:extLst>
              <a:ext uri="{FF2B5EF4-FFF2-40B4-BE49-F238E27FC236}">
                <a16:creationId xmlns:a16="http://schemas.microsoft.com/office/drawing/2014/main" id="{994ABC7B-7C1E-4354-8B4A-1F5957F7D105}"/>
              </a:ext>
            </a:extLst>
          </p:cNvPr>
          <p:cNvSpPr>
            <a:spLocks noGrp="1"/>
          </p:cNvSpPr>
          <p:nvPr>
            <p:ph idx="1"/>
          </p:nvPr>
        </p:nvSpPr>
        <p:spPr/>
        <p:txBody>
          <a:bodyPr>
            <a:normAutofit/>
          </a:bodyPr>
          <a:lstStyle/>
          <a:p>
            <a:pPr marL="742950" indent="-742950">
              <a:spcBef>
                <a:spcPct val="40000"/>
              </a:spcBef>
              <a:buFont typeface="+mj-lt"/>
              <a:buAutoNum type="arabicPeriod"/>
            </a:pPr>
            <a:r>
              <a:rPr lang="en-US" altLang="en-US" i="1" dirty="0">
                <a:latin typeface="Arial" panose="020B0604020202020204" pitchFamily="34" charset="0"/>
              </a:rPr>
              <a:t>To produce new cells to increase the size of the organism.</a:t>
            </a:r>
          </a:p>
          <a:p>
            <a:pPr marL="742950" indent="-742950">
              <a:spcBef>
                <a:spcPct val="40000"/>
              </a:spcBef>
              <a:buFont typeface="+mj-lt"/>
              <a:buAutoNum type="arabicPeriod"/>
            </a:pPr>
            <a:r>
              <a:rPr lang="en-US" altLang="en-US" i="1" dirty="0">
                <a:latin typeface="Arial" panose="020B0604020202020204" pitchFamily="34" charset="0"/>
              </a:rPr>
              <a:t>To replace damaged and old cells</a:t>
            </a:r>
          </a:p>
          <a:p>
            <a:pPr marL="742950" indent="-742950">
              <a:spcBef>
                <a:spcPct val="40000"/>
              </a:spcBef>
              <a:buFont typeface="+mj-lt"/>
              <a:buAutoNum type="arabicPeriod"/>
            </a:pPr>
            <a:r>
              <a:rPr lang="en-US" altLang="en-US" i="1" dirty="0">
                <a:latin typeface="Arial" panose="020B0604020202020204" pitchFamily="34" charset="0"/>
              </a:rPr>
              <a:t>For unicellular organisms to reproduce</a:t>
            </a:r>
            <a:endParaRPr lang="en-CA" i="1" dirty="0"/>
          </a:p>
        </p:txBody>
      </p:sp>
    </p:spTree>
    <p:extLst>
      <p:ext uri="{BB962C8B-B14F-4D97-AF65-F5344CB8AC3E}">
        <p14:creationId xmlns:p14="http://schemas.microsoft.com/office/powerpoint/2010/main" val="2357331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5"/>
            <a:ext cx="10896600" cy="1325563"/>
          </a:xfrm>
        </p:spPr>
        <p:txBody>
          <a:bodyPr/>
          <a:lstStyle/>
          <a:p>
            <a:r>
              <a:rPr lang="en-CA" b="1" dirty="0"/>
              <a:t>Cell Cycle </a:t>
            </a:r>
            <a:r>
              <a:rPr lang="en-CA" dirty="0"/>
              <a:t>is made up of two stages: </a:t>
            </a:r>
            <a:endParaRPr lang="en-CA" b="1" dirty="0"/>
          </a:p>
        </p:txBody>
      </p:sp>
      <p:sp>
        <p:nvSpPr>
          <p:cNvPr id="3" name="Content Placeholder 2"/>
          <p:cNvSpPr>
            <a:spLocks noGrp="1"/>
          </p:cNvSpPr>
          <p:nvPr>
            <p:ph idx="1"/>
          </p:nvPr>
        </p:nvSpPr>
        <p:spPr>
          <a:xfrm>
            <a:off x="457200" y="1825625"/>
            <a:ext cx="10447019" cy="4351338"/>
          </a:xfrm>
        </p:spPr>
        <p:txBody>
          <a:bodyPr vert="horz" lIns="91440" tIns="45720" rIns="91440" bIns="45720" rtlCol="0" anchor="t">
            <a:normAutofit/>
          </a:bodyPr>
          <a:lstStyle/>
          <a:p>
            <a:pPr marL="514350" indent="-514350">
              <a:buFont typeface="+mj-lt"/>
              <a:buAutoNum type="arabicPeriod"/>
            </a:pPr>
            <a:r>
              <a:rPr lang="en-CA" sz="3900" dirty="0"/>
              <a:t>INTERPHASE – (Growth and development)</a:t>
            </a:r>
          </a:p>
          <a:p>
            <a:pPr marL="514350" indent="-514350">
              <a:buFont typeface="+mj-lt"/>
              <a:buAutoNum type="arabicPeriod"/>
            </a:pPr>
            <a:r>
              <a:rPr lang="en-CA" sz="3900" dirty="0"/>
              <a:t>CELL DIVISION (mitosis and cytokinesis)</a:t>
            </a:r>
          </a:p>
          <a:p>
            <a:pPr marL="0" indent="0">
              <a:buNone/>
            </a:pPr>
            <a:endParaRPr lang="en-CA" sz="3900" dirty="0"/>
          </a:p>
          <a:p>
            <a:pPr marL="0" indent="0">
              <a:buNone/>
            </a:pPr>
            <a:r>
              <a:rPr lang="en-CA" sz="3900" i="1" dirty="0"/>
              <a:t>All Eukaryotic cells reproduce by the cell cycle</a:t>
            </a:r>
          </a:p>
          <a:p>
            <a:endParaRPr lang="en-CA" dirty="0"/>
          </a:p>
          <a:p>
            <a:endParaRPr lang="en-CA" dirty="0"/>
          </a:p>
        </p:txBody>
      </p:sp>
    </p:spTree>
    <p:extLst>
      <p:ext uri="{BB962C8B-B14F-4D97-AF65-F5344CB8AC3E}">
        <p14:creationId xmlns:p14="http://schemas.microsoft.com/office/powerpoint/2010/main" val="139713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088EF-9F4C-4B47-A407-E76ED875045D}"/>
              </a:ext>
            </a:extLst>
          </p:cNvPr>
          <p:cNvSpPr>
            <a:spLocks noGrp="1"/>
          </p:cNvSpPr>
          <p:nvPr>
            <p:ph type="title"/>
          </p:nvPr>
        </p:nvSpPr>
        <p:spPr/>
        <p:txBody>
          <a:bodyPr/>
          <a:lstStyle/>
          <a:p>
            <a:r>
              <a:rPr lang="en-CA" dirty="0"/>
              <a:t>1. INTERPHASE: Growth and Development</a:t>
            </a:r>
          </a:p>
        </p:txBody>
      </p:sp>
      <p:sp>
        <p:nvSpPr>
          <p:cNvPr id="3" name="Content Placeholder 2">
            <a:extLst>
              <a:ext uri="{FF2B5EF4-FFF2-40B4-BE49-F238E27FC236}">
                <a16:creationId xmlns:a16="http://schemas.microsoft.com/office/drawing/2014/main" id="{EDD94C6F-D7E6-408C-B9F6-04BDEB4F2E91}"/>
              </a:ext>
            </a:extLst>
          </p:cNvPr>
          <p:cNvSpPr>
            <a:spLocks noGrp="1"/>
          </p:cNvSpPr>
          <p:nvPr>
            <p:ph idx="1"/>
          </p:nvPr>
        </p:nvSpPr>
        <p:spPr>
          <a:xfrm>
            <a:off x="838200" y="1825624"/>
            <a:ext cx="8237220" cy="4872355"/>
          </a:xfrm>
        </p:spPr>
        <p:txBody>
          <a:bodyPr vert="horz" lIns="91440" tIns="45720" rIns="91440" bIns="45720" rtlCol="0" anchor="t">
            <a:normAutofit lnSpcReduction="10000"/>
          </a:bodyPr>
          <a:lstStyle/>
          <a:p>
            <a:pPr>
              <a:spcBef>
                <a:spcPct val="40000"/>
              </a:spcBef>
            </a:pPr>
            <a:r>
              <a:rPr lang="en-US" altLang="en-US" dirty="0"/>
              <a:t>Cell spends </a:t>
            </a:r>
            <a:r>
              <a:rPr lang="en-US" altLang="en-US" i="1" dirty="0"/>
              <a:t>most of its time</a:t>
            </a:r>
            <a:r>
              <a:rPr lang="en-US" altLang="en-US" dirty="0"/>
              <a:t> in interphase</a:t>
            </a:r>
          </a:p>
          <a:p>
            <a:pPr>
              <a:spcBef>
                <a:spcPct val="40000"/>
              </a:spcBef>
            </a:pPr>
            <a:r>
              <a:rPr lang="en-CA" dirty="0"/>
              <a:t>Subdivided into 3 phases:</a:t>
            </a:r>
          </a:p>
          <a:p>
            <a:pPr lvl="1">
              <a:spcBef>
                <a:spcPct val="40000"/>
              </a:spcBef>
            </a:pPr>
            <a:r>
              <a:rPr lang="en-CA" sz="3600" b="1" dirty="0"/>
              <a:t>G1</a:t>
            </a:r>
            <a:r>
              <a:rPr lang="en-CA" sz="3600" dirty="0"/>
              <a:t> phase– gap phase. Regular cell growth and development</a:t>
            </a:r>
          </a:p>
          <a:p>
            <a:pPr lvl="1">
              <a:spcBef>
                <a:spcPct val="40000"/>
              </a:spcBef>
            </a:pPr>
            <a:r>
              <a:rPr lang="en-CA" sz="3600" b="1" dirty="0"/>
              <a:t>S phase </a:t>
            </a:r>
            <a:r>
              <a:rPr lang="en-CA" sz="3600" dirty="0"/>
              <a:t>– DNA synthesis</a:t>
            </a:r>
          </a:p>
          <a:p>
            <a:pPr lvl="1">
              <a:spcBef>
                <a:spcPct val="40000"/>
              </a:spcBef>
            </a:pPr>
            <a:r>
              <a:rPr lang="en-CA" sz="3600" b="1" dirty="0"/>
              <a:t>G2 phase </a:t>
            </a:r>
            <a:r>
              <a:rPr lang="en-CA" sz="3600" dirty="0"/>
              <a:t>– synthesis of organelles copies and other materials required for division</a:t>
            </a:r>
          </a:p>
        </p:txBody>
      </p:sp>
      <p:pic>
        <p:nvPicPr>
          <p:cNvPr id="4" name="Picture 4" descr="Related image">
            <a:extLst>
              <a:ext uri="{FF2B5EF4-FFF2-40B4-BE49-F238E27FC236}">
                <a16:creationId xmlns:a16="http://schemas.microsoft.com/office/drawing/2014/main" id="{E8F18DC8-1DF9-470A-A5F6-66CA3FC111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1005" b="73229"/>
          <a:stretch/>
        </p:blipFill>
        <p:spPr bwMode="auto">
          <a:xfrm>
            <a:off x="8906934" y="1489528"/>
            <a:ext cx="3285066" cy="2918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2298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mage of the cell cycle. Interphase is composed of G1 phase (cell growth), followed by S phase (DNA synthesis), followed by G2 phase (cell growth). At the end of interphase comes the mitotic phase, which is made up of mitosis and cytokinesis and leads to the formation of two daughter cells. Mitosis precedes cytokinesis, though the two processes typically overlap somewhat.">
            <a:extLst>
              <a:ext uri="{FF2B5EF4-FFF2-40B4-BE49-F238E27FC236}">
                <a16:creationId xmlns:a16="http://schemas.microsoft.com/office/drawing/2014/main" id="{F5D65E04-6823-447B-B055-1B49CD73128E}"/>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677" r="4989"/>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9776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088EF-9F4C-4B47-A407-E76ED875045D}"/>
              </a:ext>
            </a:extLst>
          </p:cNvPr>
          <p:cNvSpPr>
            <a:spLocks noGrp="1"/>
          </p:cNvSpPr>
          <p:nvPr>
            <p:ph type="title"/>
          </p:nvPr>
        </p:nvSpPr>
        <p:spPr>
          <a:xfrm>
            <a:off x="145479" y="365125"/>
            <a:ext cx="11208321" cy="1325563"/>
          </a:xfrm>
        </p:spPr>
        <p:txBody>
          <a:bodyPr/>
          <a:lstStyle/>
          <a:p>
            <a:r>
              <a:rPr lang="en-CA" dirty="0"/>
              <a:t>2. CELL DIVISION (Mitosis and Cytokinesis)</a:t>
            </a:r>
          </a:p>
        </p:txBody>
      </p:sp>
      <p:sp>
        <p:nvSpPr>
          <p:cNvPr id="3" name="Content Placeholder 2">
            <a:extLst>
              <a:ext uri="{FF2B5EF4-FFF2-40B4-BE49-F238E27FC236}">
                <a16:creationId xmlns:a16="http://schemas.microsoft.com/office/drawing/2014/main" id="{EDD94C6F-D7E6-408C-B9F6-04BDEB4F2E91}"/>
              </a:ext>
            </a:extLst>
          </p:cNvPr>
          <p:cNvSpPr>
            <a:spLocks noGrp="1"/>
          </p:cNvSpPr>
          <p:nvPr>
            <p:ph idx="1"/>
          </p:nvPr>
        </p:nvSpPr>
        <p:spPr>
          <a:xfrm>
            <a:off x="145479" y="1825624"/>
            <a:ext cx="6438201" cy="5260975"/>
          </a:xfrm>
        </p:spPr>
        <p:txBody>
          <a:bodyPr>
            <a:normAutofit/>
          </a:bodyPr>
          <a:lstStyle/>
          <a:p>
            <a:pPr marL="0" indent="0">
              <a:spcBef>
                <a:spcPct val="40000"/>
              </a:spcBef>
              <a:buNone/>
            </a:pPr>
            <a:r>
              <a:rPr lang="en-CA" b="1" dirty="0"/>
              <a:t>Mitosis -  (M phase) </a:t>
            </a:r>
            <a:r>
              <a:rPr lang="en-CA" dirty="0"/>
              <a:t>Nucleus divides in two. 4 phases.</a:t>
            </a:r>
          </a:p>
          <a:p>
            <a:pPr marL="0" indent="0">
              <a:buNone/>
            </a:pPr>
            <a:endParaRPr lang="en-CA" b="1" dirty="0"/>
          </a:p>
          <a:p>
            <a:pPr marL="0" indent="0">
              <a:buNone/>
            </a:pPr>
            <a:r>
              <a:rPr lang="en-CA" b="1" dirty="0"/>
              <a:t>Cytokinesis</a:t>
            </a:r>
            <a:r>
              <a:rPr lang="en-CA" dirty="0"/>
              <a:t> – cytoplasm divides, forming two distinct cells. </a:t>
            </a:r>
          </a:p>
          <a:p>
            <a:pPr marL="0" indent="0">
              <a:buNone/>
            </a:pPr>
            <a:endParaRPr lang="en-CA" dirty="0"/>
          </a:p>
          <a:p>
            <a:pPr>
              <a:spcBef>
                <a:spcPct val="40000"/>
              </a:spcBef>
            </a:pPr>
            <a:endParaRPr lang="en-CA" u="sng" dirty="0"/>
          </a:p>
          <a:p>
            <a:pPr>
              <a:spcBef>
                <a:spcPct val="40000"/>
              </a:spcBef>
            </a:pPr>
            <a:endParaRPr lang="en-CA" dirty="0"/>
          </a:p>
        </p:txBody>
      </p:sp>
      <p:pic>
        <p:nvPicPr>
          <p:cNvPr id="5" name="Picture 4" descr="Image result for cell cycle">
            <a:extLst>
              <a:ext uri="{FF2B5EF4-FFF2-40B4-BE49-F238E27FC236}">
                <a16:creationId xmlns:a16="http://schemas.microsoft.com/office/drawing/2014/main" id="{6A3CA879-B3AD-4E04-9B8A-71715B60A7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655" b="18096"/>
          <a:stretch/>
        </p:blipFill>
        <p:spPr bwMode="auto">
          <a:xfrm>
            <a:off x="7688154" y="1812018"/>
            <a:ext cx="4358367" cy="4680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884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Image result for cell cycle">
            <a:extLst>
              <a:ext uri="{FF2B5EF4-FFF2-40B4-BE49-F238E27FC236}">
                <a16:creationId xmlns:a16="http://schemas.microsoft.com/office/drawing/2014/main" id="{10326D16-5B54-4811-959F-8A0FF08DD998}"/>
              </a:ext>
            </a:extLst>
          </p:cNvPr>
          <p:cNvPicPr>
            <a:picLocks noGrp="1"/>
          </p:cNvPicPr>
          <p:nvPr>
            <p:ph idx="1"/>
          </p:nvPr>
        </p:nvPicPr>
        <p:blipFill rotWithShape="1">
          <a:blip r:embed="rId2">
            <a:extLst>
              <a:ext uri="{28A0092B-C50C-407E-A947-70E740481C1C}">
                <a14:useLocalDpi xmlns:a14="http://schemas.microsoft.com/office/drawing/2010/main" val="0"/>
              </a:ext>
            </a:extLst>
          </a:blip>
          <a:srcRect b="531"/>
          <a:stretch/>
        </p:blipFill>
        <p:spPr bwMode="auto">
          <a:xfrm>
            <a:off x="20" y="10"/>
            <a:ext cx="12191980" cy="6857990"/>
          </a:xfrm>
          <a:prstGeom prst="rect">
            <a:avLst/>
          </a:prstGeom>
          <a:noFill/>
        </p:spPr>
      </p:pic>
    </p:spTree>
    <p:extLst>
      <p:ext uri="{BB962C8B-B14F-4D97-AF65-F5344CB8AC3E}">
        <p14:creationId xmlns:p14="http://schemas.microsoft.com/office/powerpoint/2010/main" val="2049230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5"/>
            <a:ext cx="10896600" cy="1325563"/>
          </a:xfrm>
        </p:spPr>
        <p:txBody>
          <a:bodyPr/>
          <a:lstStyle/>
          <a:p>
            <a:r>
              <a:rPr lang="en-CA" dirty="0"/>
              <a:t>Early Prophase</a:t>
            </a:r>
          </a:p>
        </p:txBody>
      </p:sp>
      <p:sp>
        <p:nvSpPr>
          <p:cNvPr id="3" name="Content Placeholder 2"/>
          <p:cNvSpPr>
            <a:spLocks noGrp="1"/>
          </p:cNvSpPr>
          <p:nvPr>
            <p:ph idx="1"/>
          </p:nvPr>
        </p:nvSpPr>
        <p:spPr>
          <a:xfrm>
            <a:off x="457200" y="1605058"/>
            <a:ext cx="7835409" cy="5532390"/>
          </a:xfrm>
        </p:spPr>
        <p:txBody>
          <a:bodyPr vert="horz" lIns="91440" tIns="45720" rIns="91440" bIns="45720" rtlCol="0" anchor="t">
            <a:normAutofit/>
          </a:bodyPr>
          <a:lstStyle/>
          <a:p>
            <a:r>
              <a:rPr lang="en-CA" dirty="0"/>
              <a:t>Chromosomes become visible as 2 identical chromatids attached by a centromere. </a:t>
            </a:r>
          </a:p>
          <a:p>
            <a:r>
              <a:rPr lang="en-CA" dirty="0"/>
              <a:t>Centrioles separate and move to opposite sides of nucleus. </a:t>
            </a:r>
          </a:p>
        </p:txBody>
      </p:sp>
      <p:pic>
        <p:nvPicPr>
          <p:cNvPr id="14338" name="Picture 2" descr="Image result for mitosis"/>
          <p:cNvPicPr>
            <a:picLocks noChangeAspect="1" noChangeArrowheads="1"/>
          </p:cNvPicPr>
          <p:nvPr/>
        </p:nvPicPr>
        <p:blipFill rotWithShape="1">
          <a:blip r:embed="rId3">
            <a:extLst>
              <a:ext uri="{28A0092B-C50C-407E-A947-70E740481C1C}">
                <a14:useLocalDpi xmlns:a14="http://schemas.microsoft.com/office/drawing/2010/main" val="0"/>
              </a:ext>
            </a:extLst>
          </a:blip>
          <a:srcRect r="79389" b="24854"/>
          <a:stretch/>
        </p:blipFill>
        <p:spPr bwMode="auto">
          <a:xfrm>
            <a:off x="8292609" y="960485"/>
            <a:ext cx="3442191" cy="5532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2641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411</TotalTime>
  <Words>668</Words>
  <Application>Microsoft Office PowerPoint</Application>
  <PresentationFormat>Widescreen</PresentationFormat>
  <Paragraphs>114</Paragraphs>
  <Slides>29</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Cell Cycle Chapter 8  p164-170</vt:lpstr>
      <vt:lpstr>VOCABULARY</vt:lpstr>
      <vt:lpstr>The Importance of Cell Division:</vt:lpstr>
      <vt:lpstr>Cell Cycle is made up of two stages: </vt:lpstr>
      <vt:lpstr>1. INTERPHASE: Growth and Development</vt:lpstr>
      <vt:lpstr>PowerPoint Presentation</vt:lpstr>
      <vt:lpstr>2. CELL DIVISION (Mitosis and Cytokinesis)</vt:lpstr>
      <vt:lpstr>PowerPoint Presentation</vt:lpstr>
      <vt:lpstr>Early Prophase</vt:lpstr>
      <vt:lpstr>PowerPoint Presentation</vt:lpstr>
      <vt:lpstr>Late Prophase</vt:lpstr>
      <vt:lpstr>Chromatid vs Chromosome</vt:lpstr>
      <vt:lpstr>Metaphase</vt:lpstr>
      <vt:lpstr>PowerPoint Presentation</vt:lpstr>
      <vt:lpstr>Anaphase</vt:lpstr>
      <vt:lpstr>PowerPoint Presentation</vt:lpstr>
      <vt:lpstr>Telophase</vt:lpstr>
      <vt:lpstr>PowerPoint Presentation</vt:lpstr>
      <vt:lpstr>Mitosis and Cytokinesis overlap</vt:lpstr>
      <vt:lpstr>Cytokinesis</vt:lpstr>
      <vt:lpstr>Cytokinesis in Animal Cells</vt:lpstr>
      <vt:lpstr>Cytokinesis in Plant Cells: Cell Plate forms</vt:lpstr>
      <vt:lpstr>How long does the cell cycle take?</vt:lpstr>
      <vt:lpstr>Check your understanding </vt:lpstr>
      <vt:lpstr>Home work</vt:lpstr>
      <vt:lpstr>Extra Slides Beyond here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 Cycle</dc:title>
  <dc:creator>Tammy Wilson</dc:creator>
  <cp:lastModifiedBy>Tammy Wilson</cp:lastModifiedBy>
  <cp:revision>32</cp:revision>
  <dcterms:created xsi:type="dcterms:W3CDTF">2019-01-23T05:07:37Z</dcterms:created>
  <dcterms:modified xsi:type="dcterms:W3CDTF">2021-11-21T20:54:28Z</dcterms:modified>
</cp:coreProperties>
</file>