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68" r:id="rId3"/>
    <p:sldId id="379" r:id="rId4"/>
    <p:sldId id="382" r:id="rId5"/>
    <p:sldId id="383" r:id="rId6"/>
    <p:sldId id="416" r:id="rId7"/>
    <p:sldId id="390" r:id="rId8"/>
    <p:sldId id="387" r:id="rId9"/>
    <p:sldId id="391" r:id="rId10"/>
    <p:sldId id="392" r:id="rId11"/>
    <p:sldId id="412" r:id="rId12"/>
    <p:sldId id="396" r:id="rId13"/>
    <p:sldId id="397" r:id="rId14"/>
    <p:sldId id="278" r:id="rId15"/>
    <p:sldId id="350" r:id="rId16"/>
    <p:sldId id="414" r:id="rId17"/>
    <p:sldId id="398" r:id="rId18"/>
    <p:sldId id="415" r:id="rId19"/>
    <p:sldId id="360" r:id="rId20"/>
    <p:sldId id="361" r:id="rId21"/>
    <p:sldId id="413" r:id="rId22"/>
    <p:sldId id="259" r:id="rId23"/>
    <p:sldId id="405" r:id="rId24"/>
    <p:sldId id="339" r:id="rId25"/>
    <p:sldId id="367" r:id="rId26"/>
    <p:sldId id="408" r:id="rId27"/>
    <p:sldId id="287" r:id="rId28"/>
    <p:sldId id="41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81EFAA-71F4-4534-A2C0-A42722E33340}" v="87" dt="2022-11-29T04:21:20.8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366" autoAdjust="0"/>
    <p:restoredTop sz="94660"/>
  </p:normalViewPr>
  <p:slideViewPr>
    <p:cSldViewPr snapToGrid="0">
      <p:cViewPr varScale="1">
        <p:scale>
          <a:sx n="64" d="100"/>
          <a:sy n="64" d="100"/>
        </p:scale>
        <p:origin x="6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my Wilson" userId="e3b55da62d900d7c" providerId="LiveId" clId="{FD81EFAA-71F4-4534-A2C0-A42722E33340}"/>
    <pc:docChg chg="undo custSel addSld delSld modSld sldOrd">
      <pc:chgData name="Tammy Wilson" userId="e3b55da62d900d7c" providerId="LiveId" clId="{FD81EFAA-71F4-4534-A2C0-A42722E33340}" dt="2022-11-29T04:22:15.287" v="875" actId="20577"/>
      <pc:docMkLst>
        <pc:docMk/>
      </pc:docMkLst>
      <pc:sldChg chg="modSp">
        <pc:chgData name="Tammy Wilson" userId="e3b55da62d900d7c" providerId="LiveId" clId="{FD81EFAA-71F4-4534-A2C0-A42722E33340}" dt="2022-11-29T03:44:05.424" v="52" actId="20577"/>
        <pc:sldMkLst>
          <pc:docMk/>
          <pc:sldMk cId="2524713678" sldId="256"/>
        </pc:sldMkLst>
        <pc:spChg chg="mod">
          <ac:chgData name="Tammy Wilson" userId="e3b55da62d900d7c" providerId="LiveId" clId="{FD81EFAA-71F4-4534-A2C0-A42722E33340}" dt="2022-11-29T03:43:49.721" v="17" actId="20577"/>
          <ac:spMkLst>
            <pc:docMk/>
            <pc:sldMk cId="2524713678" sldId="256"/>
            <ac:spMk id="2" creationId="{80CCA36A-BE70-425A-904B-76AC1F7F12CF}"/>
          </ac:spMkLst>
        </pc:spChg>
        <pc:spChg chg="mod">
          <ac:chgData name="Tammy Wilson" userId="e3b55da62d900d7c" providerId="LiveId" clId="{FD81EFAA-71F4-4534-A2C0-A42722E33340}" dt="2022-11-29T03:44:05.424" v="52" actId="20577"/>
          <ac:spMkLst>
            <pc:docMk/>
            <pc:sldMk cId="2524713678" sldId="256"/>
            <ac:spMk id="3" creationId="{568FDBE2-0A7C-48F6-A4CC-1DAEF20DDD79}"/>
          </ac:spMkLst>
        </pc:spChg>
      </pc:sldChg>
      <pc:sldChg chg="modSp">
        <pc:chgData name="Tammy Wilson" userId="e3b55da62d900d7c" providerId="LiveId" clId="{FD81EFAA-71F4-4534-A2C0-A42722E33340}" dt="2022-11-29T04:16:08.745" v="717" actId="115"/>
        <pc:sldMkLst>
          <pc:docMk/>
          <pc:sldMk cId="3359616482" sldId="259"/>
        </pc:sldMkLst>
        <pc:spChg chg="mod">
          <ac:chgData name="Tammy Wilson" userId="e3b55da62d900d7c" providerId="LiveId" clId="{FD81EFAA-71F4-4534-A2C0-A42722E33340}" dt="2022-11-29T04:16:08.745" v="717" actId="115"/>
          <ac:spMkLst>
            <pc:docMk/>
            <pc:sldMk cId="3359616482" sldId="259"/>
            <ac:spMk id="3" creationId="{355869F0-A61D-4C24-8348-933C7C386E2C}"/>
          </ac:spMkLst>
        </pc:spChg>
      </pc:sldChg>
      <pc:sldChg chg="modSp ord modAnim">
        <pc:chgData name="Tammy Wilson" userId="e3b55da62d900d7c" providerId="LiveId" clId="{FD81EFAA-71F4-4534-A2C0-A42722E33340}" dt="2022-11-29T04:11:18.731" v="629"/>
        <pc:sldMkLst>
          <pc:docMk/>
          <pc:sldMk cId="3785697947" sldId="278"/>
        </pc:sldMkLst>
        <pc:spChg chg="mod">
          <ac:chgData name="Tammy Wilson" userId="e3b55da62d900d7c" providerId="LiveId" clId="{FD81EFAA-71F4-4534-A2C0-A42722E33340}" dt="2022-11-29T04:01:11.769" v="316" actId="207"/>
          <ac:spMkLst>
            <pc:docMk/>
            <pc:sldMk cId="3785697947" sldId="278"/>
            <ac:spMk id="28675" creationId="{3BCF73C4-8205-46DA-8526-56346ACC59D7}"/>
          </ac:spMkLst>
        </pc:spChg>
      </pc:sldChg>
      <pc:sldChg chg="del">
        <pc:chgData name="Tammy Wilson" userId="e3b55da62d900d7c" providerId="LiveId" clId="{FD81EFAA-71F4-4534-A2C0-A42722E33340}" dt="2022-11-29T04:21:02.723" v="789" actId="2696"/>
        <pc:sldMkLst>
          <pc:docMk/>
          <pc:sldMk cId="0" sldId="280"/>
        </pc:sldMkLst>
      </pc:sldChg>
      <pc:sldChg chg="del">
        <pc:chgData name="Tammy Wilson" userId="e3b55da62d900d7c" providerId="LiveId" clId="{FD81EFAA-71F4-4534-A2C0-A42722E33340}" dt="2022-11-29T04:17:36.293" v="748" actId="2696"/>
        <pc:sldMkLst>
          <pc:docMk/>
          <pc:sldMk cId="0" sldId="286"/>
        </pc:sldMkLst>
      </pc:sldChg>
      <pc:sldChg chg="del">
        <pc:chgData name="Tammy Wilson" userId="e3b55da62d900d7c" providerId="LiveId" clId="{FD81EFAA-71F4-4534-A2C0-A42722E33340}" dt="2022-11-29T04:21:12.017" v="791" actId="2696"/>
        <pc:sldMkLst>
          <pc:docMk/>
          <pc:sldMk cId="0" sldId="305"/>
        </pc:sldMkLst>
      </pc:sldChg>
      <pc:sldChg chg="modSp add del">
        <pc:chgData name="Tammy Wilson" userId="e3b55da62d900d7c" providerId="LiveId" clId="{FD81EFAA-71F4-4534-A2C0-A42722E33340}" dt="2022-11-29T04:17:22.710" v="747" actId="14100"/>
        <pc:sldMkLst>
          <pc:docMk/>
          <pc:sldMk cId="0" sldId="339"/>
        </pc:sldMkLst>
        <pc:spChg chg="mod">
          <ac:chgData name="Tammy Wilson" userId="e3b55da62d900d7c" providerId="LiveId" clId="{FD81EFAA-71F4-4534-A2C0-A42722E33340}" dt="2022-11-29T04:17:17.806" v="746" actId="255"/>
          <ac:spMkLst>
            <pc:docMk/>
            <pc:sldMk cId="0" sldId="339"/>
            <ac:spMk id="1174531" creationId="{A3C5F859-DC4D-41B9-9C21-D039F4E245B3}"/>
          </ac:spMkLst>
        </pc:spChg>
        <pc:picChg chg="mod">
          <ac:chgData name="Tammy Wilson" userId="e3b55da62d900d7c" providerId="LiveId" clId="{FD81EFAA-71F4-4534-A2C0-A42722E33340}" dt="2022-11-29T04:17:22.710" v="747" actId="14100"/>
          <ac:picMkLst>
            <pc:docMk/>
            <pc:sldMk cId="0" sldId="339"/>
            <ac:picMk id="5" creationId="{7CE44822-99E1-4676-9F21-BEACFEC06023}"/>
          </ac:picMkLst>
        </pc:picChg>
      </pc:sldChg>
      <pc:sldChg chg="del">
        <pc:chgData name="Tammy Wilson" userId="e3b55da62d900d7c" providerId="LiveId" clId="{FD81EFAA-71F4-4534-A2C0-A42722E33340}" dt="2022-11-29T04:18:47.834" v="765" actId="2696"/>
        <pc:sldMkLst>
          <pc:docMk/>
          <pc:sldMk cId="0" sldId="341"/>
        </pc:sldMkLst>
      </pc:sldChg>
      <pc:sldChg chg="modSp ord modAnim">
        <pc:chgData name="Tammy Wilson" userId="e3b55da62d900d7c" providerId="LiveId" clId="{FD81EFAA-71F4-4534-A2C0-A42722E33340}" dt="2022-11-29T04:12:37.819" v="656" actId="27636"/>
        <pc:sldMkLst>
          <pc:docMk/>
          <pc:sldMk cId="3627017733" sldId="350"/>
        </pc:sldMkLst>
        <pc:spChg chg="mod">
          <ac:chgData name="Tammy Wilson" userId="e3b55da62d900d7c" providerId="LiveId" clId="{FD81EFAA-71F4-4534-A2C0-A42722E33340}" dt="2022-11-29T04:11:34.858" v="632"/>
          <ac:spMkLst>
            <pc:docMk/>
            <pc:sldMk cId="3627017733" sldId="350"/>
            <ac:spMk id="21506" creationId="{7E8B638C-4957-4EAB-8A2C-B624A9B96DE5}"/>
          </ac:spMkLst>
        </pc:spChg>
        <pc:spChg chg="mod">
          <ac:chgData name="Tammy Wilson" userId="e3b55da62d900d7c" providerId="LiveId" clId="{FD81EFAA-71F4-4534-A2C0-A42722E33340}" dt="2022-11-29T04:12:37.819" v="656" actId="27636"/>
          <ac:spMkLst>
            <pc:docMk/>
            <pc:sldMk cId="3627017733" sldId="350"/>
            <ac:spMk id="28675" creationId="{3BCF73C4-8205-46DA-8526-56346ACC59D7}"/>
          </ac:spMkLst>
        </pc:spChg>
      </pc:sldChg>
      <pc:sldChg chg="del">
        <pc:chgData name="Tammy Wilson" userId="e3b55da62d900d7c" providerId="LiveId" clId="{FD81EFAA-71F4-4534-A2C0-A42722E33340}" dt="2022-11-29T04:19:56.740" v="772" actId="2696"/>
        <pc:sldMkLst>
          <pc:docMk/>
          <pc:sldMk cId="170027378" sldId="359"/>
        </pc:sldMkLst>
      </pc:sldChg>
      <pc:sldChg chg="ord">
        <pc:chgData name="Tammy Wilson" userId="e3b55da62d900d7c" providerId="LiveId" clId="{FD81EFAA-71F4-4534-A2C0-A42722E33340}" dt="2022-11-29T04:15:07.832" v="690"/>
        <pc:sldMkLst>
          <pc:docMk/>
          <pc:sldMk cId="2347924688" sldId="360"/>
        </pc:sldMkLst>
      </pc:sldChg>
      <pc:sldChg chg="ord">
        <pc:chgData name="Tammy Wilson" userId="e3b55da62d900d7c" providerId="LiveId" clId="{FD81EFAA-71F4-4534-A2C0-A42722E33340}" dt="2022-11-29T04:15:02.533" v="688"/>
        <pc:sldMkLst>
          <pc:docMk/>
          <pc:sldMk cId="3283104367" sldId="361"/>
        </pc:sldMkLst>
      </pc:sldChg>
      <pc:sldChg chg="del">
        <pc:chgData name="Tammy Wilson" userId="e3b55da62d900d7c" providerId="LiveId" clId="{FD81EFAA-71F4-4534-A2C0-A42722E33340}" dt="2022-11-29T04:19:54.316" v="771" actId="2696"/>
        <pc:sldMkLst>
          <pc:docMk/>
          <pc:sldMk cId="2801047023" sldId="362"/>
        </pc:sldMkLst>
      </pc:sldChg>
      <pc:sldChg chg="del">
        <pc:chgData name="Tammy Wilson" userId="e3b55da62d900d7c" providerId="LiveId" clId="{FD81EFAA-71F4-4534-A2C0-A42722E33340}" dt="2022-11-29T04:18:42.490" v="764" actId="2696"/>
        <pc:sldMkLst>
          <pc:docMk/>
          <pc:sldMk cId="2174832263" sldId="374"/>
        </pc:sldMkLst>
      </pc:sldChg>
      <pc:sldChg chg="del">
        <pc:chgData name="Tammy Wilson" userId="e3b55da62d900d7c" providerId="LiveId" clId="{FD81EFAA-71F4-4534-A2C0-A42722E33340}" dt="2022-11-29T04:19:51.057" v="770" actId="2696"/>
        <pc:sldMkLst>
          <pc:docMk/>
          <pc:sldMk cId="712579109" sldId="375"/>
        </pc:sldMkLst>
      </pc:sldChg>
      <pc:sldChg chg="del">
        <pc:chgData name="Tammy Wilson" userId="e3b55da62d900d7c" providerId="LiveId" clId="{FD81EFAA-71F4-4534-A2C0-A42722E33340}" dt="2022-11-29T04:21:05.402" v="790" actId="2696"/>
        <pc:sldMkLst>
          <pc:docMk/>
          <pc:sldMk cId="285992195" sldId="376"/>
        </pc:sldMkLst>
      </pc:sldChg>
      <pc:sldChg chg="modSp">
        <pc:chgData name="Tammy Wilson" userId="e3b55da62d900d7c" providerId="LiveId" clId="{FD81EFAA-71F4-4534-A2C0-A42722E33340}" dt="2022-11-29T03:44:48.735" v="54" actId="207"/>
        <pc:sldMkLst>
          <pc:docMk/>
          <pc:sldMk cId="1683855498" sldId="379"/>
        </pc:sldMkLst>
        <pc:spChg chg="mod">
          <ac:chgData name="Tammy Wilson" userId="e3b55da62d900d7c" providerId="LiveId" clId="{FD81EFAA-71F4-4534-A2C0-A42722E33340}" dt="2022-11-29T03:44:48.735" v="54" actId="207"/>
          <ac:spMkLst>
            <pc:docMk/>
            <pc:sldMk cId="1683855498" sldId="379"/>
            <ac:spMk id="3" creationId="{3B8EE69F-231F-4AE5-A72B-8A7057F58087}"/>
          </ac:spMkLst>
        </pc:spChg>
      </pc:sldChg>
      <pc:sldChg chg="modSp">
        <pc:chgData name="Tammy Wilson" userId="e3b55da62d900d7c" providerId="LiveId" clId="{FD81EFAA-71F4-4534-A2C0-A42722E33340}" dt="2022-11-29T04:19:40.531" v="769" actId="255"/>
        <pc:sldMkLst>
          <pc:docMk/>
          <pc:sldMk cId="2160605562" sldId="382"/>
        </pc:sldMkLst>
        <pc:spChg chg="mod">
          <ac:chgData name="Tammy Wilson" userId="e3b55da62d900d7c" providerId="LiveId" clId="{FD81EFAA-71F4-4534-A2C0-A42722E33340}" dt="2022-11-29T04:19:40.531" v="769" actId="255"/>
          <ac:spMkLst>
            <pc:docMk/>
            <pc:sldMk cId="2160605562" sldId="382"/>
            <ac:spMk id="3" creationId="{EA6BE3BE-ABAD-4239-B430-E32FC0C8EB26}"/>
          </ac:spMkLst>
        </pc:spChg>
      </pc:sldChg>
      <pc:sldChg chg="addSp modSp">
        <pc:chgData name="Tammy Wilson" userId="e3b55da62d900d7c" providerId="LiveId" clId="{FD81EFAA-71F4-4534-A2C0-A42722E33340}" dt="2022-11-29T03:46:15.948" v="80" actId="20577"/>
        <pc:sldMkLst>
          <pc:docMk/>
          <pc:sldMk cId="1790677972" sldId="383"/>
        </pc:sldMkLst>
        <pc:spChg chg="mod">
          <ac:chgData name="Tammy Wilson" userId="e3b55da62d900d7c" providerId="LiveId" clId="{FD81EFAA-71F4-4534-A2C0-A42722E33340}" dt="2022-11-29T03:45:24.510" v="61" actId="20577"/>
          <ac:spMkLst>
            <pc:docMk/>
            <pc:sldMk cId="1790677972" sldId="383"/>
            <ac:spMk id="2" creationId="{D1CF6A69-6628-442E-8FA5-0795C1000DA7}"/>
          </ac:spMkLst>
        </pc:spChg>
        <pc:spChg chg="mod">
          <ac:chgData name="Tammy Wilson" userId="e3b55da62d900d7c" providerId="LiveId" clId="{FD81EFAA-71F4-4534-A2C0-A42722E33340}" dt="2022-11-29T03:46:15.948" v="80" actId="20577"/>
          <ac:spMkLst>
            <pc:docMk/>
            <pc:sldMk cId="1790677972" sldId="383"/>
            <ac:spMk id="3" creationId="{EA6BE3BE-ABAD-4239-B430-E32FC0C8EB26}"/>
          </ac:spMkLst>
        </pc:spChg>
        <pc:picChg chg="mod">
          <ac:chgData name="Tammy Wilson" userId="e3b55da62d900d7c" providerId="LiveId" clId="{FD81EFAA-71F4-4534-A2C0-A42722E33340}" dt="2022-11-29T03:46:06.446" v="76" actId="1076"/>
          <ac:picMkLst>
            <pc:docMk/>
            <pc:sldMk cId="1790677972" sldId="383"/>
            <ac:picMk id="4" creationId="{E398D0F8-5477-45CD-8BD8-440AEFBE4391}"/>
          </ac:picMkLst>
        </pc:picChg>
        <pc:picChg chg="add mod">
          <ac:chgData name="Tammy Wilson" userId="e3b55da62d900d7c" providerId="LiveId" clId="{FD81EFAA-71F4-4534-A2C0-A42722E33340}" dt="2022-11-29T03:46:08.111" v="77" actId="1076"/>
          <ac:picMkLst>
            <pc:docMk/>
            <pc:sldMk cId="1790677972" sldId="383"/>
            <ac:picMk id="5" creationId="{A684CEFE-325D-4BC2-9817-06E89E53BFED}"/>
          </ac:picMkLst>
        </pc:picChg>
      </pc:sldChg>
      <pc:sldChg chg="modSp">
        <pc:chgData name="Tammy Wilson" userId="e3b55da62d900d7c" providerId="LiveId" clId="{FD81EFAA-71F4-4534-A2C0-A42722E33340}" dt="2022-11-29T03:48:59.309" v="125" actId="14100"/>
        <pc:sldMkLst>
          <pc:docMk/>
          <pc:sldMk cId="2932120257" sldId="387"/>
        </pc:sldMkLst>
        <pc:spChg chg="mod">
          <ac:chgData name="Tammy Wilson" userId="e3b55da62d900d7c" providerId="LiveId" clId="{FD81EFAA-71F4-4534-A2C0-A42722E33340}" dt="2022-11-29T03:48:52.482" v="123" actId="27636"/>
          <ac:spMkLst>
            <pc:docMk/>
            <pc:sldMk cId="2932120257" sldId="387"/>
            <ac:spMk id="3" creationId="{EA6BE3BE-ABAD-4239-B430-E32FC0C8EB26}"/>
          </ac:spMkLst>
        </pc:spChg>
        <pc:picChg chg="mod">
          <ac:chgData name="Tammy Wilson" userId="e3b55da62d900d7c" providerId="LiveId" clId="{FD81EFAA-71F4-4534-A2C0-A42722E33340}" dt="2022-11-29T03:48:55.639" v="124" actId="1076"/>
          <ac:picMkLst>
            <pc:docMk/>
            <pc:sldMk cId="2932120257" sldId="387"/>
            <ac:picMk id="4" creationId="{E398D0F8-5477-45CD-8BD8-440AEFBE4391}"/>
          </ac:picMkLst>
        </pc:picChg>
        <pc:picChg chg="mod">
          <ac:chgData name="Tammy Wilson" userId="e3b55da62d900d7c" providerId="LiveId" clId="{FD81EFAA-71F4-4534-A2C0-A42722E33340}" dt="2022-11-29T03:48:59.309" v="125" actId="14100"/>
          <ac:picMkLst>
            <pc:docMk/>
            <pc:sldMk cId="2932120257" sldId="387"/>
            <ac:picMk id="5" creationId="{F999851B-91C5-4B0D-95B5-81BF4359A0C8}"/>
          </ac:picMkLst>
        </pc:picChg>
      </pc:sldChg>
      <pc:sldChg chg="modSp">
        <pc:chgData name="Tammy Wilson" userId="e3b55da62d900d7c" providerId="LiveId" clId="{FD81EFAA-71F4-4534-A2C0-A42722E33340}" dt="2022-11-29T03:47:18.541" v="90" actId="207"/>
        <pc:sldMkLst>
          <pc:docMk/>
          <pc:sldMk cId="630888346" sldId="390"/>
        </pc:sldMkLst>
        <pc:spChg chg="mod">
          <ac:chgData name="Tammy Wilson" userId="e3b55da62d900d7c" providerId="LiveId" clId="{FD81EFAA-71F4-4534-A2C0-A42722E33340}" dt="2022-11-29T03:47:18.541" v="90" actId="207"/>
          <ac:spMkLst>
            <pc:docMk/>
            <pc:sldMk cId="630888346" sldId="390"/>
            <ac:spMk id="3" creationId="{EA6BE3BE-ABAD-4239-B430-E32FC0C8EB26}"/>
          </ac:spMkLst>
        </pc:spChg>
        <pc:picChg chg="mod">
          <ac:chgData name="Tammy Wilson" userId="e3b55da62d900d7c" providerId="LiveId" clId="{FD81EFAA-71F4-4534-A2C0-A42722E33340}" dt="2022-11-29T03:46:25.183" v="82" actId="14100"/>
          <ac:picMkLst>
            <pc:docMk/>
            <pc:sldMk cId="630888346" sldId="390"/>
            <ac:picMk id="4" creationId="{E398D0F8-5477-45CD-8BD8-440AEFBE4391}"/>
          </ac:picMkLst>
        </pc:picChg>
      </pc:sldChg>
      <pc:sldChg chg="modSp">
        <pc:chgData name="Tammy Wilson" userId="e3b55da62d900d7c" providerId="LiveId" clId="{FD81EFAA-71F4-4534-A2C0-A42722E33340}" dt="2022-11-29T03:49:30.259" v="146" actId="114"/>
        <pc:sldMkLst>
          <pc:docMk/>
          <pc:sldMk cId="1950613540" sldId="391"/>
        </pc:sldMkLst>
        <pc:spChg chg="mod">
          <ac:chgData name="Tammy Wilson" userId="e3b55da62d900d7c" providerId="LiveId" clId="{FD81EFAA-71F4-4534-A2C0-A42722E33340}" dt="2022-11-29T03:49:15.871" v="144" actId="20577"/>
          <ac:spMkLst>
            <pc:docMk/>
            <pc:sldMk cId="1950613540" sldId="391"/>
            <ac:spMk id="2" creationId="{B708CA14-AA45-415B-91E0-C0812AD063EE}"/>
          </ac:spMkLst>
        </pc:spChg>
        <pc:spChg chg="mod">
          <ac:chgData name="Tammy Wilson" userId="e3b55da62d900d7c" providerId="LiveId" clId="{FD81EFAA-71F4-4534-A2C0-A42722E33340}" dt="2022-11-29T03:49:30.259" v="146" actId="114"/>
          <ac:spMkLst>
            <pc:docMk/>
            <pc:sldMk cId="1950613540" sldId="391"/>
            <ac:spMk id="3" creationId="{C1F6A847-1F67-40B8-885A-94F6C6B743EF}"/>
          </ac:spMkLst>
        </pc:spChg>
      </pc:sldChg>
      <pc:sldChg chg="modSp">
        <pc:chgData name="Tammy Wilson" userId="e3b55da62d900d7c" providerId="LiveId" clId="{FD81EFAA-71F4-4534-A2C0-A42722E33340}" dt="2022-11-29T04:20:40.160" v="788" actId="27636"/>
        <pc:sldMkLst>
          <pc:docMk/>
          <pc:sldMk cId="1208536231" sldId="392"/>
        </pc:sldMkLst>
        <pc:spChg chg="mod">
          <ac:chgData name="Tammy Wilson" userId="e3b55da62d900d7c" providerId="LiveId" clId="{FD81EFAA-71F4-4534-A2C0-A42722E33340}" dt="2022-11-29T03:58:32.667" v="274" actId="255"/>
          <ac:spMkLst>
            <pc:docMk/>
            <pc:sldMk cId="1208536231" sldId="392"/>
            <ac:spMk id="2" creationId="{B708CA14-AA45-415B-91E0-C0812AD063EE}"/>
          </ac:spMkLst>
        </pc:spChg>
        <pc:spChg chg="mod">
          <ac:chgData name="Tammy Wilson" userId="e3b55da62d900d7c" providerId="LiveId" clId="{FD81EFAA-71F4-4534-A2C0-A42722E33340}" dt="2022-11-29T04:20:40.160" v="788" actId="27636"/>
          <ac:spMkLst>
            <pc:docMk/>
            <pc:sldMk cId="1208536231" sldId="392"/>
            <ac:spMk id="3" creationId="{C1F6A847-1F67-40B8-885A-94F6C6B743EF}"/>
          </ac:spMkLst>
        </pc:spChg>
        <pc:picChg chg="mod">
          <ac:chgData name="Tammy Wilson" userId="e3b55da62d900d7c" providerId="LiveId" clId="{FD81EFAA-71F4-4534-A2C0-A42722E33340}" dt="2022-11-29T03:58:25.319" v="272" actId="1076"/>
          <ac:picMkLst>
            <pc:docMk/>
            <pc:sldMk cId="1208536231" sldId="392"/>
            <ac:picMk id="12290" creationId="{1B82BC1D-80CB-4352-8B3A-3E32850FA7C9}"/>
          </ac:picMkLst>
        </pc:picChg>
      </pc:sldChg>
      <pc:sldChg chg="modSp">
        <pc:chgData name="Tammy Wilson" userId="e3b55da62d900d7c" providerId="LiveId" clId="{FD81EFAA-71F4-4534-A2C0-A42722E33340}" dt="2022-11-29T03:57:00.018" v="231"/>
        <pc:sldMkLst>
          <pc:docMk/>
          <pc:sldMk cId="1499860518" sldId="396"/>
        </pc:sldMkLst>
        <pc:spChg chg="mod">
          <ac:chgData name="Tammy Wilson" userId="e3b55da62d900d7c" providerId="LiveId" clId="{FD81EFAA-71F4-4534-A2C0-A42722E33340}" dt="2022-11-29T03:54:52.062" v="173"/>
          <ac:spMkLst>
            <pc:docMk/>
            <pc:sldMk cId="1499860518" sldId="396"/>
            <ac:spMk id="2" creationId="{B708CA14-AA45-415B-91E0-C0812AD063EE}"/>
          </ac:spMkLst>
        </pc:spChg>
        <pc:spChg chg="mod">
          <ac:chgData name="Tammy Wilson" userId="e3b55da62d900d7c" providerId="LiveId" clId="{FD81EFAA-71F4-4534-A2C0-A42722E33340}" dt="2022-11-29T03:57:00.018" v="231"/>
          <ac:spMkLst>
            <pc:docMk/>
            <pc:sldMk cId="1499860518" sldId="396"/>
            <ac:spMk id="3" creationId="{C1F6A847-1F67-40B8-885A-94F6C6B743EF}"/>
          </ac:spMkLst>
        </pc:spChg>
        <pc:picChg chg="mod">
          <ac:chgData name="Tammy Wilson" userId="e3b55da62d900d7c" providerId="LiveId" clId="{FD81EFAA-71F4-4534-A2C0-A42722E33340}" dt="2022-11-29T03:54:54.329" v="174" actId="1076"/>
          <ac:picMkLst>
            <pc:docMk/>
            <pc:sldMk cId="1499860518" sldId="396"/>
            <ac:picMk id="12290" creationId="{1B82BC1D-80CB-4352-8B3A-3E32850FA7C9}"/>
          </ac:picMkLst>
        </pc:picChg>
      </pc:sldChg>
      <pc:sldChg chg="modSp">
        <pc:chgData name="Tammy Wilson" userId="e3b55da62d900d7c" providerId="LiveId" clId="{FD81EFAA-71F4-4534-A2C0-A42722E33340}" dt="2022-11-29T03:59:48.978" v="304" actId="27636"/>
        <pc:sldMkLst>
          <pc:docMk/>
          <pc:sldMk cId="3047194351" sldId="397"/>
        </pc:sldMkLst>
        <pc:spChg chg="mod">
          <ac:chgData name="Tammy Wilson" userId="e3b55da62d900d7c" providerId="LiveId" clId="{FD81EFAA-71F4-4534-A2C0-A42722E33340}" dt="2022-11-29T03:59:48.978" v="304" actId="27636"/>
          <ac:spMkLst>
            <pc:docMk/>
            <pc:sldMk cId="3047194351" sldId="397"/>
            <ac:spMk id="3" creationId="{C1F6A847-1F67-40B8-885A-94F6C6B743EF}"/>
          </ac:spMkLst>
        </pc:spChg>
      </pc:sldChg>
      <pc:sldChg chg="modSp">
        <pc:chgData name="Tammy Wilson" userId="e3b55da62d900d7c" providerId="LiveId" clId="{FD81EFAA-71F4-4534-A2C0-A42722E33340}" dt="2022-11-29T04:14:10.277" v="683" actId="27636"/>
        <pc:sldMkLst>
          <pc:docMk/>
          <pc:sldMk cId="4017649423" sldId="398"/>
        </pc:sldMkLst>
        <pc:spChg chg="mod">
          <ac:chgData name="Tammy Wilson" userId="e3b55da62d900d7c" providerId="LiveId" clId="{FD81EFAA-71F4-4534-A2C0-A42722E33340}" dt="2022-11-29T04:14:10.277" v="683" actId="27636"/>
          <ac:spMkLst>
            <pc:docMk/>
            <pc:sldMk cId="4017649423" sldId="398"/>
            <ac:spMk id="3" creationId="{C1F6A847-1F67-40B8-885A-94F6C6B743EF}"/>
          </ac:spMkLst>
        </pc:spChg>
      </pc:sldChg>
      <pc:sldChg chg="modSp">
        <pc:chgData name="Tammy Wilson" userId="e3b55da62d900d7c" providerId="LiveId" clId="{FD81EFAA-71F4-4534-A2C0-A42722E33340}" dt="2022-11-29T04:16:51.224" v="743" actId="115"/>
        <pc:sldMkLst>
          <pc:docMk/>
          <pc:sldMk cId="878197992" sldId="405"/>
        </pc:sldMkLst>
        <pc:spChg chg="mod">
          <ac:chgData name="Tammy Wilson" userId="e3b55da62d900d7c" providerId="LiveId" clId="{FD81EFAA-71F4-4534-A2C0-A42722E33340}" dt="2022-11-29T04:16:51.224" v="743" actId="115"/>
          <ac:spMkLst>
            <pc:docMk/>
            <pc:sldMk cId="878197992" sldId="405"/>
            <ac:spMk id="3" creationId="{89682B32-9EAD-4532-878A-B30B64824100}"/>
          </ac:spMkLst>
        </pc:spChg>
      </pc:sldChg>
      <pc:sldChg chg="modSp ord">
        <pc:chgData name="Tammy Wilson" userId="e3b55da62d900d7c" providerId="LiveId" clId="{FD81EFAA-71F4-4534-A2C0-A42722E33340}" dt="2022-11-29T03:54:33.878" v="171"/>
        <pc:sldMkLst>
          <pc:docMk/>
          <pc:sldMk cId="4043854128" sldId="412"/>
        </pc:sldMkLst>
        <pc:spChg chg="mod">
          <ac:chgData name="Tammy Wilson" userId="e3b55da62d900d7c" providerId="LiveId" clId="{FD81EFAA-71F4-4534-A2C0-A42722E33340}" dt="2022-11-29T03:51:26.185" v="167" actId="115"/>
          <ac:spMkLst>
            <pc:docMk/>
            <pc:sldMk cId="4043854128" sldId="412"/>
            <ac:spMk id="3" creationId="{87D0D2CF-9164-4150-95BC-2BF86ABC51AB}"/>
          </ac:spMkLst>
        </pc:spChg>
      </pc:sldChg>
      <pc:sldChg chg="modSp">
        <pc:chgData name="Tammy Wilson" userId="e3b55da62d900d7c" providerId="LiveId" clId="{FD81EFAA-71F4-4534-A2C0-A42722E33340}" dt="2022-11-29T04:10:28.869" v="625" actId="113"/>
        <pc:sldMkLst>
          <pc:docMk/>
          <pc:sldMk cId="230423642" sldId="413"/>
        </pc:sldMkLst>
        <pc:spChg chg="mod">
          <ac:chgData name="Tammy Wilson" userId="e3b55da62d900d7c" providerId="LiveId" clId="{FD81EFAA-71F4-4534-A2C0-A42722E33340}" dt="2022-11-29T04:10:28.869" v="625" actId="113"/>
          <ac:spMkLst>
            <pc:docMk/>
            <pc:sldMk cId="230423642" sldId="413"/>
            <ac:spMk id="3" creationId="{AB884916-3AB5-4886-AAF6-C1FA3C54F24C}"/>
          </ac:spMkLst>
        </pc:spChg>
      </pc:sldChg>
      <pc:sldChg chg="modSp add">
        <pc:chgData name="Tammy Wilson" userId="e3b55da62d900d7c" providerId="LiveId" clId="{FD81EFAA-71F4-4534-A2C0-A42722E33340}" dt="2022-11-29T04:06:32.696" v="552" actId="20577"/>
        <pc:sldMkLst>
          <pc:docMk/>
          <pc:sldMk cId="556509031" sldId="414"/>
        </pc:sldMkLst>
        <pc:spChg chg="mod">
          <ac:chgData name="Tammy Wilson" userId="e3b55da62d900d7c" providerId="LiveId" clId="{FD81EFAA-71F4-4534-A2C0-A42722E33340}" dt="2022-11-29T04:06:32.696" v="552" actId="20577"/>
          <ac:spMkLst>
            <pc:docMk/>
            <pc:sldMk cId="556509031" sldId="414"/>
            <ac:spMk id="3" creationId="{97DE26F2-A5F8-45AA-81EB-5519BDE312E0}"/>
          </ac:spMkLst>
        </pc:spChg>
      </pc:sldChg>
      <pc:sldChg chg="modSp add">
        <pc:chgData name="Tammy Wilson" userId="e3b55da62d900d7c" providerId="LiveId" clId="{FD81EFAA-71F4-4534-A2C0-A42722E33340}" dt="2022-11-29T04:14:33.214" v="687" actId="27636"/>
        <pc:sldMkLst>
          <pc:docMk/>
          <pc:sldMk cId="2665529883" sldId="415"/>
        </pc:sldMkLst>
        <pc:spChg chg="mod">
          <ac:chgData name="Tammy Wilson" userId="e3b55da62d900d7c" providerId="LiveId" clId="{FD81EFAA-71F4-4534-A2C0-A42722E33340}" dt="2022-11-29T04:14:33.214" v="687" actId="27636"/>
          <ac:spMkLst>
            <pc:docMk/>
            <pc:sldMk cId="2665529883" sldId="415"/>
            <ac:spMk id="3" creationId="{C1F6A847-1F67-40B8-885A-94F6C6B743EF}"/>
          </ac:spMkLst>
        </pc:spChg>
      </pc:sldChg>
      <pc:sldChg chg="modSp add">
        <pc:chgData name="Tammy Wilson" userId="e3b55da62d900d7c" providerId="LiveId" clId="{FD81EFAA-71F4-4534-A2C0-A42722E33340}" dt="2022-11-29T04:18:26.549" v="763" actId="20577"/>
        <pc:sldMkLst>
          <pc:docMk/>
          <pc:sldMk cId="1354329095" sldId="416"/>
        </pc:sldMkLst>
        <pc:spChg chg="mod">
          <ac:chgData name="Tammy Wilson" userId="e3b55da62d900d7c" providerId="LiveId" clId="{FD81EFAA-71F4-4534-A2C0-A42722E33340}" dt="2022-11-29T04:18:26.549" v="763" actId="20577"/>
          <ac:spMkLst>
            <pc:docMk/>
            <pc:sldMk cId="1354329095" sldId="416"/>
            <ac:spMk id="2" creationId="{40DDEB70-6A25-4206-BA4F-EC4009CECDB4}"/>
          </ac:spMkLst>
        </pc:spChg>
        <pc:spChg chg="mod">
          <ac:chgData name="Tammy Wilson" userId="e3b55da62d900d7c" providerId="LiveId" clId="{FD81EFAA-71F4-4534-A2C0-A42722E33340}" dt="2022-11-29T04:18:12.993" v="750"/>
          <ac:spMkLst>
            <pc:docMk/>
            <pc:sldMk cId="1354329095" sldId="416"/>
            <ac:spMk id="3" creationId="{E86EC844-EA58-4D05-A3A1-1213179774F9}"/>
          </ac:spMkLst>
        </pc:spChg>
      </pc:sldChg>
      <pc:sldChg chg="modSp add">
        <pc:chgData name="Tammy Wilson" userId="e3b55da62d900d7c" providerId="LiveId" clId="{FD81EFAA-71F4-4534-A2C0-A42722E33340}" dt="2022-11-29T04:22:15.287" v="875" actId="20577"/>
        <pc:sldMkLst>
          <pc:docMk/>
          <pc:sldMk cId="3281721606" sldId="417"/>
        </pc:sldMkLst>
        <pc:spChg chg="mod">
          <ac:chgData name="Tammy Wilson" userId="e3b55da62d900d7c" providerId="LiveId" clId="{FD81EFAA-71F4-4534-A2C0-A42722E33340}" dt="2022-11-29T04:21:24.323" v="801" actId="20577"/>
          <ac:spMkLst>
            <pc:docMk/>
            <pc:sldMk cId="3281721606" sldId="417"/>
            <ac:spMk id="2" creationId="{0AA4A511-754F-4EAC-BB84-0194A46E9539}"/>
          </ac:spMkLst>
        </pc:spChg>
        <pc:spChg chg="mod">
          <ac:chgData name="Tammy Wilson" userId="e3b55da62d900d7c" providerId="LiveId" clId="{FD81EFAA-71F4-4534-A2C0-A42722E33340}" dt="2022-11-29T04:22:15.287" v="875" actId="20577"/>
          <ac:spMkLst>
            <pc:docMk/>
            <pc:sldMk cId="3281721606" sldId="417"/>
            <ac:spMk id="3" creationId="{DAD4E833-B49E-4AE8-A179-2CB922AD9DFE}"/>
          </ac:spMkLst>
        </pc:spChg>
      </pc:sldChg>
      <pc:sldChg chg="del">
        <pc:chgData name="Tammy Wilson" userId="e3b55da62d900d7c" providerId="LiveId" clId="{FD81EFAA-71F4-4534-A2C0-A42722E33340}" dt="2022-11-29T03:44:18.173" v="53" actId="2696"/>
        <pc:sldMkLst>
          <pc:docMk/>
          <pc:sldMk cId="3863036591" sldId="42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EA15CA-CBA9-4E1E-9D93-9FD7A9E470D8}" type="datetimeFigureOut">
              <a:rPr lang="en-US" smtClean="0"/>
              <a:t>11/28/2022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EC4484-43E5-4C79-A0E8-F360ADC64EB4}" type="slidenum">
              <a:rPr lang="en-US" smtClean="0"/>
              <a:t>‹#›</a:t>
            </a:fld>
            <a:endParaRPr lang="en-US"/>
          </a:p>
        </p:txBody>
      </p:sp>
    </p:spTree>
    <p:extLst>
      <p:ext uri="{BB962C8B-B14F-4D97-AF65-F5344CB8AC3E}">
        <p14:creationId xmlns:p14="http://schemas.microsoft.com/office/powerpoint/2010/main" val="3793515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Viruses can interact with their hosts in two distinct ways: the </a:t>
            </a:r>
            <a:r>
              <a:rPr lang="en-US" sz="1200" b="0" i="1" kern="1200" dirty="0">
                <a:solidFill>
                  <a:schemeClr val="tx1"/>
                </a:solidFill>
                <a:effectLst/>
                <a:latin typeface="+mn-lt"/>
                <a:ea typeface="+mn-ea"/>
                <a:cs typeface="+mn-cs"/>
              </a:rPr>
              <a:t>lytic pathway</a:t>
            </a:r>
            <a:r>
              <a:rPr lang="en-US" sz="1200" b="0" i="0" kern="1200" dirty="0">
                <a:solidFill>
                  <a:schemeClr val="tx1"/>
                </a:solidFill>
                <a:effectLst/>
                <a:latin typeface="+mn-lt"/>
                <a:ea typeface="+mn-ea"/>
                <a:cs typeface="+mn-cs"/>
              </a:rPr>
              <a:t> and the</a:t>
            </a:r>
            <a:r>
              <a:rPr lang="en-US" sz="1200" b="0" i="1" kern="1200" dirty="0">
                <a:solidFill>
                  <a:schemeClr val="tx1"/>
                </a:solidFill>
                <a:effectLst/>
                <a:latin typeface="+mn-lt"/>
                <a:ea typeface="+mn-ea"/>
                <a:cs typeface="+mn-cs"/>
              </a:rPr>
              <a:t> lysogenic pathway</a:t>
            </a:r>
            <a:r>
              <a:rPr lang="en-US" sz="1200" b="0" i="0" kern="1200" dirty="0">
                <a:solidFill>
                  <a:schemeClr val="tx1"/>
                </a:solidFill>
                <a:effectLst/>
                <a:latin typeface="+mn-lt"/>
                <a:ea typeface="+mn-ea"/>
                <a:cs typeface="+mn-cs"/>
              </a:rPr>
              <a:t>. Some viruses are able to switch between the two pathways while others only use one. The distinguishing characteristic of the lytic life cycle is catastrophic death of the host cell by lysis and simultaneous release of viral particles. In Figure </a:t>
            </a:r>
            <a:r>
              <a:rPr lang="en-US" sz="1200" b="0" i="0" u="none" strike="noStrike" kern="1200" dirty="0">
                <a:solidFill>
                  <a:schemeClr val="tx1"/>
                </a:solidFill>
                <a:effectLst/>
                <a:latin typeface="+mn-lt"/>
                <a:ea typeface="+mn-ea"/>
                <a:cs typeface="+mn-cs"/>
              </a:rPr>
              <a:t>16.2.216.2.2</a:t>
            </a:r>
            <a:r>
              <a:rPr lang="en-US" sz="1200" b="0" i="0" kern="1200" dirty="0">
                <a:solidFill>
                  <a:schemeClr val="tx1"/>
                </a:solidFill>
                <a:effectLst/>
                <a:latin typeface="+mn-lt"/>
                <a:ea typeface="+mn-ea"/>
                <a:cs typeface="+mn-cs"/>
              </a:rPr>
              <a:t>, the stages of the lytic pathway are depicted. In this case, a T4 bacteriophage (the term “phage” is used for bacterial viruses) is used as an example. In step 1, the virus attaches to the cell wall. In step 2, the virus injects its genetic material (dsDNA) into the cytoplasm of the bacteria. In step 3, the viral DNA is being replicated and the genes on the viral DNA are being transcribed and translated into viral proteins. Expression from the host genomic DNA is arrested. In step 4, viruses are assembled from the proteins and DNA. And finally, once the viral factory has used up the cell’s energy and material resources in making more viruses, it performs a final coup de grace, as cell is destroyed to free the viruses to exit and find more host cells. The T4 phage used in this example only undergoes this pathway and not the lysogenic pathway.</a:t>
            </a:r>
            <a:endParaRPr lang="en-US" dirty="0"/>
          </a:p>
          <a:p>
            <a:endParaRPr lang="en-US" dirty="0"/>
          </a:p>
        </p:txBody>
      </p:sp>
      <p:sp>
        <p:nvSpPr>
          <p:cNvPr id="4" name="Slide Number Placeholder 3"/>
          <p:cNvSpPr>
            <a:spLocks noGrp="1"/>
          </p:cNvSpPr>
          <p:nvPr>
            <p:ph type="sldNum" sz="quarter" idx="5"/>
          </p:nvPr>
        </p:nvSpPr>
        <p:spPr/>
        <p:txBody>
          <a:bodyPr/>
          <a:lstStyle/>
          <a:p>
            <a:fld id="{A36A5F0C-CF13-4AA0-8F2C-370289895B48}" type="slidenum">
              <a:rPr lang="en-US" smtClean="0"/>
              <a:t>4</a:t>
            </a:fld>
            <a:endParaRPr lang="en-US"/>
          </a:p>
        </p:txBody>
      </p:sp>
    </p:spTree>
    <p:extLst>
      <p:ext uri="{BB962C8B-B14F-4D97-AF65-F5344CB8AC3E}">
        <p14:creationId xmlns:p14="http://schemas.microsoft.com/office/powerpoint/2010/main" val="1624384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the cell will become </a:t>
            </a:r>
            <a:r>
              <a:rPr lang="en-US" altLang="en-US" sz="1200" b="1" dirty="0"/>
              <a:t>virulent</a:t>
            </a:r>
            <a:r>
              <a:rPr lang="en-US" altLang="en-US" sz="1200" dirty="0"/>
              <a:t> and enters the lytic cycle,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Stress: </a:t>
            </a:r>
            <a:r>
              <a:rPr lang="en-US" altLang="en-US" dirty="0"/>
              <a:t>– tiredness, cold, emotional stress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Attachment b. Entry c. Integration of DNA/provirus formation d. Spontaneous provirus activation e. Replication f. Assembly g. Lysis &amp; Release </a:t>
            </a:r>
            <a:endParaRPr lang="en-US" altLang="en-US" dirty="0"/>
          </a:p>
          <a:p>
            <a:endParaRPr lang="en-US" dirty="0"/>
          </a:p>
        </p:txBody>
      </p:sp>
      <p:sp>
        <p:nvSpPr>
          <p:cNvPr id="4" name="Slide Number Placeholder 3"/>
          <p:cNvSpPr>
            <a:spLocks noGrp="1"/>
          </p:cNvSpPr>
          <p:nvPr>
            <p:ph type="sldNum" sz="quarter" idx="5"/>
          </p:nvPr>
        </p:nvSpPr>
        <p:spPr/>
        <p:txBody>
          <a:bodyPr/>
          <a:lstStyle/>
          <a:p>
            <a:fld id="{A36A5F0C-CF13-4AA0-8F2C-370289895B48}" type="slidenum">
              <a:rPr lang="en-US" smtClean="0"/>
              <a:t>15</a:t>
            </a:fld>
            <a:endParaRPr lang="en-US"/>
          </a:p>
        </p:txBody>
      </p:sp>
    </p:spTree>
    <p:extLst>
      <p:ext uri="{BB962C8B-B14F-4D97-AF65-F5344CB8AC3E}">
        <p14:creationId xmlns:p14="http://schemas.microsoft.com/office/powerpoint/2010/main" val="1217646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HIV: binds, the two strands of viral RNA are released along with reverse transcriptase, which reads an RNA template and synthesizes DNA and complementary DNA strand </a:t>
            </a:r>
            <a:r>
              <a:rPr lang="en-US" sz="1200" b="0" i="0" kern="1200" dirty="0">
                <a:solidFill>
                  <a:schemeClr val="tx1"/>
                </a:solidFill>
                <a:effectLst/>
                <a:latin typeface="+mn-lt"/>
                <a:ea typeface="+mn-ea"/>
                <a:cs typeface="+mn-cs"/>
                <a:sym typeface="Wingdings" panose="05000000000000000000" pitchFamily="2" charset="2"/>
              </a:rPr>
              <a:t></a:t>
            </a:r>
            <a:r>
              <a:rPr lang="en-US" sz="1200" b="0" i="0" kern="1200" dirty="0">
                <a:solidFill>
                  <a:schemeClr val="tx1"/>
                </a:solidFill>
                <a:effectLst/>
                <a:latin typeface="+mn-lt"/>
                <a:ea typeface="+mn-ea"/>
                <a:cs typeface="+mn-cs"/>
              </a:rPr>
              <a:t>double- stranded DNA version of the viral genome. viral dsDNA is integrates into the host genome </a:t>
            </a:r>
          </a:p>
          <a:p>
            <a:r>
              <a:rPr lang="en-US" sz="1200" b="0" i="0" kern="1200" dirty="0">
                <a:solidFill>
                  <a:schemeClr val="tx1"/>
                </a:solidFill>
                <a:effectLst/>
                <a:latin typeface="+mn-lt"/>
                <a:ea typeface="+mn-ea"/>
                <a:cs typeface="+mn-cs"/>
              </a:rPr>
              <a:t>The integrated viral DNA is called a provirus. The provirus can lay dormant, but if it is activated, then it is transcribed and the resulting viral RNA is transported out of the nucleus (5). </a:t>
            </a:r>
            <a:endParaRPr lang="en-US" dirty="0"/>
          </a:p>
        </p:txBody>
      </p:sp>
      <p:sp>
        <p:nvSpPr>
          <p:cNvPr id="4" name="Slide Number Placeholder 3"/>
          <p:cNvSpPr>
            <a:spLocks noGrp="1"/>
          </p:cNvSpPr>
          <p:nvPr>
            <p:ph type="sldNum" sz="quarter" idx="5"/>
          </p:nvPr>
        </p:nvSpPr>
        <p:spPr/>
        <p:txBody>
          <a:bodyPr/>
          <a:lstStyle/>
          <a:p>
            <a:fld id="{A36A5F0C-CF13-4AA0-8F2C-370289895B48}" type="slidenum">
              <a:rPr lang="en-US" smtClean="0"/>
              <a:t>17</a:t>
            </a:fld>
            <a:endParaRPr lang="en-US"/>
          </a:p>
        </p:txBody>
      </p:sp>
    </p:spTree>
    <p:extLst>
      <p:ext uri="{BB962C8B-B14F-4D97-AF65-F5344CB8AC3E}">
        <p14:creationId xmlns:p14="http://schemas.microsoft.com/office/powerpoint/2010/main" val="4206266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HIV: binds, the two strands of viral RNA are released along with reverse transcriptase, which reads an RNA template and synthesizes DNA and complementary DNA strand </a:t>
            </a:r>
            <a:r>
              <a:rPr lang="en-US" sz="1200" b="0" i="0" kern="1200" dirty="0">
                <a:solidFill>
                  <a:schemeClr val="tx1"/>
                </a:solidFill>
                <a:effectLst/>
                <a:latin typeface="+mn-lt"/>
                <a:ea typeface="+mn-ea"/>
                <a:cs typeface="+mn-cs"/>
                <a:sym typeface="Wingdings" panose="05000000000000000000" pitchFamily="2" charset="2"/>
              </a:rPr>
              <a:t></a:t>
            </a:r>
            <a:r>
              <a:rPr lang="en-US" sz="1200" b="0" i="0" kern="1200" dirty="0">
                <a:solidFill>
                  <a:schemeClr val="tx1"/>
                </a:solidFill>
                <a:effectLst/>
                <a:latin typeface="+mn-lt"/>
                <a:ea typeface="+mn-ea"/>
                <a:cs typeface="+mn-cs"/>
              </a:rPr>
              <a:t>double- stranded DNA version of the viral genome. viral dsDNA is integrates into the host genome </a:t>
            </a:r>
          </a:p>
          <a:p>
            <a:r>
              <a:rPr lang="en-US" sz="1200" b="0" i="0" kern="1200" dirty="0">
                <a:solidFill>
                  <a:schemeClr val="tx1"/>
                </a:solidFill>
                <a:effectLst/>
                <a:latin typeface="+mn-lt"/>
                <a:ea typeface="+mn-ea"/>
                <a:cs typeface="+mn-cs"/>
              </a:rPr>
              <a:t>The integrated viral DNA is called a provirus. The provirus can lay dormant, but if it is activated, then it is transcribed and the resulting viral RNA is transported out of the nucleus (5). </a:t>
            </a:r>
            <a:endParaRPr lang="en-US" dirty="0"/>
          </a:p>
        </p:txBody>
      </p:sp>
      <p:sp>
        <p:nvSpPr>
          <p:cNvPr id="4" name="Slide Number Placeholder 3"/>
          <p:cNvSpPr>
            <a:spLocks noGrp="1"/>
          </p:cNvSpPr>
          <p:nvPr>
            <p:ph type="sldNum" sz="quarter" idx="5"/>
          </p:nvPr>
        </p:nvSpPr>
        <p:spPr/>
        <p:txBody>
          <a:bodyPr/>
          <a:lstStyle/>
          <a:p>
            <a:fld id="{A36A5F0C-CF13-4AA0-8F2C-370289895B48}" type="slidenum">
              <a:rPr lang="en-US" smtClean="0"/>
              <a:t>18</a:t>
            </a:fld>
            <a:endParaRPr lang="en-US"/>
          </a:p>
        </p:txBody>
      </p:sp>
    </p:spTree>
    <p:extLst>
      <p:ext uri="{BB962C8B-B14F-4D97-AF65-F5344CB8AC3E}">
        <p14:creationId xmlns:p14="http://schemas.microsoft.com/office/powerpoint/2010/main" val="3630411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accent1"/>
                </a:solidFill>
              </a:rPr>
              <a:t>It uses an enzyme called reverse transcriptase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t>Has been linked to some cancers</a:t>
            </a:r>
          </a:p>
          <a:p>
            <a:r>
              <a:rPr lang="en-US" dirty="0">
                <a:solidFill>
                  <a:schemeClr val="accent1"/>
                </a:solidFill>
              </a:rPr>
              <a:t> </a:t>
            </a:r>
            <a:r>
              <a:rPr lang="en-US" i="1" dirty="0">
                <a:solidFill>
                  <a:schemeClr val="accent1"/>
                </a:solidFill>
              </a:rPr>
              <a:t>reverse transcriptase </a:t>
            </a:r>
            <a:r>
              <a:rPr lang="en-US" dirty="0">
                <a:solidFill>
                  <a:schemeClr val="accent1"/>
                </a:solidFill>
              </a:rPr>
              <a:t>to become part of the host cells' DNA., </a:t>
            </a:r>
          </a:p>
          <a:p>
            <a:endParaRPr lang="en-US" dirty="0">
              <a:solidFill>
                <a:schemeClr val="accent1"/>
              </a:solidFill>
            </a:endParaRPr>
          </a:p>
          <a:p>
            <a:r>
              <a:rPr lang="en-US" sz="1200" b="1" i="0" kern="1200" dirty="0">
                <a:solidFill>
                  <a:schemeClr val="tx1"/>
                </a:solidFill>
                <a:effectLst/>
                <a:latin typeface="+mn-lt"/>
                <a:ea typeface="+mn-ea"/>
                <a:cs typeface="+mn-cs"/>
              </a:rPr>
              <a:t>each virion contains two complete copies of the single-stranded RNA genome</a:t>
            </a:r>
            <a:r>
              <a:rPr lang="en-US" sz="1200" b="0" i="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A36A5F0C-CF13-4AA0-8F2C-370289895B48}" type="slidenum">
              <a:rPr lang="en-US" smtClean="0"/>
              <a:t>22</a:t>
            </a:fld>
            <a:endParaRPr lang="en-US"/>
          </a:p>
        </p:txBody>
      </p:sp>
    </p:spTree>
    <p:extLst>
      <p:ext uri="{BB962C8B-B14F-4D97-AF65-F5344CB8AC3E}">
        <p14:creationId xmlns:p14="http://schemas.microsoft.com/office/powerpoint/2010/main" val="2910876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41536E5-CF52-43A5-8B39-6655526F21C7}"/>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49AACAFB-1AD6-4C85-A0CC-BC8EEC3A84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Viruses can interact with their hosts in two distinct ways: the </a:t>
            </a:r>
            <a:r>
              <a:rPr lang="en-US" sz="1200" b="0" i="1" kern="1200" dirty="0">
                <a:solidFill>
                  <a:schemeClr val="tx1"/>
                </a:solidFill>
                <a:effectLst/>
                <a:latin typeface="+mn-lt"/>
                <a:ea typeface="+mn-ea"/>
                <a:cs typeface="+mn-cs"/>
              </a:rPr>
              <a:t>lytic pathway</a:t>
            </a:r>
            <a:r>
              <a:rPr lang="en-US" sz="1200" b="0" i="0" kern="1200" dirty="0">
                <a:solidFill>
                  <a:schemeClr val="tx1"/>
                </a:solidFill>
                <a:effectLst/>
                <a:latin typeface="+mn-lt"/>
                <a:ea typeface="+mn-ea"/>
                <a:cs typeface="+mn-cs"/>
              </a:rPr>
              <a:t> and the</a:t>
            </a:r>
            <a:r>
              <a:rPr lang="en-US" sz="1200" b="0" i="1" kern="1200" dirty="0">
                <a:solidFill>
                  <a:schemeClr val="tx1"/>
                </a:solidFill>
                <a:effectLst/>
                <a:latin typeface="+mn-lt"/>
                <a:ea typeface="+mn-ea"/>
                <a:cs typeface="+mn-cs"/>
              </a:rPr>
              <a:t> lysogenic pathway</a:t>
            </a:r>
            <a:r>
              <a:rPr lang="en-US" sz="1200" b="0" i="0" kern="1200" dirty="0">
                <a:solidFill>
                  <a:schemeClr val="tx1"/>
                </a:solidFill>
                <a:effectLst/>
                <a:latin typeface="+mn-lt"/>
                <a:ea typeface="+mn-ea"/>
                <a:cs typeface="+mn-cs"/>
              </a:rPr>
              <a:t>. Some viruses are able to switch between the two pathways while others only use one. The distinguishing characteristic of the lytic life cycle is catastrophic death of the host cell by lysis and simultaneous release of viral particles. In Figure </a:t>
            </a:r>
            <a:r>
              <a:rPr lang="en-US" sz="1200" b="0" i="0" u="none" strike="noStrike" kern="1200" dirty="0">
                <a:solidFill>
                  <a:schemeClr val="tx1"/>
                </a:solidFill>
                <a:effectLst/>
                <a:latin typeface="+mn-lt"/>
                <a:ea typeface="+mn-ea"/>
                <a:cs typeface="+mn-cs"/>
              </a:rPr>
              <a:t>16.2.216.2.2</a:t>
            </a:r>
            <a:r>
              <a:rPr lang="en-US" sz="1200" b="0" i="0" kern="1200" dirty="0">
                <a:solidFill>
                  <a:schemeClr val="tx1"/>
                </a:solidFill>
                <a:effectLst/>
                <a:latin typeface="+mn-lt"/>
                <a:ea typeface="+mn-ea"/>
                <a:cs typeface="+mn-cs"/>
              </a:rPr>
              <a:t>, the stages of the lytic pathway are depicted. In this case, a T4 bacteriophage (the term “phage” is used for bacterial viruses) is used as an example. In step 1, the virus attaches to the cell wall. In step 2, the virus injects its genetic material (dsDNA) into the cytoplasm of the bacteria. In step 3, the viral DNA is being replicated and the genes on the viral DNA are being transcribed and translated into viral proteins. Expression from the host genomic DNA is arrested. In step 4, viruses are assembled from the proteins and DNA. And finally, once the viral factory has used up the cell’s energy and material resources in making more viruses, it performs a final coup de grace, as cell is destroyed to free the viruses to exit and find more host cells. The T4 phage used in this example only undergoes this pathway and not the lysogenic pathway.</a:t>
            </a:r>
            <a:endParaRPr lang="en-US" dirty="0"/>
          </a:p>
          <a:p>
            <a:endParaRPr lang="en-US" dirty="0"/>
          </a:p>
        </p:txBody>
      </p:sp>
      <p:sp>
        <p:nvSpPr>
          <p:cNvPr id="4" name="Slide Number Placeholder 3"/>
          <p:cNvSpPr>
            <a:spLocks noGrp="1"/>
          </p:cNvSpPr>
          <p:nvPr>
            <p:ph type="sldNum" sz="quarter" idx="5"/>
          </p:nvPr>
        </p:nvSpPr>
        <p:spPr/>
        <p:txBody>
          <a:bodyPr/>
          <a:lstStyle/>
          <a:p>
            <a:fld id="{A36A5F0C-CF13-4AA0-8F2C-370289895B48}" type="slidenum">
              <a:rPr lang="en-US" smtClean="0"/>
              <a:t>5</a:t>
            </a:fld>
            <a:endParaRPr lang="en-US"/>
          </a:p>
        </p:txBody>
      </p:sp>
    </p:spTree>
    <p:extLst>
      <p:ext uri="{BB962C8B-B14F-4D97-AF65-F5344CB8AC3E}">
        <p14:creationId xmlns:p14="http://schemas.microsoft.com/office/powerpoint/2010/main" val="3206527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attachment, penetration, transcription, biosynthesis, maturation, and lysis</a:t>
            </a:r>
            <a:r>
              <a:rPr lang="en-US" sz="1200" b="0" i="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Viruses can interact with their hosts in two distinct ways: the </a:t>
            </a:r>
            <a:r>
              <a:rPr lang="en-US" sz="1200" b="0" i="1" kern="1200" dirty="0">
                <a:solidFill>
                  <a:schemeClr val="tx1"/>
                </a:solidFill>
                <a:effectLst/>
                <a:latin typeface="+mn-lt"/>
                <a:ea typeface="+mn-ea"/>
                <a:cs typeface="+mn-cs"/>
              </a:rPr>
              <a:t>lytic pathway</a:t>
            </a:r>
            <a:r>
              <a:rPr lang="en-US" sz="1200" b="0" i="0" kern="1200" dirty="0">
                <a:solidFill>
                  <a:schemeClr val="tx1"/>
                </a:solidFill>
                <a:effectLst/>
                <a:latin typeface="+mn-lt"/>
                <a:ea typeface="+mn-ea"/>
                <a:cs typeface="+mn-cs"/>
              </a:rPr>
              <a:t> and the</a:t>
            </a:r>
            <a:r>
              <a:rPr lang="en-US" sz="1200" b="0" i="1" kern="1200" dirty="0">
                <a:solidFill>
                  <a:schemeClr val="tx1"/>
                </a:solidFill>
                <a:effectLst/>
                <a:latin typeface="+mn-lt"/>
                <a:ea typeface="+mn-ea"/>
                <a:cs typeface="+mn-cs"/>
              </a:rPr>
              <a:t> lysogenic pathway</a:t>
            </a:r>
            <a:r>
              <a:rPr lang="en-US" sz="1200" b="0" i="0" kern="1200" dirty="0">
                <a:solidFill>
                  <a:schemeClr val="tx1"/>
                </a:solidFill>
                <a:effectLst/>
                <a:latin typeface="+mn-lt"/>
                <a:ea typeface="+mn-ea"/>
                <a:cs typeface="+mn-cs"/>
              </a:rPr>
              <a:t>. Some viruses are able to switch between the two pathways while others only use one. The distinguishing characteristic of the lytic life cycle is catastrophic death of the host cell by lysis and simultaneous release of viral particles. In Figure </a:t>
            </a:r>
            <a:r>
              <a:rPr lang="en-US" sz="1200" b="0" i="0" u="none" strike="noStrike" kern="1200" dirty="0">
                <a:solidFill>
                  <a:schemeClr val="tx1"/>
                </a:solidFill>
                <a:effectLst/>
                <a:latin typeface="+mn-lt"/>
                <a:ea typeface="+mn-ea"/>
                <a:cs typeface="+mn-cs"/>
              </a:rPr>
              <a:t>16.2.216.2.2</a:t>
            </a:r>
            <a:r>
              <a:rPr lang="en-US" sz="1200" b="0" i="0" kern="1200" dirty="0">
                <a:solidFill>
                  <a:schemeClr val="tx1"/>
                </a:solidFill>
                <a:effectLst/>
                <a:latin typeface="+mn-lt"/>
                <a:ea typeface="+mn-ea"/>
                <a:cs typeface="+mn-cs"/>
              </a:rPr>
              <a:t>, the stages of the lytic pathway are depicted. In this case, a T4 bacteriophage (the term “phage” is used for bacterial viruses) is used as an example. In step 1, the virus attaches to the cell wall. In step 2, the virus injects its genetic material (dsDNA) into the cytoplasm of the bacteria. In step 3, the viral DNA is being replicated and the genes on the viral DNA are being transcribed and translated into viral proteins. Expression from the host genomic DNA is arrested. In step 4, viruses are assembled from the proteins and DNA. And finally, once the viral factory has used up the cell’s energy and material resources in making more viruses, it performs a final coup de grace, as cell is destroyed to free the viruses to exit and find more host cells. The T4 phage used in this example only undergoes this pathway and not the lysogenic pathway.</a:t>
            </a:r>
            <a:endParaRPr lang="en-US" dirty="0"/>
          </a:p>
          <a:p>
            <a:endParaRPr lang="en-US" dirty="0"/>
          </a:p>
        </p:txBody>
      </p:sp>
      <p:sp>
        <p:nvSpPr>
          <p:cNvPr id="4" name="Slide Number Placeholder 3"/>
          <p:cNvSpPr>
            <a:spLocks noGrp="1"/>
          </p:cNvSpPr>
          <p:nvPr>
            <p:ph type="sldNum" sz="quarter" idx="5"/>
          </p:nvPr>
        </p:nvSpPr>
        <p:spPr/>
        <p:txBody>
          <a:bodyPr/>
          <a:lstStyle/>
          <a:p>
            <a:fld id="{A36A5F0C-CF13-4AA0-8F2C-370289895B48}" type="slidenum">
              <a:rPr lang="en-US" smtClean="0"/>
              <a:t>7</a:t>
            </a:fld>
            <a:endParaRPr lang="en-US"/>
          </a:p>
        </p:txBody>
      </p:sp>
    </p:spTree>
    <p:extLst>
      <p:ext uri="{BB962C8B-B14F-4D97-AF65-F5344CB8AC3E}">
        <p14:creationId xmlns:p14="http://schemas.microsoft.com/office/powerpoint/2010/main" val="2565114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And finally, once the viral factory has used up the cell’s energy and material resources in making more viruses, it performs a final coup de grace, as cell is destroyed to free the viruses to exit and find more host cells. The T4 phage used in this example only undergoes this pathway and not the lysogenic pathway.</a:t>
            </a:r>
            <a:endParaRPr lang="en-US" dirty="0"/>
          </a:p>
          <a:p>
            <a:endParaRPr lang="en-US" dirty="0"/>
          </a:p>
        </p:txBody>
      </p:sp>
      <p:sp>
        <p:nvSpPr>
          <p:cNvPr id="4" name="Slide Number Placeholder 3"/>
          <p:cNvSpPr>
            <a:spLocks noGrp="1"/>
          </p:cNvSpPr>
          <p:nvPr>
            <p:ph type="sldNum" sz="quarter" idx="5"/>
          </p:nvPr>
        </p:nvSpPr>
        <p:spPr/>
        <p:txBody>
          <a:bodyPr/>
          <a:lstStyle/>
          <a:p>
            <a:fld id="{A36A5F0C-CF13-4AA0-8F2C-370289895B48}" type="slidenum">
              <a:rPr lang="en-US" smtClean="0"/>
              <a:t>8</a:t>
            </a:fld>
            <a:endParaRPr lang="en-US"/>
          </a:p>
        </p:txBody>
      </p:sp>
    </p:spTree>
    <p:extLst>
      <p:ext uri="{BB962C8B-B14F-4D97-AF65-F5344CB8AC3E}">
        <p14:creationId xmlns:p14="http://schemas.microsoft.com/office/powerpoint/2010/main" val="2417253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lytic pathway can produce a huge number of viral particles between infection and lysis, as many as several tens of thousands, for example from a rabies-infected cell. Therefore, this pathway is well suited for conditions in which potential host cells are plentiful. On the other hand, this is a waste of resources if there are relatively few potential hosts. Imagine a few bacteria that have floated off from the colony: if a phage infected a bacteria in the main colony, commandeering the bacteria to create thousands of viral particles, most of those particles would infect new hosts and make many thousands more soldiers in this viral army. But if the virus infected one of the breakaway bacteria, then once it killed its host by lysis, the viral particles would have few, if any, other potential hosts, and eventually all the viral particles just break down from various environmental conditions. What would a better survival strategy for the virus in such a situation?</a:t>
            </a:r>
            <a:endParaRPr lang="en-US" dirty="0"/>
          </a:p>
        </p:txBody>
      </p:sp>
      <p:sp>
        <p:nvSpPr>
          <p:cNvPr id="4" name="Slide Number Placeholder 3"/>
          <p:cNvSpPr>
            <a:spLocks noGrp="1"/>
          </p:cNvSpPr>
          <p:nvPr>
            <p:ph type="sldNum" sz="quarter" idx="5"/>
          </p:nvPr>
        </p:nvSpPr>
        <p:spPr/>
        <p:txBody>
          <a:bodyPr/>
          <a:lstStyle/>
          <a:p>
            <a:fld id="{A36A5F0C-CF13-4AA0-8F2C-370289895B48}" type="slidenum">
              <a:rPr lang="en-US" smtClean="0"/>
              <a:t>9</a:t>
            </a:fld>
            <a:endParaRPr lang="en-US"/>
          </a:p>
        </p:txBody>
      </p:sp>
    </p:spTree>
    <p:extLst>
      <p:ext uri="{BB962C8B-B14F-4D97-AF65-F5344CB8AC3E}">
        <p14:creationId xmlns:p14="http://schemas.microsoft.com/office/powerpoint/2010/main" val="151124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remains transcriptionally quiescent until environmental conditions change and reflect a likelihood of more host cells to infect </a:t>
            </a:r>
          </a:p>
          <a:p>
            <a:endParaRPr lang="en-US" dirty="0"/>
          </a:p>
          <a:p>
            <a:r>
              <a:rPr lang="en-US" dirty="0"/>
              <a:t>Temperate viruses use both pathways</a:t>
            </a:r>
          </a:p>
        </p:txBody>
      </p:sp>
      <p:sp>
        <p:nvSpPr>
          <p:cNvPr id="4" name="Slide Number Placeholder 3"/>
          <p:cNvSpPr>
            <a:spLocks noGrp="1"/>
          </p:cNvSpPr>
          <p:nvPr>
            <p:ph type="sldNum" sz="quarter" idx="5"/>
          </p:nvPr>
        </p:nvSpPr>
        <p:spPr/>
        <p:txBody>
          <a:bodyPr/>
          <a:lstStyle/>
          <a:p>
            <a:fld id="{A36A5F0C-CF13-4AA0-8F2C-370289895B48}" type="slidenum">
              <a:rPr lang="en-US" smtClean="0"/>
              <a:t>10</a:t>
            </a:fld>
            <a:endParaRPr lang="en-US"/>
          </a:p>
        </p:txBody>
      </p:sp>
    </p:spTree>
    <p:extLst>
      <p:ext uri="{BB962C8B-B14F-4D97-AF65-F5344CB8AC3E}">
        <p14:creationId xmlns:p14="http://schemas.microsoft.com/office/powerpoint/2010/main" val="4006714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remains transcriptionally quiescent until environmental conditions change and reflect a likelihood of more host cells to infect </a:t>
            </a:r>
          </a:p>
        </p:txBody>
      </p:sp>
      <p:sp>
        <p:nvSpPr>
          <p:cNvPr id="4" name="Slide Number Placeholder 3"/>
          <p:cNvSpPr>
            <a:spLocks noGrp="1"/>
          </p:cNvSpPr>
          <p:nvPr>
            <p:ph type="sldNum" sz="quarter" idx="5"/>
          </p:nvPr>
        </p:nvSpPr>
        <p:spPr/>
        <p:txBody>
          <a:bodyPr/>
          <a:lstStyle/>
          <a:p>
            <a:fld id="{A36A5F0C-CF13-4AA0-8F2C-370289895B48}" type="slidenum">
              <a:rPr lang="en-US" smtClean="0"/>
              <a:t>12</a:t>
            </a:fld>
            <a:endParaRPr lang="en-US"/>
          </a:p>
        </p:txBody>
      </p:sp>
    </p:spTree>
    <p:extLst>
      <p:ext uri="{BB962C8B-B14F-4D97-AF65-F5344CB8AC3E}">
        <p14:creationId xmlns:p14="http://schemas.microsoft.com/office/powerpoint/2010/main" val="2494616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The only significant exception is a gene encoding a λ repressor that prevents the next step and keeps the virus dormant.</a:t>
            </a:r>
          </a:p>
          <a:p>
            <a:endParaRPr lang="en-US" dirty="0"/>
          </a:p>
        </p:txBody>
      </p:sp>
      <p:sp>
        <p:nvSpPr>
          <p:cNvPr id="4" name="Slide Number Placeholder 3"/>
          <p:cNvSpPr>
            <a:spLocks noGrp="1"/>
          </p:cNvSpPr>
          <p:nvPr>
            <p:ph type="sldNum" sz="quarter" idx="5"/>
          </p:nvPr>
        </p:nvSpPr>
        <p:spPr/>
        <p:txBody>
          <a:bodyPr/>
          <a:lstStyle/>
          <a:p>
            <a:fld id="{A36A5F0C-CF13-4AA0-8F2C-370289895B48}" type="slidenum">
              <a:rPr lang="en-US" smtClean="0"/>
              <a:t>13</a:t>
            </a:fld>
            <a:endParaRPr lang="en-US"/>
          </a:p>
        </p:txBody>
      </p:sp>
    </p:spTree>
    <p:extLst>
      <p:ext uri="{BB962C8B-B14F-4D97-AF65-F5344CB8AC3E}">
        <p14:creationId xmlns:p14="http://schemas.microsoft.com/office/powerpoint/2010/main" val="3084517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Attachment b. Entry c. Integration of DNA/provirus formation d. Spontaneous provirus activation e. Replication f. Assembly g. Lysis &amp; Release </a:t>
            </a:r>
          </a:p>
        </p:txBody>
      </p:sp>
      <p:sp>
        <p:nvSpPr>
          <p:cNvPr id="4" name="Slide Number Placeholder 3"/>
          <p:cNvSpPr>
            <a:spLocks noGrp="1"/>
          </p:cNvSpPr>
          <p:nvPr>
            <p:ph type="sldNum" sz="quarter" idx="5"/>
          </p:nvPr>
        </p:nvSpPr>
        <p:spPr/>
        <p:txBody>
          <a:bodyPr/>
          <a:lstStyle/>
          <a:p>
            <a:fld id="{A36A5F0C-CF13-4AA0-8F2C-370289895B48}" type="slidenum">
              <a:rPr lang="en-US" smtClean="0"/>
              <a:t>14</a:t>
            </a:fld>
            <a:endParaRPr lang="en-US"/>
          </a:p>
        </p:txBody>
      </p:sp>
    </p:spTree>
    <p:extLst>
      <p:ext uri="{BB962C8B-B14F-4D97-AF65-F5344CB8AC3E}">
        <p14:creationId xmlns:p14="http://schemas.microsoft.com/office/powerpoint/2010/main" val="758444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5E4E2-10E1-49F2-A225-659869DB3B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5DDEFC-F978-41E1-8E97-24FB62D42B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BED201-29AD-4B91-B852-9B07453D2A74}"/>
              </a:ext>
            </a:extLst>
          </p:cNvPr>
          <p:cNvSpPr>
            <a:spLocks noGrp="1"/>
          </p:cNvSpPr>
          <p:nvPr>
            <p:ph type="dt" sz="half" idx="10"/>
          </p:nvPr>
        </p:nvSpPr>
        <p:spPr/>
        <p:txBody>
          <a:bodyPr/>
          <a:lstStyle/>
          <a:p>
            <a:fld id="{E11C46D6-FBE7-46D0-A841-E2C9A33511C8}" type="datetimeFigureOut">
              <a:rPr lang="en-US" smtClean="0"/>
              <a:t>11/28/2022</a:t>
            </a:fld>
            <a:endParaRPr lang="en-US"/>
          </a:p>
        </p:txBody>
      </p:sp>
      <p:sp>
        <p:nvSpPr>
          <p:cNvPr id="5" name="Footer Placeholder 4">
            <a:extLst>
              <a:ext uri="{FF2B5EF4-FFF2-40B4-BE49-F238E27FC236}">
                <a16:creationId xmlns:a16="http://schemas.microsoft.com/office/drawing/2014/main" id="{8FE98A58-F650-47E7-BEF4-9E23786EF0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D4754-26B2-4966-BADE-B1ACA59D5B29}"/>
              </a:ext>
            </a:extLst>
          </p:cNvPr>
          <p:cNvSpPr>
            <a:spLocks noGrp="1"/>
          </p:cNvSpPr>
          <p:nvPr>
            <p:ph type="sldNum" sz="quarter" idx="12"/>
          </p:nvPr>
        </p:nvSpPr>
        <p:spPr/>
        <p:txBody>
          <a:bodyPr/>
          <a:lstStyle/>
          <a:p>
            <a:fld id="{1D110531-83B8-463F-8974-0C4BC21780D5}" type="slidenum">
              <a:rPr lang="en-US" smtClean="0"/>
              <a:t>‹#›</a:t>
            </a:fld>
            <a:endParaRPr lang="en-US"/>
          </a:p>
        </p:txBody>
      </p:sp>
    </p:spTree>
    <p:extLst>
      <p:ext uri="{BB962C8B-B14F-4D97-AF65-F5344CB8AC3E}">
        <p14:creationId xmlns:p14="http://schemas.microsoft.com/office/powerpoint/2010/main" val="739109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2419A-0491-489A-BAB8-A23CB28128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F2002F-9B15-43F3-AC7C-9DAD9664F9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D288A5-026C-469A-9BAC-6747020F9DB1}"/>
              </a:ext>
            </a:extLst>
          </p:cNvPr>
          <p:cNvSpPr>
            <a:spLocks noGrp="1"/>
          </p:cNvSpPr>
          <p:nvPr>
            <p:ph type="dt" sz="half" idx="10"/>
          </p:nvPr>
        </p:nvSpPr>
        <p:spPr/>
        <p:txBody>
          <a:bodyPr/>
          <a:lstStyle/>
          <a:p>
            <a:fld id="{E11C46D6-FBE7-46D0-A841-E2C9A33511C8}" type="datetimeFigureOut">
              <a:rPr lang="en-US" smtClean="0"/>
              <a:t>11/28/2022</a:t>
            </a:fld>
            <a:endParaRPr lang="en-US"/>
          </a:p>
        </p:txBody>
      </p:sp>
      <p:sp>
        <p:nvSpPr>
          <p:cNvPr id="5" name="Footer Placeholder 4">
            <a:extLst>
              <a:ext uri="{FF2B5EF4-FFF2-40B4-BE49-F238E27FC236}">
                <a16:creationId xmlns:a16="http://schemas.microsoft.com/office/drawing/2014/main" id="{AACE12DC-E130-4322-A877-849A5B9AF7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1595D2-8BC3-4DA0-A379-6AAC3BB0A9AA}"/>
              </a:ext>
            </a:extLst>
          </p:cNvPr>
          <p:cNvSpPr>
            <a:spLocks noGrp="1"/>
          </p:cNvSpPr>
          <p:nvPr>
            <p:ph type="sldNum" sz="quarter" idx="12"/>
          </p:nvPr>
        </p:nvSpPr>
        <p:spPr/>
        <p:txBody>
          <a:bodyPr/>
          <a:lstStyle/>
          <a:p>
            <a:fld id="{1D110531-83B8-463F-8974-0C4BC21780D5}" type="slidenum">
              <a:rPr lang="en-US" smtClean="0"/>
              <a:t>‹#›</a:t>
            </a:fld>
            <a:endParaRPr lang="en-US"/>
          </a:p>
        </p:txBody>
      </p:sp>
    </p:spTree>
    <p:extLst>
      <p:ext uri="{BB962C8B-B14F-4D97-AF65-F5344CB8AC3E}">
        <p14:creationId xmlns:p14="http://schemas.microsoft.com/office/powerpoint/2010/main" val="53245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86A81A-DED2-4AC4-873A-3C00401768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D4E6B3-5170-4643-9EAE-93F9544C17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E76D09-5B4C-480B-9750-8819A632C402}"/>
              </a:ext>
            </a:extLst>
          </p:cNvPr>
          <p:cNvSpPr>
            <a:spLocks noGrp="1"/>
          </p:cNvSpPr>
          <p:nvPr>
            <p:ph type="dt" sz="half" idx="10"/>
          </p:nvPr>
        </p:nvSpPr>
        <p:spPr/>
        <p:txBody>
          <a:bodyPr/>
          <a:lstStyle/>
          <a:p>
            <a:fld id="{E11C46D6-FBE7-46D0-A841-E2C9A33511C8}" type="datetimeFigureOut">
              <a:rPr lang="en-US" smtClean="0"/>
              <a:t>11/28/2022</a:t>
            </a:fld>
            <a:endParaRPr lang="en-US"/>
          </a:p>
        </p:txBody>
      </p:sp>
      <p:sp>
        <p:nvSpPr>
          <p:cNvPr id="5" name="Footer Placeholder 4">
            <a:extLst>
              <a:ext uri="{FF2B5EF4-FFF2-40B4-BE49-F238E27FC236}">
                <a16:creationId xmlns:a16="http://schemas.microsoft.com/office/drawing/2014/main" id="{DA37ABDF-38CB-499C-8497-7D179C1FB2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068331-52AB-43D9-B4AA-655BDD473719}"/>
              </a:ext>
            </a:extLst>
          </p:cNvPr>
          <p:cNvSpPr>
            <a:spLocks noGrp="1"/>
          </p:cNvSpPr>
          <p:nvPr>
            <p:ph type="sldNum" sz="quarter" idx="12"/>
          </p:nvPr>
        </p:nvSpPr>
        <p:spPr/>
        <p:txBody>
          <a:bodyPr/>
          <a:lstStyle/>
          <a:p>
            <a:fld id="{1D110531-83B8-463F-8974-0C4BC21780D5}" type="slidenum">
              <a:rPr lang="en-US" smtClean="0"/>
              <a:t>‹#›</a:t>
            </a:fld>
            <a:endParaRPr lang="en-US"/>
          </a:p>
        </p:txBody>
      </p:sp>
    </p:spTree>
    <p:extLst>
      <p:ext uri="{BB962C8B-B14F-4D97-AF65-F5344CB8AC3E}">
        <p14:creationId xmlns:p14="http://schemas.microsoft.com/office/powerpoint/2010/main" val="77228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6B50-5794-4803-A8EF-2ABD4B2FE136}"/>
              </a:ext>
            </a:extLst>
          </p:cNvPr>
          <p:cNvSpPr>
            <a:spLocks noGrp="1"/>
          </p:cNvSpPr>
          <p:nvPr>
            <p:ph type="title"/>
          </p:nvPr>
        </p:nvSpPr>
        <p:spPr/>
        <p:txBody>
          <a:bodyPr/>
          <a:lstStyle>
            <a:lvl1pPr>
              <a:defRPr>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A44FAD82-E823-4B16-8DCE-E354021BEBF4}"/>
              </a:ext>
            </a:extLst>
          </p:cNvPr>
          <p:cNvSpPr>
            <a:spLocks noGrp="1"/>
          </p:cNvSpPr>
          <p:nvPr>
            <p:ph idx="1"/>
          </p:nvPr>
        </p:nvSpPr>
        <p:spPr/>
        <p:txBody>
          <a:bodyPr/>
          <a:lstStyle>
            <a:lvl1pPr>
              <a:defRPr sz="3600"/>
            </a:lvl1pPr>
            <a:lvl2pPr>
              <a:defRPr sz="3600"/>
            </a:lvl2pPr>
            <a:lvl3pPr>
              <a:defRPr sz="36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C4B6579-17F6-4BA0-B6F8-27EC2FD7E29E}"/>
              </a:ext>
            </a:extLst>
          </p:cNvPr>
          <p:cNvSpPr>
            <a:spLocks noGrp="1"/>
          </p:cNvSpPr>
          <p:nvPr>
            <p:ph type="dt" sz="half" idx="10"/>
          </p:nvPr>
        </p:nvSpPr>
        <p:spPr/>
        <p:txBody>
          <a:bodyPr/>
          <a:lstStyle/>
          <a:p>
            <a:fld id="{E11C46D6-FBE7-46D0-A841-E2C9A33511C8}" type="datetimeFigureOut">
              <a:rPr lang="en-US" smtClean="0"/>
              <a:t>11/28/2022</a:t>
            </a:fld>
            <a:endParaRPr lang="en-US"/>
          </a:p>
        </p:txBody>
      </p:sp>
      <p:sp>
        <p:nvSpPr>
          <p:cNvPr id="5" name="Footer Placeholder 4">
            <a:extLst>
              <a:ext uri="{FF2B5EF4-FFF2-40B4-BE49-F238E27FC236}">
                <a16:creationId xmlns:a16="http://schemas.microsoft.com/office/drawing/2014/main" id="{9AB42E0D-ACDB-41E0-B0C5-678F33D2A3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DF7199-2EC6-4418-8AD6-55F01CF79420}"/>
              </a:ext>
            </a:extLst>
          </p:cNvPr>
          <p:cNvSpPr>
            <a:spLocks noGrp="1"/>
          </p:cNvSpPr>
          <p:nvPr>
            <p:ph type="sldNum" sz="quarter" idx="12"/>
          </p:nvPr>
        </p:nvSpPr>
        <p:spPr/>
        <p:txBody>
          <a:bodyPr/>
          <a:lstStyle/>
          <a:p>
            <a:fld id="{1D110531-83B8-463F-8974-0C4BC21780D5}" type="slidenum">
              <a:rPr lang="en-US" smtClean="0"/>
              <a:t>‹#›</a:t>
            </a:fld>
            <a:endParaRPr lang="en-US"/>
          </a:p>
        </p:txBody>
      </p:sp>
    </p:spTree>
    <p:extLst>
      <p:ext uri="{BB962C8B-B14F-4D97-AF65-F5344CB8AC3E}">
        <p14:creationId xmlns:p14="http://schemas.microsoft.com/office/powerpoint/2010/main" val="1285997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DFC07-90BA-4045-AC82-94EE5D9C37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F5A6FA-5DC1-4F45-8F27-1F5E01A9A8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BCFD3F-A879-411D-BFC5-4B59FB358B35}"/>
              </a:ext>
            </a:extLst>
          </p:cNvPr>
          <p:cNvSpPr>
            <a:spLocks noGrp="1"/>
          </p:cNvSpPr>
          <p:nvPr>
            <p:ph type="dt" sz="half" idx="10"/>
          </p:nvPr>
        </p:nvSpPr>
        <p:spPr/>
        <p:txBody>
          <a:bodyPr/>
          <a:lstStyle/>
          <a:p>
            <a:fld id="{E11C46D6-FBE7-46D0-A841-E2C9A33511C8}" type="datetimeFigureOut">
              <a:rPr lang="en-US" smtClean="0"/>
              <a:t>11/28/2022</a:t>
            </a:fld>
            <a:endParaRPr lang="en-US"/>
          </a:p>
        </p:txBody>
      </p:sp>
      <p:sp>
        <p:nvSpPr>
          <p:cNvPr id="5" name="Footer Placeholder 4">
            <a:extLst>
              <a:ext uri="{FF2B5EF4-FFF2-40B4-BE49-F238E27FC236}">
                <a16:creationId xmlns:a16="http://schemas.microsoft.com/office/drawing/2014/main" id="{69471179-619E-47C0-9B83-8D61285CF4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8DCCD9-3317-4333-8584-499E8FC53C94}"/>
              </a:ext>
            </a:extLst>
          </p:cNvPr>
          <p:cNvSpPr>
            <a:spLocks noGrp="1"/>
          </p:cNvSpPr>
          <p:nvPr>
            <p:ph type="sldNum" sz="quarter" idx="12"/>
          </p:nvPr>
        </p:nvSpPr>
        <p:spPr/>
        <p:txBody>
          <a:bodyPr/>
          <a:lstStyle/>
          <a:p>
            <a:fld id="{1D110531-83B8-463F-8974-0C4BC21780D5}" type="slidenum">
              <a:rPr lang="en-US" smtClean="0"/>
              <a:t>‹#›</a:t>
            </a:fld>
            <a:endParaRPr lang="en-US"/>
          </a:p>
        </p:txBody>
      </p:sp>
    </p:spTree>
    <p:extLst>
      <p:ext uri="{BB962C8B-B14F-4D97-AF65-F5344CB8AC3E}">
        <p14:creationId xmlns:p14="http://schemas.microsoft.com/office/powerpoint/2010/main" val="54618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DAA27-4FA3-4BDF-8DFD-A548FA2F1C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713A18-5CF6-4175-ADD3-FA6855C461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7DA606-BD47-4A40-840B-4CEE04333C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AF2686-9295-4A08-85FB-BE142D07BCFD}"/>
              </a:ext>
            </a:extLst>
          </p:cNvPr>
          <p:cNvSpPr>
            <a:spLocks noGrp="1"/>
          </p:cNvSpPr>
          <p:nvPr>
            <p:ph type="dt" sz="half" idx="10"/>
          </p:nvPr>
        </p:nvSpPr>
        <p:spPr/>
        <p:txBody>
          <a:bodyPr/>
          <a:lstStyle/>
          <a:p>
            <a:fld id="{E11C46D6-FBE7-46D0-A841-E2C9A33511C8}" type="datetimeFigureOut">
              <a:rPr lang="en-US" smtClean="0"/>
              <a:t>11/28/2022</a:t>
            </a:fld>
            <a:endParaRPr lang="en-US"/>
          </a:p>
        </p:txBody>
      </p:sp>
      <p:sp>
        <p:nvSpPr>
          <p:cNvPr id="6" name="Footer Placeholder 5">
            <a:extLst>
              <a:ext uri="{FF2B5EF4-FFF2-40B4-BE49-F238E27FC236}">
                <a16:creationId xmlns:a16="http://schemas.microsoft.com/office/drawing/2014/main" id="{F1BB7480-BF29-4DD1-BF58-AB8A9B24C1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0E04E6-F32C-47C4-9F9C-BDB00BCBB963}"/>
              </a:ext>
            </a:extLst>
          </p:cNvPr>
          <p:cNvSpPr>
            <a:spLocks noGrp="1"/>
          </p:cNvSpPr>
          <p:nvPr>
            <p:ph type="sldNum" sz="quarter" idx="12"/>
          </p:nvPr>
        </p:nvSpPr>
        <p:spPr/>
        <p:txBody>
          <a:bodyPr/>
          <a:lstStyle/>
          <a:p>
            <a:fld id="{1D110531-83B8-463F-8974-0C4BC21780D5}" type="slidenum">
              <a:rPr lang="en-US" smtClean="0"/>
              <a:t>‹#›</a:t>
            </a:fld>
            <a:endParaRPr lang="en-US"/>
          </a:p>
        </p:txBody>
      </p:sp>
    </p:spTree>
    <p:extLst>
      <p:ext uri="{BB962C8B-B14F-4D97-AF65-F5344CB8AC3E}">
        <p14:creationId xmlns:p14="http://schemas.microsoft.com/office/powerpoint/2010/main" val="1655373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6064F-5896-4C92-BFB4-20B085EB6E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81EA47-7C96-4875-B28B-1E0EBE3E24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CF8191-8A7F-44D7-9D5D-35F9DDB0C9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8C65FE-FBDB-4D1C-86EE-52410C31F8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EF6B3E-9C5A-4DC0-8453-7C45C43140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B65C87-B7A7-41E3-919C-60ABC3754D31}"/>
              </a:ext>
            </a:extLst>
          </p:cNvPr>
          <p:cNvSpPr>
            <a:spLocks noGrp="1"/>
          </p:cNvSpPr>
          <p:nvPr>
            <p:ph type="dt" sz="half" idx="10"/>
          </p:nvPr>
        </p:nvSpPr>
        <p:spPr/>
        <p:txBody>
          <a:bodyPr/>
          <a:lstStyle/>
          <a:p>
            <a:fld id="{E11C46D6-FBE7-46D0-A841-E2C9A33511C8}" type="datetimeFigureOut">
              <a:rPr lang="en-US" smtClean="0"/>
              <a:t>11/28/2022</a:t>
            </a:fld>
            <a:endParaRPr lang="en-US"/>
          </a:p>
        </p:txBody>
      </p:sp>
      <p:sp>
        <p:nvSpPr>
          <p:cNvPr id="8" name="Footer Placeholder 7">
            <a:extLst>
              <a:ext uri="{FF2B5EF4-FFF2-40B4-BE49-F238E27FC236}">
                <a16:creationId xmlns:a16="http://schemas.microsoft.com/office/drawing/2014/main" id="{AA5A2F7E-F2DD-4F20-B350-FD52BBB512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9A06A6-2A6B-4231-AC7A-415EA697B19C}"/>
              </a:ext>
            </a:extLst>
          </p:cNvPr>
          <p:cNvSpPr>
            <a:spLocks noGrp="1"/>
          </p:cNvSpPr>
          <p:nvPr>
            <p:ph type="sldNum" sz="quarter" idx="12"/>
          </p:nvPr>
        </p:nvSpPr>
        <p:spPr/>
        <p:txBody>
          <a:bodyPr/>
          <a:lstStyle/>
          <a:p>
            <a:fld id="{1D110531-83B8-463F-8974-0C4BC21780D5}" type="slidenum">
              <a:rPr lang="en-US" smtClean="0"/>
              <a:t>‹#›</a:t>
            </a:fld>
            <a:endParaRPr lang="en-US"/>
          </a:p>
        </p:txBody>
      </p:sp>
    </p:spTree>
    <p:extLst>
      <p:ext uri="{BB962C8B-B14F-4D97-AF65-F5344CB8AC3E}">
        <p14:creationId xmlns:p14="http://schemas.microsoft.com/office/powerpoint/2010/main" val="2577599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999FA-C5CE-4020-890E-DDF0BDE99F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8534DC-B791-465E-8F40-D5564225FD9A}"/>
              </a:ext>
            </a:extLst>
          </p:cNvPr>
          <p:cNvSpPr>
            <a:spLocks noGrp="1"/>
          </p:cNvSpPr>
          <p:nvPr>
            <p:ph type="dt" sz="half" idx="10"/>
          </p:nvPr>
        </p:nvSpPr>
        <p:spPr/>
        <p:txBody>
          <a:bodyPr/>
          <a:lstStyle/>
          <a:p>
            <a:fld id="{E11C46D6-FBE7-46D0-A841-E2C9A33511C8}" type="datetimeFigureOut">
              <a:rPr lang="en-US" smtClean="0"/>
              <a:t>11/28/2022</a:t>
            </a:fld>
            <a:endParaRPr lang="en-US"/>
          </a:p>
        </p:txBody>
      </p:sp>
      <p:sp>
        <p:nvSpPr>
          <p:cNvPr id="4" name="Footer Placeholder 3">
            <a:extLst>
              <a:ext uri="{FF2B5EF4-FFF2-40B4-BE49-F238E27FC236}">
                <a16:creationId xmlns:a16="http://schemas.microsoft.com/office/drawing/2014/main" id="{2FDAAACD-7B15-4CA5-A4ED-31BA77B5F1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0C8CC5-CA3A-4569-B63D-F389249F80D0}"/>
              </a:ext>
            </a:extLst>
          </p:cNvPr>
          <p:cNvSpPr>
            <a:spLocks noGrp="1"/>
          </p:cNvSpPr>
          <p:nvPr>
            <p:ph type="sldNum" sz="quarter" idx="12"/>
          </p:nvPr>
        </p:nvSpPr>
        <p:spPr/>
        <p:txBody>
          <a:bodyPr/>
          <a:lstStyle/>
          <a:p>
            <a:fld id="{1D110531-83B8-463F-8974-0C4BC21780D5}" type="slidenum">
              <a:rPr lang="en-US" smtClean="0"/>
              <a:t>‹#›</a:t>
            </a:fld>
            <a:endParaRPr lang="en-US"/>
          </a:p>
        </p:txBody>
      </p:sp>
    </p:spTree>
    <p:extLst>
      <p:ext uri="{BB962C8B-B14F-4D97-AF65-F5344CB8AC3E}">
        <p14:creationId xmlns:p14="http://schemas.microsoft.com/office/powerpoint/2010/main" val="178155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5E452F-5B44-4466-81C7-594CA6FECE8A}"/>
              </a:ext>
            </a:extLst>
          </p:cNvPr>
          <p:cNvSpPr>
            <a:spLocks noGrp="1"/>
          </p:cNvSpPr>
          <p:nvPr>
            <p:ph type="dt" sz="half" idx="10"/>
          </p:nvPr>
        </p:nvSpPr>
        <p:spPr/>
        <p:txBody>
          <a:bodyPr/>
          <a:lstStyle/>
          <a:p>
            <a:fld id="{E11C46D6-FBE7-46D0-A841-E2C9A33511C8}" type="datetimeFigureOut">
              <a:rPr lang="en-US" smtClean="0"/>
              <a:t>11/28/2022</a:t>
            </a:fld>
            <a:endParaRPr lang="en-US"/>
          </a:p>
        </p:txBody>
      </p:sp>
      <p:sp>
        <p:nvSpPr>
          <p:cNvPr id="3" name="Footer Placeholder 2">
            <a:extLst>
              <a:ext uri="{FF2B5EF4-FFF2-40B4-BE49-F238E27FC236}">
                <a16:creationId xmlns:a16="http://schemas.microsoft.com/office/drawing/2014/main" id="{DC519D50-EB32-4504-97FE-AF46746E99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EC6B7B-8A06-43EE-9413-903B6C18C4A1}"/>
              </a:ext>
            </a:extLst>
          </p:cNvPr>
          <p:cNvSpPr>
            <a:spLocks noGrp="1"/>
          </p:cNvSpPr>
          <p:nvPr>
            <p:ph type="sldNum" sz="quarter" idx="12"/>
          </p:nvPr>
        </p:nvSpPr>
        <p:spPr/>
        <p:txBody>
          <a:bodyPr/>
          <a:lstStyle/>
          <a:p>
            <a:fld id="{1D110531-83B8-463F-8974-0C4BC21780D5}" type="slidenum">
              <a:rPr lang="en-US" smtClean="0"/>
              <a:t>‹#›</a:t>
            </a:fld>
            <a:endParaRPr lang="en-US"/>
          </a:p>
        </p:txBody>
      </p:sp>
    </p:spTree>
    <p:extLst>
      <p:ext uri="{BB962C8B-B14F-4D97-AF65-F5344CB8AC3E}">
        <p14:creationId xmlns:p14="http://schemas.microsoft.com/office/powerpoint/2010/main" val="2396172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4D229-4228-4016-831C-699A8DD30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13501E-21E3-4B09-9749-1003E7B14B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0143AB-8C86-4E55-937C-64FDB513C3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561181-8BCE-4A14-88A4-5E8FA40A70DC}"/>
              </a:ext>
            </a:extLst>
          </p:cNvPr>
          <p:cNvSpPr>
            <a:spLocks noGrp="1"/>
          </p:cNvSpPr>
          <p:nvPr>
            <p:ph type="dt" sz="half" idx="10"/>
          </p:nvPr>
        </p:nvSpPr>
        <p:spPr/>
        <p:txBody>
          <a:bodyPr/>
          <a:lstStyle/>
          <a:p>
            <a:fld id="{E11C46D6-FBE7-46D0-A841-E2C9A33511C8}" type="datetimeFigureOut">
              <a:rPr lang="en-US" smtClean="0"/>
              <a:t>11/28/2022</a:t>
            </a:fld>
            <a:endParaRPr lang="en-US"/>
          </a:p>
        </p:txBody>
      </p:sp>
      <p:sp>
        <p:nvSpPr>
          <p:cNvPr id="6" name="Footer Placeholder 5">
            <a:extLst>
              <a:ext uri="{FF2B5EF4-FFF2-40B4-BE49-F238E27FC236}">
                <a16:creationId xmlns:a16="http://schemas.microsoft.com/office/drawing/2014/main" id="{06F6D0AF-5576-4A3B-96BE-4760EA093C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655C57-F8CE-445B-B8AD-2FF6328036DE}"/>
              </a:ext>
            </a:extLst>
          </p:cNvPr>
          <p:cNvSpPr>
            <a:spLocks noGrp="1"/>
          </p:cNvSpPr>
          <p:nvPr>
            <p:ph type="sldNum" sz="quarter" idx="12"/>
          </p:nvPr>
        </p:nvSpPr>
        <p:spPr/>
        <p:txBody>
          <a:bodyPr/>
          <a:lstStyle/>
          <a:p>
            <a:fld id="{1D110531-83B8-463F-8974-0C4BC21780D5}" type="slidenum">
              <a:rPr lang="en-US" smtClean="0"/>
              <a:t>‹#›</a:t>
            </a:fld>
            <a:endParaRPr lang="en-US"/>
          </a:p>
        </p:txBody>
      </p:sp>
    </p:spTree>
    <p:extLst>
      <p:ext uri="{BB962C8B-B14F-4D97-AF65-F5344CB8AC3E}">
        <p14:creationId xmlns:p14="http://schemas.microsoft.com/office/powerpoint/2010/main" val="1967400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0DF67-EB02-4F2C-8511-595FA12D08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425854-D254-47C6-A4A6-10F8945A7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277CA9-BFF3-4D56-BE50-130C70F6C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748CED-ED09-4C94-95CF-327B5AAD7EAF}"/>
              </a:ext>
            </a:extLst>
          </p:cNvPr>
          <p:cNvSpPr>
            <a:spLocks noGrp="1"/>
          </p:cNvSpPr>
          <p:nvPr>
            <p:ph type="dt" sz="half" idx="10"/>
          </p:nvPr>
        </p:nvSpPr>
        <p:spPr/>
        <p:txBody>
          <a:bodyPr/>
          <a:lstStyle/>
          <a:p>
            <a:fld id="{E11C46D6-FBE7-46D0-A841-E2C9A33511C8}" type="datetimeFigureOut">
              <a:rPr lang="en-US" smtClean="0"/>
              <a:t>11/28/2022</a:t>
            </a:fld>
            <a:endParaRPr lang="en-US"/>
          </a:p>
        </p:txBody>
      </p:sp>
      <p:sp>
        <p:nvSpPr>
          <p:cNvPr id="6" name="Footer Placeholder 5">
            <a:extLst>
              <a:ext uri="{FF2B5EF4-FFF2-40B4-BE49-F238E27FC236}">
                <a16:creationId xmlns:a16="http://schemas.microsoft.com/office/drawing/2014/main" id="{7B5F3867-B986-4C82-9C4A-8412817983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D54BA6-5297-4102-AC42-07B4370FEFF3}"/>
              </a:ext>
            </a:extLst>
          </p:cNvPr>
          <p:cNvSpPr>
            <a:spLocks noGrp="1"/>
          </p:cNvSpPr>
          <p:nvPr>
            <p:ph type="sldNum" sz="quarter" idx="12"/>
          </p:nvPr>
        </p:nvSpPr>
        <p:spPr/>
        <p:txBody>
          <a:bodyPr/>
          <a:lstStyle/>
          <a:p>
            <a:fld id="{1D110531-83B8-463F-8974-0C4BC21780D5}" type="slidenum">
              <a:rPr lang="en-US" smtClean="0"/>
              <a:t>‹#›</a:t>
            </a:fld>
            <a:endParaRPr lang="en-US"/>
          </a:p>
        </p:txBody>
      </p:sp>
    </p:spTree>
    <p:extLst>
      <p:ext uri="{BB962C8B-B14F-4D97-AF65-F5344CB8AC3E}">
        <p14:creationId xmlns:p14="http://schemas.microsoft.com/office/powerpoint/2010/main" val="94809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92D966-DE2F-4047-8A5F-DE3FFEA252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55C7B0-3312-4FFB-9A71-280D9969C2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8936AC-1E0E-41D9-8B6C-CC640E1539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C46D6-FBE7-46D0-A841-E2C9A33511C8}" type="datetimeFigureOut">
              <a:rPr lang="en-US" smtClean="0"/>
              <a:t>11/28/2022</a:t>
            </a:fld>
            <a:endParaRPr lang="en-US"/>
          </a:p>
        </p:txBody>
      </p:sp>
      <p:sp>
        <p:nvSpPr>
          <p:cNvPr id="5" name="Footer Placeholder 4">
            <a:extLst>
              <a:ext uri="{FF2B5EF4-FFF2-40B4-BE49-F238E27FC236}">
                <a16:creationId xmlns:a16="http://schemas.microsoft.com/office/drawing/2014/main" id="{819B8D7D-325F-482D-A197-E356D0914C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0C5C6A-DD17-4BCD-B064-5E80B46901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10531-83B8-463F-8974-0C4BC21780D5}" type="slidenum">
              <a:rPr lang="en-US" smtClean="0"/>
              <a:t>‹#›</a:t>
            </a:fld>
            <a:endParaRPr lang="en-US"/>
          </a:p>
        </p:txBody>
      </p:sp>
    </p:spTree>
    <p:extLst>
      <p:ext uri="{BB962C8B-B14F-4D97-AF65-F5344CB8AC3E}">
        <p14:creationId xmlns:p14="http://schemas.microsoft.com/office/powerpoint/2010/main" val="2102424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2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CA36A-BE70-425A-904B-76AC1F7F12CF}"/>
              </a:ext>
            </a:extLst>
          </p:cNvPr>
          <p:cNvSpPr>
            <a:spLocks noGrp="1"/>
          </p:cNvSpPr>
          <p:nvPr>
            <p:ph type="ctrTitle"/>
          </p:nvPr>
        </p:nvSpPr>
        <p:spPr/>
        <p:txBody>
          <a:bodyPr/>
          <a:lstStyle/>
          <a:p>
            <a:r>
              <a:rPr lang="en-US" dirty="0"/>
              <a:t>VIRAL LIFE CYCLE</a:t>
            </a:r>
          </a:p>
        </p:txBody>
      </p:sp>
      <p:sp>
        <p:nvSpPr>
          <p:cNvPr id="3" name="Subtitle 2">
            <a:extLst>
              <a:ext uri="{FF2B5EF4-FFF2-40B4-BE49-F238E27FC236}">
                <a16:creationId xmlns:a16="http://schemas.microsoft.com/office/drawing/2014/main" id="{568FDBE2-0A7C-48F6-A4CC-1DAEF20DDD79}"/>
              </a:ext>
            </a:extLst>
          </p:cNvPr>
          <p:cNvSpPr>
            <a:spLocks noGrp="1"/>
          </p:cNvSpPr>
          <p:nvPr>
            <p:ph type="subTitle" idx="1"/>
          </p:nvPr>
        </p:nvSpPr>
        <p:spPr/>
        <p:txBody>
          <a:bodyPr/>
          <a:lstStyle/>
          <a:p>
            <a:r>
              <a:rPr lang="en-US" dirty="0"/>
              <a:t>Lytic Cycle and Lysogenic Cycle</a:t>
            </a:r>
          </a:p>
        </p:txBody>
      </p:sp>
    </p:spTree>
    <p:extLst>
      <p:ext uri="{BB962C8B-B14F-4D97-AF65-F5344CB8AC3E}">
        <p14:creationId xmlns:p14="http://schemas.microsoft.com/office/powerpoint/2010/main" val="2524713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8CA14-AA45-415B-91E0-C0812AD063EE}"/>
              </a:ext>
            </a:extLst>
          </p:cNvPr>
          <p:cNvSpPr>
            <a:spLocks noGrp="1"/>
          </p:cNvSpPr>
          <p:nvPr>
            <p:ph type="title"/>
          </p:nvPr>
        </p:nvSpPr>
        <p:spPr/>
        <p:txBody>
          <a:bodyPr/>
          <a:lstStyle/>
          <a:p>
            <a:r>
              <a:rPr lang="en-US" b="1" dirty="0"/>
              <a:t>The Lysogenic Pathway </a:t>
            </a:r>
            <a:r>
              <a:rPr lang="en-US" sz="2800" dirty="0"/>
              <a:t>p359</a:t>
            </a:r>
          </a:p>
        </p:txBody>
      </p:sp>
      <p:sp>
        <p:nvSpPr>
          <p:cNvPr id="3" name="Content Placeholder 2">
            <a:extLst>
              <a:ext uri="{FF2B5EF4-FFF2-40B4-BE49-F238E27FC236}">
                <a16:creationId xmlns:a16="http://schemas.microsoft.com/office/drawing/2014/main" id="{C1F6A847-1F67-40B8-885A-94F6C6B743EF}"/>
              </a:ext>
            </a:extLst>
          </p:cNvPr>
          <p:cNvSpPr>
            <a:spLocks noGrp="1"/>
          </p:cNvSpPr>
          <p:nvPr>
            <p:ph idx="1"/>
          </p:nvPr>
        </p:nvSpPr>
        <p:spPr>
          <a:xfrm>
            <a:off x="838200" y="1825625"/>
            <a:ext cx="5632938" cy="4351338"/>
          </a:xfrm>
        </p:spPr>
        <p:txBody>
          <a:bodyPr>
            <a:normAutofit/>
          </a:bodyPr>
          <a:lstStyle/>
          <a:p>
            <a:r>
              <a:rPr lang="en-US" dirty="0"/>
              <a:t>Virus integrates into host genome, and remains </a:t>
            </a:r>
            <a:r>
              <a:rPr lang="en-US" b="1" u="sng" dirty="0"/>
              <a:t>dormant</a:t>
            </a:r>
            <a:r>
              <a:rPr lang="en-US" dirty="0"/>
              <a:t> until environmental conditions </a:t>
            </a:r>
            <a:r>
              <a:rPr lang="en-US" b="1" u="sng" dirty="0"/>
              <a:t>change</a:t>
            </a:r>
            <a:r>
              <a:rPr lang="en-US" dirty="0"/>
              <a:t> (likelihood of more host cells to infect).</a:t>
            </a:r>
          </a:p>
          <a:p>
            <a:r>
              <a:rPr lang="en-US" altLang="en-US" dirty="0" err="1"/>
              <a:t>Eg</a:t>
            </a:r>
            <a:r>
              <a:rPr lang="en-US" altLang="en-US" dirty="0"/>
              <a:t>: HIV, herpes (cold sores), chicken pox, Hepatitis C</a:t>
            </a:r>
          </a:p>
          <a:p>
            <a:endParaRPr lang="en-US" dirty="0"/>
          </a:p>
        </p:txBody>
      </p:sp>
      <p:pic>
        <p:nvPicPr>
          <p:cNvPr id="12290" name="Picture 2">
            <a:extLst>
              <a:ext uri="{FF2B5EF4-FFF2-40B4-BE49-F238E27FC236}">
                <a16:creationId xmlns:a16="http://schemas.microsoft.com/office/drawing/2014/main" id="{1B82BC1D-80CB-4352-8B3A-3E32850FA7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1138" y="1404938"/>
            <a:ext cx="5238750" cy="477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8536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B932C-15A1-4FF8-BFFE-1A40EE21A4C4}"/>
              </a:ext>
            </a:extLst>
          </p:cNvPr>
          <p:cNvSpPr>
            <a:spLocks noGrp="1"/>
          </p:cNvSpPr>
          <p:nvPr>
            <p:ph type="title"/>
          </p:nvPr>
        </p:nvSpPr>
        <p:spPr/>
        <p:txBody>
          <a:bodyPr/>
          <a:lstStyle/>
          <a:p>
            <a:r>
              <a:rPr lang="en-US" dirty="0"/>
              <a:t>Lysogeny</a:t>
            </a:r>
          </a:p>
        </p:txBody>
      </p:sp>
      <p:sp>
        <p:nvSpPr>
          <p:cNvPr id="3" name="Content Placeholder 2">
            <a:extLst>
              <a:ext uri="{FF2B5EF4-FFF2-40B4-BE49-F238E27FC236}">
                <a16:creationId xmlns:a16="http://schemas.microsoft.com/office/drawing/2014/main" id="{87D0D2CF-9164-4150-95BC-2BF86ABC51AB}"/>
              </a:ext>
            </a:extLst>
          </p:cNvPr>
          <p:cNvSpPr>
            <a:spLocks noGrp="1"/>
          </p:cNvSpPr>
          <p:nvPr>
            <p:ph idx="1"/>
          </p:nvPr>
        </p:nvSpPr>
        <p:spPr/>
        <p:txBody>
          <a:bodyPr/>
          <a:lstStyle/>
          <a:p>
            <a:r>
              <a:rPr lang="en-US" i="1" dirty="0">
                <a:solidFill>
                  <a:schemeClr val="accent1"/>
                </a:solidFill>
              </a:rPr>
              <a:t>Lysogeny</a:t>
            </a:r>
            <a:r>
              <a:rPr lang="en-US" dirty="0">
                <a:solidFill>
                  <a:schemeClr val="accent1"/>
                </a:solidFill>
              </a:rPr>
              <a:t> is the biological process in which a bacterium is </a:t>
            </a:r>
            <a:r>
              <a:rPr lang="en-US" u="sng" dirty="0">
                <a:solidFill>
                  <a:schemeClr val="accent1"/>
                </a:solidFill>
              </a:rPr>
              <a:t>infected </a:t>
            </a:r>
            <a:r>
              <a:rPr lang="en-US" dirty="0">
                <a:solidFill>
                  <a:schemeClr val="accent1"/>
                </a:solidFill>
              </a:rPr>
              <a:t>by a bacteriophage that integrates its DNA into that of the host such that the host is </a:t>
            </a:r>
            <a:r>
              <a:rPr lang="en-US" u="sng" dirty="0">
                <a:solidFill>
                  <a:schemeClr val="accent1"/>
                </a:solidFill>
              </a:rPr>
              <a:t>not destroyed</a:t>
            </a:r>
            <a:r>
              <a:rPr lang="en-US" dirty="0">
                <a:solidFill>
                  <a:schemeClr val="accent1"/>
                </a:solidFill>
              </a:rPr>
              <a:t>.</a:t>
            </a:r>
          </a:p>
        </p:txBody>
      </p:sp>
    </p:spTree>
    <p:extLst>
      <p:ext uri="{BB962C8B-B14F-4D97-AF65-F5344CB8AC3E}">
        <p14:creationId xmlns:p14="http://schemas.microsoft.com/office/powerpoint/2010/main" val="4043854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8CA14-AA45-415B-91E0-C0812AD063EE}"/>
              </a:ext>
            </a:extLst>
          </p:cNvPr>
          <p:cNvSpPr>
            <a:spLocks noGrp="1"/>
          </p:cNvSpPr>
          <p:nvPr>
            <p:ph type="title"/>
          </p:nvPr>
        </p:nvSpPr>
        <p:spPr/>
        <p:txBody>
          <a:bodyPr/>
          <a:lstStyle/>
          <a:p>
            <a:r>
              <a:rPr lang="en-US" dirty="0" err="1"/>
              <a:t>Eg.</a:t>
            </a:r>
            <a:r>
              <a:rPr lang="en-US" dirty="0"/>
              <a:t> Lambda (λ) bacteriophage</a:t>
            </a:r>
          </a:p>
        </p:txBody>
      </p:sp>
      <p:sp>
        <p:nvSpPr>
          <p:cNvPr id="3" name="Content Placeholder 2">
            <a:extLst>
              <a:ext uri="{FF2B5EF4-FFF2-40B4-BE49-F238E27FC236}">
                <a16:creationId xmlns:a16="http://schemas.microsoft.com/office/drawing/2014/main" id="{C1F6A847-1F67-40B8-885A-94F6C6B743EF}"/>
              </a:ext>
            </a:extLst>
          </p:cNvPr>
          <p:cNvSpPr>
            <a:spLocks noGrp="1"/>
          </p:cNvSpPr>
          <p:nvPr>
            <p:ph idx="1"/>
          </p:nvPr>
        </p:nvSpPr>
        <p:spPr>
          <a:xfrm>
            <a:off x="838200" y="1825625"/>
            <a:ext cx="5609492" cy="4351338"/>
          </a:xfrm>
        </p:spPr>
        <p:txBody>
          <a:bodyPr>
            <a:normAutofit/>
          </a:bodyPr>
          <a:lstStyle/>
          <a:p>
            <a:pPr marL="0" indent="0">
              <a:buNone/>
            </a:pPr>
            <a:r>
              <a:rPr lang="en-US" sz="3200" dirty="0">
                <a:solidFill>
                  <a:schemeClr val="accent1"/>
                </a:solidFill>
              </a:rPr>
              <a:t>Initial stages of infection are the </a:t>
            </a:r>
            <a:r>
              <a:rPr lang="en-US" sz="3200" i="1" dirty="0">
                <a:solidFill>
                  <a:schemeClr val="accent1"/>
                </a:solidFill>
              </a:rPr>
              <a:t>same as the lytic cycle: </a:t>
            </a:r>
          </a:p>
          <a:p>
            <a:pPr marL="0" indent="0">
              <a:buNone/>
            </a:pPr>
            <a:r>
              <a:rPr lang="en-US" dirty="0">
                <a:solidFill>
                  <a:schemeClr val="accent1"/>
                </a:solidFill>
              </a:rPr>
              <a:t>1. Attachment </a:t>
            </a:r>
          </a:p>
          <a:p>
            <a:pPr marL="0" indent="0">
              <a:buNone/>
            </a:pPr>
            <a:r>
              <a:rPr lang="en-US" dirty="0">
                <a:solidFill>
                  <a:schemeClr val="accent1"/>
                </a:solidFill>
              </a:rPr>
              <a:t>2. Injection.</a:t>
            </a:r>
          </a:p>
        </p:txBody>
      </p:sp>
      <p:pic>
        <p:nvPicPr>
          <p:cNvPr id="12290" name="Picture 2">
            <a:extLst>
              <a:ext uri="{FF2B5EF4-FFF2-40B4-BE49-F238E27FC236}">
                <a16:creationId xmlns:a16="http://schemas.microsoft.com/office/drawing/2014/main" id="{1B82BC1D-80CB-4352-8B3A-3E32850FA7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7692" y="1318461"/>
            <a:ext cx="5456730" cy="4970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9860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8CA14-AA45-415B-91E0-C0812AD063EE}"/>
              </a:ext>
            </a:extLst>
          </p:cNvPr>
          <p:cNvSpPr>
            <a:spLocks noGrp="1"/>
          </p:cNvSpPr>
          <p:nvPr>
            <p:ph type="title"/>
          </p:nvPr>
        </p:nvSpPr>
        <p:spPr/>
        <p:txBody>
          <a:bodyPr/>
          <a:lstStyle/>
          <a:p>
            <a:r>
              <a:rPr lang="en-US" b="1" dirty="0"/>
              <a:t>The Lysogenic Pathway</a:t>
            </a:r>
            <a:endParaRPr lang="en-US" dirty="0"/>
          </a:p>
        </p:txBody>
      </p:sp>
      <p:sp>
        <p:nvSpPr>
          <p:cNvPr id="3" name="Content Placeholder 2">
            <a:extLst>
              <a:ext uri="{FF2B5EF4-FFF2-40B4-BE49-F238E27FC236}">
                <a16:creationId xmlns:a16="http://schemas.microsoft.com/office/drawing/2014/main" id="{C1F6A847-1F67-40B8-885A-94F6C6B743EF}"/>
              </a:ext>
            </a:extLst>
          </p:cNvPr>
          <p:cNvSpPr>
            <a:spLocks noGrp="1"/>
          </p:cNvSpPr>
          <p:nvPr>
            <p:ph idx="1"/>
          </p:nvPr>
        </p:nvSpPr>
        <p:spPr>
          <a:xfrm>
            <a:off x="838200" y="1825625"/>
            <a:ext cx="5632938" cy="4772024"/>
          </a:xfrm>
        </p:spPr>
        <p:txBody>
          <a:bodyPr>
            <a:normAutofit lnSpcReduction="10000"/>
          </a:bodyPr>
          <a:lstStyle/>
          <a:p>
            <a:pPr marL="0" indent="0">
              <a:buNone/>
            </a:pPr>
            <a:r>
              <a:rPr lang="en-US" dirty="0"/>
              <a:t>3. Integration: </a:t>
            </a:r>
          </a:p>
          <a:p>
            <a:r>
              <a:rPr lang="en-US" dirty="0"/>
              <a:t>Under conditions that encourage </a:t>
            </a:r>
            <a:r>
              <a:rPr lang="en-US" i="1" dirty="0"/>
              <a:t>lysogeny</a:t>
            </a:r>
            <a:r>
              <a:rPr lang="en-US" dirty="0"/>
              <a:t>, the viral DNA is </a:t>
            </a:r>
            <a:r>
              <a:rPr lang="en-US" b="1" u="sng" dirty="0"/>
              <a:t>integrated</a:t>
            </a:r>
            <a:r>
              <a:rPr lang="en-US" dirty="0"/>
              <a:t> into the host genome (DNA).</a:t>
            </a:r>
          </a:p>
          <a:p>
            <a:r>
              <a:rPr lang="en-US" altLang="en-US" dirty="0"/>
              <a:t>integrated piece is called a </a:t>
            </a:r>
            <a:r>
              <a:rPr lang="en-US" altLang="en-US" b="1" u="sng" dirty="0"/>
              <a:t>prophage </a:t>
            </a:r>
          </a:p>
          <a:p>
            <a:r>
              <a:rPr lang="en-US" dirty="0"/>
              <a:t>viral genome remains </a:t>
            </a:r>
            <a:r>
              <a:rPr lang="en-US" i="1" dirty="0"/>
              <a:t>mostly hidden </a:t>
            </a:r>
            <a:r>
              <a:rPr lang="en-US" dirty="0"/>
              <a:t>and </a:t>
            </a:r>
            <a:r>
              <a:rPr lang="en-US" i="1" dirty="0"/>
              <a:t>inactive</a:t>
            </a:r>
            <a:r>
              <a:rPr lang="en-US" dirty="0"/>
              <a:t>.</a:t>
            </a:r>
          </a:p>
        </p:txBody>
      </p:sp>
      <p:pic>
        <p:nvPicPr>
          <p:cNvPr id="12290" name="Picture 2">
            <a:extLst>
              <a:ext uri="{FF2B5EF4-FFF2-40B4-BE49-F238E27FC236}">
                <a16:creationId xmlns:a16="http://schemas.microsoft.com/office/drawing/2014/main" id="{1B82BC1D-80CB-4352-8B3A-3E32850FA7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1138" y="1042987"/>
            <a:ext cx="5238750" cy="477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7194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E8B638C-4957-4EAB-8A2C-B624A9B96DE5}"/>
              </a:ext>
            </a:extLst>
          </p:cNvPr>
          <p:cNvSpPr>
            <a:spLocks noGrp="1" noChangeArrowheads="1"/>
          </p:cNvSpPr>
          <p:nvPr>
            <p:ph type="title"/>
          </p:nvPr>
        </p:nvSpPr>
        <p:spPr>
          <a:xfrm>
            <a:off x="149290" y="365125"/>
            <a:ext cx="11204510" cy="1325563"/>
          </a:xfrm>
        </p:spPr>
        <p:txBody>
          <a:bodyPr/>
          <a:lstStyle/>
          <a:p>
            <a:pPr eaLnBrk="1" hangingPunct="1"/>
            <a:r>
              <a:rPr lang="en-US" altLang="en-US" b="1" dirty="0">
                <a:solidFill>
                  <a:srgbClr val="FF0000"/>
                </a:solidFill>
              </a:rPr>
              <a:t>The Lysogenic Cycle, p359</a:t>
            </a:r>
            <a:endParaRPr lang="en-CA" altLang="en-US" b="1" dirty="0">
              <a:solidFill>
                <a:srgbClr val="FF0000"/>
              </a:solidFill>
            </a:endParaRPr>
          </a:p>
        </p:txBody>
      </p:sp>
      <p:sp>
        <p:nvSpPr>
          <p:cNvPr id="28675" name="Rectangle 3">
            <a:extLst>
              <a:ext uri="{FF2B5EF4-FFF2-40B4-BE49-F238E27FC236}">
                <a16:creationId xmlns:a16="http://schemas.microsoft.com/office/drawing/2014/main" id="{3BCF73C4-8205-46DA-8526-56346ACC59D7}"/>
              </a:ext>
            </a:extLst>
          </p:cNvPr>
          <p:cNvSpPr>
            <a:spLocks noGrp="1" noChangeArrowheads="1"/>
          </p:cNvSpPr>
          <p:nvPr>
            <p:ph type="body" idx="1"/>
          </p:nvPr>
        </p:nvSpPr>
        <p:spPr>
          <a:xfrm>
            <a:off x="1127760" y="1884784"/>
            <a:ext cx="10347960" cy="4973216"/>
          </a:xfrm>
        </p:spPr>
        <p:txBody>
          <a:bodyPr>
            <a:noAutofit/>
          </a:bodyPr>
          <a:lstStyle/>
          <a:p>
            <a:pPr marL="0" indent="0">
              <a:buNone/>
            </a:pPr>
            <a:r>
              <a:rPr lang="en-US" dirty="0"/>
              <a:t>A </a:t>
            </a:r>
            <a:r>
              <a:rPr lang="en-US" b="1" u="sng" dirty="0"/>
              <a:t>provirus</a:t>
            </a:r>
            <a:r>
              <a:rPr lang="en-US" dirty="0"/>
              <a:t> is a virus genome that is integrated into the DNA of a host cell. </a:t>
            </a:r>
          </a:p>
          <a:p>
            <a:pPr marL="0" indent="0">
              <a:buNone/>
            </a:pPr>
            <a:r>
              <a:rPr lang="en-US" dirty="0">
                <a:solidFill>
                  <a:srgbClr val="00B0F0"/>
                </a:solidFill>
              </a:rPr>
              <a:t>In the case of bacterial viruses, proviruses are often referred to as </a:t>
            </a:r>
            <a:r>
              <a:rPr lang="en-US" b="1" dirty="0">
                <a:solidFill>
                  <a:srgbClr val="00B0F0"/>
                </a:solidFill>
              </a:rPr>
              <a:t>prophages</a:t>
            </a:r>
            <a:r>
              <a:rPr lang="en-US" dirty="0">
                <a:solidFill>
                  <a:srgbClr val="00B0F0"/>
                </a:solidFill>
              </a:rPr>
              <a:t>. </a:t>
            </a:r>
          </a:p>
          <a:p>
            <a:pPr marL="0" indent="0">
              <a:buNone/>
            </a:pPr>
            <a:r>
              <a:rPr lang="en-US" dirty="0">
                <a:solidFill>
                  <a:srgbClr val="00B0F0"/>
                </a:solidFill>
              </a:rPr>
              <a:t>However, proviruses are distinctly </a:t>
            </a:r>
            <a:r>
              <a:rPr lang="en-US" i="1" dirty="0">
                <a:solidFill>
                  <a:srgbClr val="00B0F0"/>
                </a:solidFill>
              </a:rPr>
              <a:t>different</a:t>
            </a:r>
            <a:r>
              <a:rPr lang="en-US" dirty="0">
                <a:solidFill>
                  <a:srgbClr val="00B0F0"/>
                </a:solidFill>
              </a:rPr>
              <a:t> from prophages and these terms should not be used interchangeably</a:t>
            </a:r>
            <a:endParaRPr lang="en-US" altLang="en-US" sz="3200" b="1" u="sng" dirty="0">
              <a:solidFill>
                <a:srgbClr val="00B0F0"/>
              </a:solidFill>
            </a:endParaRPr>
          </a:p>
        </p:txBody>
      </p:sp>
    </p:spTree>
    <p:extLst>
      <p:ext uri="{BB962C8B-B14F-4D97-AF65-F5344CB8AC3E}">
        <p14:creationId xmlns:p14="http://schemas.microsoft.com/office/powerpoint/2010/main" val="378569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E8B638C-4957-4EAB-8A2C-B624A9B96DE5}"/>
              </a:ext>
            </a:extLst>
          </p:cNvPr>
          <p:cNvSpPr>
            <a:spLocks noGrp="1" noChangeArrowheads="1"/>
          </p:cNvSpPr>
          <p:nvPr>
            <p:ph type="title"/>
          </p:nvPr>
        </p:nvSpPr>
        <p:spPr/>
        <p:txBody>
          <a:bodyPr/>
          <a:lstStyle/>
          <a:p>
            <a:r>
              <a:rPr lang="en-US" altLang="en-US" b="1" dirty="0">
                <a:solidFill>
                  <a:schemeClr val="accent1"/>
                </a:solidFill>
              </a:rPr>
              <a:t>Dormancy phase</a:t>
            </a:r>
            <a:endParaRPr lang="en-CA" altLang="en-US" b="1" dirty="0">
              <a:solidFill>
                <a:srgbClr val="FF0000"/>
              </a:solidFill>
            </a:endParaRPr>
          </a:p>
        </p:txBody>
      </p:sp>
      <p:sp>
        <p:nvSpPr>
          <p:cNvPr id="28675" name="Rectangle 3">
            <a:extLst>
              <a:ext uri="{FF2B5EF4-FFF2-40B4-BE49-F238E27FC236}">
                <a16:creationId xmlns:a16="http://schemas.microsoft.com/office/drawing/2014/main" id="{3BCF73C4-8205-46DA-8526-56346ACC59D7}"/>
              </a:ext>
            </a:extLst>
          </p:cNvPr>
          <p:cNvSpPr>
            <a:spLocks noGrp="1" noChangeArrowheads="1"/>
          </p:cNvSpPr>
          <p:nvPr>
            <p:ph type="body" idx="1"/>
          </p:nvPr>
        </p:nvSpPr>
        <p:spPr>
          <a:xfrm>
            <a:off x="123567" y="1690688"/>
            <a:ext cx="11944865" cy="5638799"/>
          </a:xfrm>
        </p:spPr>
        <p:txBody>
          <a:bodyPr>
            <a:normAutofit/>
          </a:bodyPr>
          <a:lstStyle/>
          <a:p>
            <a:pPr marL="336550" lvl="1" indent="0">
              <a:buNone/>
            </a:pPr>
            <a:r>
              <a:rPr lang="en-US" altLang="en-US" dirty="0">
                <a:solidFill>
                  <a:schemeClr val="accent1"/>
                </a:solidFill>
              </a:rPr>
              <a:t>Prophage remains dormant within the host cell. </a:t>
            </a:r>
          </a:p>
          <a:p>
            <a:pPr marL="793750" lvl="2" indent="0"/>
            <a:r>
              <a:rPr lang="en-US" altLang="en-US" sz="3000" dirty="0"/>
              <a:t>Host cell continues as if it wasn’t infected</a:t>
            </a:r>
          </a:p>
          <a:p>
            <a:pPr marL="793750" lvl="2" indent="0"/>
            <a:r>
              <a:rPr lang="en-US" altLang="en-US" sz="3000" dirty="0"/>
              <a:t>May replicate for many generations</a:t>
            </a:r>
          </a:p>
          <a:p>
            <a:pPr marL="793750" lvl="2" indent="0"/>
            <a:r>
              <a:rPr lang="en-US" altLang="en-US" sz="3000" dirty="0"/>
              <a:t>Advantage: presence of prophage may prevent other viral infections &amp; add useful DNA</a:t>
            </a:r>
          </a:p>
          <a:p>
            <a:pPr marL="0" indent="0">
              <a:buNone/>
            </a:pPr>
            <a:endParaRPr lang="en-US" altLang="en-US" b="1" dirty="0"/>
          </a:p>
          <a:p>
            <a:pPr marL="0" indent="0">
              <a:buNone/>
            </a:pPr>
            <a:r>
              <a:rPr lang="en-US" altLang="en-US" dirty="0"/>
              <a:t>	</a:t>
            </a:r>
          </a:p>
        </p:txBody>
      </p:sp>
    </p:spTree>
    <p:extLst>
      <p:ext uri="{BB962C8B-B14F-4D97-AF65-F5344CB8AC3E}">
        <p14:creationId xmlns:p14="http://schemas.microsoft.com/office/powerpoint/2010/main" val="36270177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anim calcmode="lin" valueType="num">
                                      <p:cBhvr additive="base">
                                        <p:cTn id="11"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867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anim calcmode="lin" valueType="num">
                                      <p:cBhvr additive="base">
                                        <p:cTn id="15"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867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anim calcmode="lin" valueType="num">
                                      <p:cBhvr additive="base">
                                        <p:cTn id="19"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675">
                                            <p:txEl>
                                              <p:pRg st="5" end="5"/>
                                            </p:txEl>
                                          </p:spTgt>
                                        </p:tgtEl>
                                        <p:attrNameLst>
                                          <p:attrName>style.visibility</p:attrName>
                                        </p:attrNameLst>
                                      </p:cBhvr>
                                      <p:to>
                                        <p:strVal val="visible"/>
                                      </p:to>
                                    </p:set>
                                    <p:anim calcmode="lin" valueType="num">
                                      <p:cBhvr additive="base">
                                        <p:cTn id="25" dur="500" fill="hold"/>
                                        <p:tgtEl>
                                          <p:spTgt spid="2867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1B99A-942F-4F7E-8AAA-D776D97B29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DE26F2-A5F8-45AA-81EB-5519BDE312E0}"/>
              </a:ext>
            </a:extLst>
          </p:cNvPr>
          <p:cNvSpPr>
            <a:spLocks noGrp="1"/>
          </p:cNvSpPr>
          <p:nvPr>
            <p:ph idx="1"/>
          </p:nvPr>
        </p:nvSpPr>
        <p:spPr/>
        <p:txBody>
          <a:bodyPr/>
          <a:lstStyle/>
          <a:p>
            <a:r>
              <a:rPr lang="en-US" dirty="0"/>
              <a:t>Prophage may remain part of host DNA for many generations. </a:t>
            </a:r>
          </a:p>
          <a:p>
            <a:r>
              <a:rPr lang="en-US" dirty="0"/>
              <a:t>Host cell continues to divide as normal, replicating bacteriophage DNA... </a:t>
            </a:r>
          </a:p>
        </p:txBody>
      </p:sp>
    </p:spTree>
    <p:extLst>
      <p:ext uri="{BB962C8B-B14F-4D97-AF65-F5344CB8AC3E}">
        <p14:creationId xmlns:p14="http://schemas.microsoft.com/office/powerpoint/2010/main" val="556509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8CA14-AA45-415B-91E0-C0812AD063EE}"/>
              </a:ext>
            </a:extLst>
          </p:cNvPr>
          <p:cNvSpPr>
            <a:spLocks noGrp="1"/>
          </p:cNvSpPr>
          <p:nvPr>
            <p:ph type="title"/>
          </p:nvPr>
        </p:nvSpPr>
        <p:spPr/>
        <p:txBody>
          <a:bodyPr/>
          <a:lstStyle/>
          <a:p>
            <a:r>
              <a:rPr lang="en-US" b="1" dirty="0"/>
              <a:t>The Lysogenic Pathway</a:t>
            </a:r>
            <a:endParaRPr lang="en-US" dirty="0"/>
          </a:p>
        </p:txBody>
      </p:sp>
      <p:sp>
        <p:nvSpPr>
          <p:cNvPr id="3" name="Content Placeholder 2">
            <a:extLst>
              <a:ext uri="{FF2B5EF4-FFF2-40B4-BE49-F238E27FC236}">
                <a16:creationId xmlns:a16="http://schemas.microsoft.com/office/drawing/2014/main" id="{C1F6A847-1F67-40B8-885A-94F6C6B743EF}"/>
              </a:ext>
            </a:extLst>
          </p:cNvPr>
          <p:cNvSpPr>
            <a:spLocks noGrp="1"/>
          </p:cNvSpPr>
          <p:nvPr>
            <p:ph idx="1"/>
          </p:nvPr>
        </p:nvSpPr>
        <p:spPr>
          <a:xfrm>
            <a:off x="838200" y="1825625"/>
            <a:ext cx="5632938" cy="4351338"/>
          </a:xfrm>
        </p:spPr>
        <p:txBody>
          <a:bodyPr>
            <a:normAutofit fontScale="92500"/>
          </a:bodyPr>
          <a:lstStyle/>
          <a:p>
            <a:pPr marL="0" indent="0">
              <a:buNone/>
            </a:pPr>
            <a:r>
              <a:rPr lang="en-US" dirty="0"/>
              <a:t>Activation:</a:t>
            </a:r>
          </a:p>
          <a:p>
            <a:pPr marL="0" indent="0">
              <a:buNone/>
            </a:pPr>
            <a:r>
              <a:rPr lang="en-US" altLang="en-US" dirty="0"/>
              <a:t>When conditions </a:t>
            </a:r>
            <a:r>
              <a:rPr lang="en-US" altLang="en-US" b="1" u="sng" dirty="0"/>
              <a:t>change</a:t>
            </a:r>
            <a:r>
              <a:rPr lang="en-US" altLang="en-US" dirty="0"/>
              <a:t> (like drop in temperature or nutrients), the prophage becomes </a:t>
            </a:r>
            <a:r>
              <a:rPr lang="en-US" altLang="en-US" b="1" u="sng" dirty="0"/>
              <a:t>activated</a:t>
            </a:r>
            <a:r>
              <a:rPr lang="en-US" altLang="en-US" dirty="0"/>
              <a:t>, </a:t>
            </a:r>
          </a:p>
          <a:p>
            <a:pPr marL="0" indent="0">
              <a:buNone/>
            </a:pPr>
            <a:r>
              <a:rPr lang="en-US" altLang="en-US" dirty="0"/>
              <a:t>removes itself from host’s DNA, and enters the lytic cycle</a:t>
            </a:r>
            <a:endParaRPr lang="en-CA" altLang="en-US" dirty="0"/>
          </a:p>
          <a:p>
            <a:pPr marL="0" indent="0">
              <a:buNone/>
            </a:pPr>
            <a:r>
              <a:rPr lang="en-US" dirty="0">
                <a:solidFill>
                  <a:srgbClr val="FF0000"/>
                </a:solidFill>
              </a:rPr>
              <a:t> </a:t>
            </a:r>
            <a:endParaRPr lang="en-US" dirty="0"/>
          </a:p>
        </p:txBody>
      </p:sp>
      <p:pic>
        <p:nvPicPr>
          <p:cNvPr id="12290" name="Picture 2">
            <a:extLst>
              <a:ext uri="{FF2B5EF4-FFF2-40B4-BE49-F238E27FC236}">
                <a16:creationId xmlns:a16="http://schemas.microsoft.com/office/drawing/2014/main" id="{1B82BC1D-80CB-4352-8B3A-3E32850FA7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1138" y="1042987"/>
            <a:ext cx="5238750" cy="477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764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8CA14-AA45-415B-91E0-C0812AD063EE}"/>
              </a:ext>
            </a:extLst>
          </p:cNvPr>
          <p:cNvSpPr>
            <a:spLocks noGrp="1"/>
          </p:cNvSpPr>
          <p:nvPr>
            <p:ph type="title"/>
          </p:nvPr>
        </p:nvSpPr>
        <p:spPr/>
        <p:txBody>
          <a:bodyPr/>
          <a:lstStyle/>
          <a:p>
            <a:r>
              <a:rPr lang="en-US" b="1" dirty="0"/>
              <a:t>The Lysogenic Pathway</a:t>
            </a:r>
            <a:endParaRPr lang="en-US" dirty="0"/>
          </a:p>
        </p:txBody>
      </p:sp>
      <p:sp>
        <p:nvSpPr>
          <p:cNvPr id="3" name="Content Placeholder 2">
            <a:extLst>
              <a:ext uri="{FF2B5EF4-FFF2-40B4-BE49-F238E27FC236}">
                <a16:creationId xmlns:a16="http://schemas.microsoft.com/office/drawing/2014/main" id="{C1F6A847-1F67-40B8-885A-94F6C6B743EF}"/>
              </a:ext>
            </a:extLst>
          </p:cNvPr>
          <p:cNvSpPr>
            <a:spLocks noGrp="1"/>
          </p:cNvSpPr>
          <p:nvPr>
            <p:ph idx="1"/>
          </p:nvPr>
        </p:nvSpPr>
        <p:spPr>
          <a:xfrm>
            <a:off x="838200" y="1825625"/>
            <a:ext cx="5632938" cy="4351338"/>
          </a:xfrm>
        </p:spPr>
        <p:txBody>
          <a:bodyPr>
            <a:normAutofit/>
          </a:bodyPr>
          <a:lstStyle/>
          <a:p>
            <a:pPr marL="0" indent="0">
              <a:buNone/>
            </a:pPr>
            <a:r>
              <a:rPr lang="en-US" dirty="0"/>
              <a:t>5. </a:t>
            </a:r>
            <a:r>
              <a:rPr lang="en-US" b="1" dirty="0"/>
              <a:t>Assembly</a:t>
            </a:r>
            <a:r>
              <a:rPr lang="en-US" dirty="0"/>
              <a:t> and accumulation of virions </a:t>
            </a:r>
          </a:p>
          <a:p>
            <a:pPr marL="0" indent="0">
              <a:buNone/>
            </a:pPr>
            <a:r>
              <a:rPr lang="en-US" dirty="0"/>
              <a:t>6. </a:t>
            </a:r>
            <a:r>
              <a:rPr lang="en-US" b="1" dirty="0"/>
              <a:t>Lysis</a:t>
            </a:r>
            <a:r>
              <a:rPr lang="en-US" dirty="0"/>
              <a:t> and release of the viral particles.</a:t>
            </a:r>
          </a:p>
        </p:txBody>
      </p:sp>
      <p:pic>
        <p:nvPicPr>
          <p:cNvPr id="12290" name="Picture 2">
            <a:extLst>
              <a:ext uri="{FF2B5EF4-FFF2-40B4-BE49-F238E27FC236}">
                <a16:creationId xmlns:a16="http://schemas.microsoft.com/office/drawing/2014/main" id="{1B82BC1D-80CB-4352-8B3A-3E32850FA7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1138" y="1042987"/>
            <a:ext cx="5238750" cy="477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529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86D1C-5444-4375-B573-FA314D3DC874}"/>
              </a:ext>
            </a:extLst>
          </p:cNvPr>
          <p:cNvSpPr>
            <a:spLocks noGrp="1"/>
          </p:cNvSpPr>
          <p:nvPr>
            <p:ph type="title"/>
          </p:nvPr>
        </p:nvSpPr>
        <p:spPr/>
        <p:txBody>
          <a:bodyPr/>
          <a:lstStyle/>
          <a:p>
            <a:endParaRPr lang="en-US"/>
          </a:p>
        </p:txBody>
      </p:sp>
      <p:pic>
        <p:nvPicPr>
          <p:cNvPr id="1026" name="Picture 2" descr="Lysogenic cycle Diagram | Quizlet">
            <a:extLst>
              <a:ext uri="{FF2B5EF4-FFF2-40B4-BE49-F238E27FC236}">
                <a16:creationId xmlns:a16="http://schemas.microsoft.com/office/drawing/2014/main" id="{E09AF1AD-A373-41F6-8A6B-EDD68D27D288}"/>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9496"/>
          <a:stretch/>
        </p:blipFill>
        <p:spPr bwMode="auto">
          <a:xfrm>
            <a:off x="0" y="76790"/>
            <a:ext cx="12192000" cy="6700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924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F02E9EE-C631-4389-9B89-71623429BDC4}"/>
              </a:ext>
            </a:extLst>
          </p:cNvPr>
          <p:cNvSpPr>
            <a:spLocks noGrp="1" noChangeArrowheads="1"/>
          </p:cNvSpPr>
          <p:nvPr>
            <p:ph type="title"/>
          </p:nvPr>
        </p:nvSpPr>
        <p:spPr/>
        <p:txBody>
          <a:bodyPr/>
          <a:lstStyle/>
          <a:p>
            <a:pPr eaLnBrk="1" hangingPunct="1"/>
            <a:r>
              <a:rPr lang="en-US" altLang="en-US" b="1" dirty="0">
                <a:solidFill>
                  <a:srgbClr val="FF0000"/>
                </a:solidFill>
              </a:rPr>
              <a:t>Infection</a:t>
            </a:r>
            <a:endParaRPr lang="en-CA" altLang="en-US" b="1" dirty="0">
              <a:solidFill>
                <a:srgbClr val="FF0000"/>
              </a:solidFill>
            </a:endParaRPr>
          </a:p>
        </p:txBody>
      </p:sp>
      <p:sp>
        <p:nvSpPr>
          <p:cNvPr id="25603" name="Rectangle 3">
            <a:extLst>
              <a:ext uri="{FF2B5EF4-FFF2-40B4-BE49-F238E27FC236}">
                <a16:creationId xmlns:a16="http://schemas.microsoft.com/office/drawing/2014/main" id="{D86A180E-01E5-4DDA-B669-3E3DFF3A5F03}"/>
              </a:ext>
            </a:extLst>
          </p:cNvPr>
          <p:cNvSpPr>
            <a:spLocks noGrp="1" noChangeArrowheads="1"/>
          </p:cNvSpPr>
          <p:nvPr>
            <p:ph type="body" idx="1"/>
          </p:nvPr>
        </p:nvSpPr>
        <p:spPr>
          <a:xfrm>
            <a:off x="549442" y="1474118"/>
            <a:ext cx="7198896" cy="5215439"/>
          </a:xfrm>
        </p:spPr>
        <p:txBody>
          <a:bodyPr>
            <a:normAutofit/>
          </a:bodyPr>
          <a:lstStyle/>
          <a:p>
            <a:r>
              <a:rPr lang="en-US" altLang="en-US" dirty="0">
                <a:solidFill>
                  <a:schemeClr val="accent1"/>
                </a:solidFill>
              </a:rPr>
              <a:t>Viruses can not reproduce on their own, they require a host cell to </a:t>
            </a:r>
            <a:r>
              <a:rPr lang="en-US" altLang="en-US" b="1" dirty="0">
                <a:solidFill>
                  <a:schemeClr val="accent1"/>
                </a:solidFill>
              </a:rPr>
              <a:t>replicate</a:t>
            </a:r>
            <a:r>
              <a:rPr lang="en-US" altLang="en-US" dirty="0">
                <a:solidFill>
                  <a:schemeClr val="accent1"/>
                </a:solidFill>
              </a:rPr>
              <a:t>.  </a:t>
            </a:r>
          </a:p>
          <a:p>
            <a:r>
              <a:rPr lang="en-US" altLang="en-US" dirty="0">
                <a:solidFill>
                  <a:schemeClr val="accent1"/>
                </a:solidFill>
              </a:rPr>
              <a:t>If the viral capsid contains the </a:t>
            </a:r>
            <a:r>
              <a:rPr lang="en-US" altLang="en-US" i="1" dirty="0">
                <a:solidFill>
                  <a:schemeClr val="accent1"/>
                </a:solidFill>
              </a:rPr>
              <a:t>same proteins </a:t>
            </a:r>
            <a:r>
              <a:rPr lang="en-US" altLang="en-US" dirty="0">
                <a:solidFill>
                  <a:schemeClr val="accent1"/>
                </a:solidFill>
              </a:rPr>
              <a:t>as on host cell membrane, the virus attaches to the outside.  </a:t>
            </a:r>
          </a:p>
          <a:p>
            <a:r>
              <a:rPr lang="en-US" altLang="en-US" dirty="0">
                <a:solidFill>
                  <a:schemeClr val="accent1"/>
                </a:solidFill>
              </a:rPr>
              <a:t>The protein capsule </a:t>
            </a:r>
            <a:r>
              <a:rPr lang="en-US" altLang="en-US" i="1" dirty="0">
                <a:solidFill>
                  <a:schemeClr val="accent1"/>
                </a:solidFill>
              </a:rPr>
              <a:t>shifts</a:t>
            </a:r>
            <a:r>
              <a:rPr lang="en-US" altLang="en-US" dirty="0">
                <a:solidFill>
                  <a:schemeClr val="accent1"/>
                </a:solidFill>
              </a:rPr>
              <a:t> and </a:t>
            </a:r>
            <a:r>
              <a:rPr lang="en-US" altLang="en-US" b="1" u="sng" dirty="0">
                <a:solidFill>
                  <a:schemeClr val="accent1"/>
                </a:solidFill>
              </a:rPr>
              <a:t>inserts</a:t>
            </a:r>
            <a:r>
              <a:rPr lang="en-US" altLang="en-US" dirty="0">
                <a:solidFill>
                  <a:schemeClr val="accent1"/>
                </a:solidFill>
              </a:rPr>
              <a:t> its nucleic acid (DNA or RNA).  </a:t>
            </a:r>
            <a:endParaRPr lang="en-CA" altLang="en-US" dirty="0">
              <a:solidFill>
                <a:schemeClr val="accent1"/>
              </a:solidFill>
            </a:endParaRPr>
          </a:p>
        </p:txBody>
      </p:sp>
      <p:pic>
        <p:nvPicPr>
          <p:cNvPr id="2050" name="Picture 2" descr="Virus | Ask A Biologist">
            <a:extLst>
              <a:ext uri="{FF2B5EF4-FFF2-40B4-BE49-F238E27FC236}">
                <a16:creationId xmlns:a16="http://schemas.microsoft.com/office/drawing/2014/main" id="{DCD32035-3FA4-4501-AC5F-7D56F3F13B2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3548" b="22651"/>
          <a:stretch/>
        </p:blipFill>
        <p:spPr bwMode="auto">
          <a:xfrm>
            <a:off x="8376987" y="661195"/>
            <a:ext cx="3815013" cy="4710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49025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acteriophages and application in the meat industry | 2018-08-21 | The  National Provisioner">
            <a:extLst>
              <a:ext uri="{FF2B5EF4-FFF2-40B4-BE49-F238E27FC236}">
                <a16:creationId xmlns:a16="http://schemas.microsoft.com/office/drawing/2014/main" id="{7311BB9E-F1B2-4D0D-8B07-A22766D504A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8312" b="6433"/>
          <a:stretch/>
        </p:blipFill>
        <p:spPr bwMode="auto">
          <a:xfrm>
            <a:off x="20" y="1"/>
            <a:ext cx="12191980" cy="706806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Lytic and Lysogenic Cycle">
            <a:extLst>
              <a:ext uri="{FF2B5EF4-FFF2-40B4-BE49-F238E27FC236}">
                <a16:creationId xmlns:a16="http://schemas.microsoft.com/office/drawing/2014/main" id="{CBAEEA66-6C3F-4593-8863-69F45976E5A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0616" y="0"/>
            <a:ext cx="12010767" cy="7908326"/>
          </a:xfrm>
          <a:prstGeom prst="rect">
            <a:avLst/>
          </a:prstGeom>
          <a:noFill/>
          <a:ln>
            <a:noFill/>
          </a:ln>
        </p:spPr>
      </p:pic>
    </p:spTree>
    <p:extLst>
      <p:ext uri="{BB962C8B-B14F-4D97-AF65-F5344CB8AC3E}">
        <p14:creationId xmlns:p14="http://schemas.microsoft.com/office/powerpoint/2010/main" val="3283104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F7CA7-1C4C-4015-A6D1-C2DA32A5F87E}"/>
              </a:ext>
            </a:extLst>
          </p:cNvPr>
          <p:cNvSpPr>
            <a:spLocks noGrp="1"/>
          </p:cNvSpPr>
          <p:nvPr>
            <p:ph type="title"/>
          </p:nvPr>
        </p:nvSpPr>
        <p:spPr/>
        <p:txBody>
          <a:bodyPr/>
          <a:lstStyle/>
          <a:p>
            <a:r>
              <a:rPr lang="en-US" dirty="0"/>
              <a:t>Can the whole virus enter the cell? </a:t>
            </a:r>
          </a:p>
        </p:txBody>
      </p:sp>
      <p:sp>
        <p:nvSpPr>
          <p:cNvPr id="3" name="Content Placeholder 2">
            <a:extLst>
              <a:ext uri="{FF2B5EF4-FFF2-40B4-BE49-F238E27FC236}">
                <a16:creationId xmlns:a16="http://schemas.microsoft.com/office/drawing/2014/main" id="{AB884916-3AB5-4886-AAF6-C1FA3C54F24C}"/>
              </a:ext>
            </a:extLst>
          </p:cNvPr>
          <p:cNvSpPr>
            <a:spLocks noGrp="1"/>
          </p:cNvSpPr>
          <p:nvPr>
            <p:ph idx="1"/>
          </p:nvPr>
        </p:nvSpPr>
        <p:spPr/>
        <p:txBody>
          <a:bodyPr/>
          <a:lstStyle/>
          <a:p>
            <a:r>
              <a:rPr lang="en-US" b="1" dirty="0"/>
              <a:t>Yes: </a:t>
            </a:r>
            <a:r>
              <a:rPr lang="en-US" dirty="0"/>
              <a:t>HIV, KSHV and herpes simplex virus. </a:t>
            </a:r>
          </a:p>
          <a:p>
            <a:r>
              <a:rPr lang="en-US" dirty="0"/>
              <a:t>In SARS-CoV-2 and similar viruses, entry occurs through membrane fusion mediated by the spike protein, either at the cell surface or in vesicles.</a:t>
            </a:r>
          </a:p>
        </p:txBody>
      </p:sp>
    </p:spTree>
    <p:extLst>
      <p:ext uri="{BB962C8B-B14F-4D97-AF65-F5344CB8AC3E}">
        <p14:creationId xmlns:p14="http://schemas.microsoft.com/office/powerpoint/2010/main" val="230423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29C15-0C66-4BFC-84FF-4B1B6740D74C}"/>
              </a:ext>
            </a:extLst>
          </p:cNvPr>
          <p:cNvSpPr>
            <a:spLocks noGrp="1"/>
          </p:cNvSpPr>
          <p:nvPr>
            <p:ph type="title"/>
          </p:nvPr>
        </p:nvSpPr>
        <p:spPr/>
        <p:txBody>
          <a:bodyPr/>
          <a:lstStyle/>
          <a:p>
            <a:r>
              <a:rPr lang="en-US" dirty="0"/>
              <a:t>Retrovirus</a:t>
            </a:r>
          </a:p>
        </p:txBody>
      </p:sp>
      <p:sp>
        <p:nvSpPr>
          <p:cNvPr id="3" name="Content Placeholder 2">
            <a:extLst>
              <a:ext uri="{FF2B5EF4-FFF2-40B4-BE49-F238E27FC236}">
                <a16:creationId xmlns:a16="http://schemas.microsoft.com/office/drawing/2014/main" id="{355869F0-A61D-4C24-8348-933C7C386E2C}"/>
              </a:ext>
            </a:extLst>
          </p:cNvPr>
          <p:cNvSpPr>
            <a:spLocks noGrp="1"/>
          </p:cNvSpPr>
          <p:nvPr>
            <p:ph idx="1"/>
          </p:nvPr>
        </p:nvSpPr>
        <p:spPr>
          <a:xfrm>
            <a:off x="838200" y="1825624"/>
            <a:ext cx="10515600" cy="5032375"/>
          </a:xfrm>
        </p:spPr>
        <p:txBody>
          <a:bodyPr>
            <a:normAutofit fontScale="92500"/>
          </a:bodyPr>
          <a:lstStyle/>
          <a:p>
            <a:r>
              <a:rPr lang="en-US" dirty="0"/>
              <a:t>A Retrovirus has </a:t>
            </a:r>
            <a:r>
              <a:rPr lang="en-US" b="1" u="sng" dirty="0"/>
              <a:t>RNA instead of DNA </a:t>
            </a:r>
            <a:r>
              <a:rPr lang="en-US" dirty="0"/>
              <a:t>as its genetic material. </a:t>
            </a:r>
          </a:p>
          <a:p>
            <a:r>
              <a:rPr lang="en-US" dirty="0"/>
              <a:t>e.g. HIV.</a:t>
            </a:r>
            <a:endParaRPr lang="en-US" sz="1800" dirty="0"/>
          </a:p>
          <a:p>
            <a:r>
              <a:rPr lang="en-US" altLang="en-US" sz="3600" dirty="0"/>
              <a:t>After infection, virus </a:t>
            </a:r>
            <a:r>
              <a:rPr lang="en-US" altLang="en-US" sz="3600" i="1" u="sng" dirty="0"/>
              <a:t>produces a DNA copy of its RNA genes</a:t>
            </a:r>
          </a:p>
          <a:p>
            <a:r>
              <a:rPr lang="en-US" altLang="en-US" sz="3600" dirty="0"/>
              <a:t>Then, the </a:t>
            </a:r>
            <a:r>
              <a:rPr lang="en-US" altLang="en-US" sz="3600" u="sng" dirty="0"/>
              <a:t>viral DNA is inserted into host’s DNA</a:t>
            </a:r>
          </a:p>
          <a:p>
            <a:r>
              <a:rPr lang="en-US" dirty="0"/>
              <a:t>May become dormant for a time before becoming active. </a:t>
            </a:r>
          </a:p>
          <a:p>
            <a:r>
              <a:rPr lang="en-US" dirty="0">
                <a:solidFill>
                  <a:schemeClr val="accent1"/>
                </a:solidFill>
              </a:rPr>
              <a:t>Retroviruses have been of great interest because they are associated with important diseases, including </a:t>
            </a:r>
            <a:r>
              <a:rPr lang="en-US" b="1" dirty="0">
                <a:solidFill>
                  <a:schemeClr val="accent1"/>
                </a:solidFill>
              </a:rPr>
              <a:t>cancers, AIDS, and neurologic diseases</a:t>
            </a:r>
            <a:r>
              <a:rPr lang="en-US" dirty="0">
                <a:solidFill>
                  <a:schemeClr val="accent1"/>
                </a:solidFill>
              </a:rPr>
              <a:t>. </a:t>
            </a:r>
          </a:p>
        </p:txBody>
      </p:sp>
    </p:spTree>
    <p:extLst>
      <p:ext uri="{BB962C8B-B14F-4D97-AF65-F5344CB8AC3E}">
        <p14:creationId xmlns:p14="http://schemas.microsoft.com/office/powerpoint/2010/main" val="3359616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8CC00-7B65-4B0E-B5A2-CE22D0437A83}"/>
              </a:ext>
            </a:extLst>
          </p:cNvPr>
          <p:cNvSpPr>
            <a:spLocks noGrp="1"/>
          </p:cNvSpPr>
          <p:nvPr>
            <p:ph type="title"/>
          </p:nvPr>
        </p:nvSpPr>
        <p:spPr/>
        <p:txBody>
          <a:bodyPr/>
          <a:lstStyle/>
          <a:p>
            <a:r>
              <a:rPr lang="en-US" dirty="0"/>
              <a:t>Lentivirus</a:t>
            </a:r>
          </a:p>
        </p:txBody>
      </p:sp>
      <p:sp>
        <p:nvSpPr>
          <p:cNvPr id="3" name="Content Placeholder 2">
            <a:extLst>
              <a:ext uri="{FF2B5EF4-FFF2-40B4-BE49-F238E27FC236}">
                <a16:creationId xmlns:a16="http://schemas.microsoft.com/office/drawing/2014/main" id="{89682B32-9EAD-4532-878A-B30B64824100}"/>
              </a:ext>
            </a:extLst>
          </p:cNvPr>
          <p:cNvSpPr>
            <a:spLocks noGrp="1"/>
          </p:cNvSpPr>
          <p:nvPr>
            <p:ph idx="1"/>
          </p:nvPr>
        </p:nvSpPr>
        <p:spPr/>
        <p:txBody>
          <a:bodyPr/>
          <a:lstStyle/>
          <a:p>
            <a:r>
              <a:rPr lang="en-US" dirty="0"/>
              <a:t>A </a:t>
            </a:r>
            <a:r>
              <a:rPr lang="en-US" b="1" u="sng" dirty="0"/>
              <a:t>Lentivirus</a:t>
            </a:r>
            <a:r>
              <a:rPr lang="en-US" dirty="0"/>
              <a:t> is a retrovirus that causes chronic and deadly disease characterized by long incubation periods, in humans and other mammalian species. </a:t>
            </a:r>
          </a:p>
          <a:p>
            <a:r>
              <a:rPr lang="en-US" dirty="0"/>
              <a:t>Includes human immunodeficiency virus (HIV), which causes AIDS.</a:t>
            </a:r>
          </a:p>
        </p:txBody>
      </p:sp>
    </p:spTree>
    <p:extLst>
      <p:ext uri="{BB962C8B-B14F-4D97-AF65-F5344CB8AC3E}">
        <p14:creationId xmlns:p14="http://schemas.microsoft.com/office/powerpoint/2010/main" val="8781979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1" name="Rectangle 3">
            <a:extLst>
              <a:ext uri="{FF2B5EF4-FFF2-40B4-BE49-F238E27FC236}">
                <a16:creationId xmlns:a16="http://schemas.microsoft.com/office/drawing/2014/main" id="{A3C5F859-DC4D-41B9-9C21-D039F4E245B3}"/>
              </a:ext>
            </a:extLst>
          </p:cNvPr>
          <p:cNvSpPr>
            <a:spLocks noGrp="1"/>
          </p:cNvSpPr>
          <p:nvPr>
            <p:ph idx="1"/>
          </p:nvPr>
        </p:nvSpPr>
        <p:spPr>
          <a:xfrm>
            <a:off x="487680" y="396876"/>
            <a:ext cx="11033760" cy="5699125"/>
          </a:xfrm>
        </p:spPr>
        <p:txBody>
          <a:bodyPr/>
          <a:lstStyle/>
          <a:p>
            <a:pPr marL="0" indent="0">
              <a:buNone/>
            </a:pPr>
            <a:r>
              <a:rPr lang="en-US" altLang="en-US" sz="4400" u="sng" dirty="0">
                <a:latin typeface="Arial" panose="020B0604020202020204" pitchFamily="34" charset="0"/>
              </a:rPr>
              <a:t>Viral Infection</a:t>
            </a:r>
          </a:p>
          <a:p>
            <a:pPr marL="0" indent="0">
              <a:buNone/>
            </a:pPr>
            <a:r>
              <a:rPr lang="en-US" altLang="en-US" sz="2800" dirty="0">
                <a:solidFill>
                  <a:schemeClr val="accent1"/>
                </a:solidFill>
                <a:latin typeface="Arial" panose="020B0604020202020204" pitchFamily="34" charset="0"/>
              </a:rPr>
              <a:t>Once the virus is inside the host cell, </a:t>
            </a:r>
            <a:r>
              <a:rPr lang="en-US" altLang="en-US" sz="2800" u="sng" dirty="0">
                <a:solidFill>
                  <a:schemeClr val="accent1"/>
                </a:solidFill>
                <a:latin typeface="Arial" panose="020B0604020202020204" pitchFamily="34" charset="0"/>
              </a:rPr>
              <a:t>two different processes may occur</a:t>
            </a:r>
            <a:r>
              <a:rPr lang="en-US" altLang="en-US" sz="2800" dirty="0">
                <a:solidFill>
                  <a:schemeClr val="accent1"/>
                </a:solidFill>
                <a:latin typeface="Arial" panose="020B0604020202020204" pitchFamily="34" charset="0"/>
              </a:rPr>
              <a:t>:</a:t>
            </a:r>
          </a:p>
          <a:p>
            <a:pPr lvl="3" eaLnBrk="1" hangingPunct="1"/>
            <a:r>
              <a:rPr lang="en-US" altLang="en-US" sz="2800" dirty="0">
                <a:solidFill>
                  <a:schemeClr val="accent1"/>
                </a:solidFill>
                <a:latin typeface="Arial" panose="020B0604020202020204" pitchFamily="34" charset="0"/>
              </a:rPr>
              <a:t>Some viruses replicate immediately, killing the host cell (lytic)</a:t>
            </a:r>
          </a:p>
          <a:p>
            <a:pPr lvl="3" eaLnBrk="1" hangingPunct="1"/>
            <a:r>
              <a:rPr lang="en-US" altLang="en-US" sz="2800" dirty="0">
                <a:solidFill>
                  <a:schemeClr val="accent1"/>
                </a:solidFill>
                <a:latin typeface="Arial" panose="020B0604020202020204" pitchFamily="34" charset="0"/>
              </a:rPr>
              <a:t>Others replicate, but do not kill the host cell immediately (lysogenic)</a:t>
            </a:r>
          </a:p>
        </p:txBody>
      </p:sp>
      <p:sp>
        <p:nvSpPr>
          <p:cNvPr id="20483" name="Footer Placeholder 4">
            <a:extLst>
              <a:ext uri="{FF2B5EF4-FFF2-40B4-BE49-F238E27FC236}">
                <a16:creationId xmlns:a16="http://schemas.microsoft.com/office/drawing/2014/main" id="{572047BE-7D71-4012-B0E5-D8CEFE5D5CA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2000"/>
              </a:spcBef>
              <a:buClr>
                <a:srgbClr val="6FB7D7"/>
              </a:buClr>
              <a:buSzPct val="110000"/>
              <a:buFont typeface="Wingdings 2" panose="05020102010507070707" pitchFamily="18" charset="2"/>
              <a:buChar char=""/>
              <a:defRPr sz="2400">
                <a:solidFill>
                  <a:srgbClr val="595959"/>
                </a:solidFill>
                <a:latin typeface="News Gothic MT" panose="020B0504020203020204" pitchFamily="34" charset="0"/>
                <a:ea typeface="MS PGothic" panose="020B0600070205080204" pitchFamily="34" charset="-128"/>
              </a:defRPr>
            </a:lvl1pPr>
            <a:lvl2pPr marL="742950" indent="-285750">
              <a:spcBef>
                <a:spcPts val="600"/>
              </a:spcBef>
              <a:buClr>
                <a:srgbClr val="215D77"/>
              </a:buClr>
              <a:buSzPct val="110000"/>
              <a:buFont typeface="Wingdings 2" panose="05020102010507070707" pitchFamily="18" charset="2"/>
              <a:buChar char=""/>
              <a:defRPr sz="2200">
                <a:solidFill>
                  <a:srgbClr val="595959"/>
                </a:solidFill>
                <a:latin typeface="News Gothic MT" panose="020B0504020203020204" pitchFamily="34" charset="0"/>
                <a:ea typeface="MS PGothic" panose="020B0600070205080204" pitchFamily="34" charset="-128"/>
              </a:defRPr>
            </a:lvl2pPr>
            <a:lvl3pPr marL="1143000" indent="-228600">
              <a:spcBef>
                <a:spcPts val="600"/>
              </a:spcBef>
              <a:buClr>
                <a:srgbClr val="6FB7D7"/>
              </a:buClr>
              <a:buSzPct val="110000"/>
              <a:buFont typeface="Wingdings 2" panose="05020102010507070707" pitchFamily="18" charset="2"/>
              <a:buChar char=""/>
              <a:defRPr sz="2000">
                <a:solidFill>
                  <a:srgbClr val="595959"/>
                </a:solidFill>
                <a:latin typeface="News Gothic MT" panose="020B0504020203020204" pitchFamily="34" charset="0"/>
                <a:ea typeface="MS PGothic" panose="020B0600070205080204" pitchFamily="34" charset="-128"/>
              </a:defRPr>
            </a:lvl3pPr>
            <a:lvl4pPr marL="1600200" indent="-228600">
              <a:spcBef>
                <a:spcPts val="600"/>
              </a:spcBef>
              <a:buClr>
                <a:srgbClr val="215D77"/>
              </a:buClr>
              <a:buSzPct val="110000"/>
              <a:buFont typeface="Wingdings 2" panose="05020102010507070707" pitchFamily="18" charset="2"/>
              <a:buChar char=""/>
              <a:defRPr>
                <a:solidFill>
                  <a:srgbClr val="595959"/>
                </a:solidFill>
                <a:latin typeface="News Gothic MT" panose="020B0504020203020204" pitchFamily="34" charset="0"/>
                <a:ea typeface="MS PGothic" panose="020B0600070205080204" pitchFamily="34" charset="-128"/>
              </a:defRPr>
            </a:lvl4pPr>
            <a:lvl5pPr marL="2057400" indent="-228600">
              <a:spcBef>
                <a:spcPts val="600"/>
              </a:spcBef>
              <a:buClr>
                <a:srgbClr val="6FB7D7"/>
              </a:buClr>
              <a:buSzPct val="110000"/>
              <a:buFont typeface="Wingdings 2" panose="05020102010507070707" pitchFamily="18" charset="2"/>
              <a:buChar char=""/>
              <a:defRPr>
                <a:solidFill>
                  <a:srgbClr val="595959"/>
                </a:solidFill>
                <a:latin typeface="News Gothic MT" panose="020B0504020203020204" pitchFamily="34" charset="0"/>
                <a:ea typeface="MS PGothic" panose="020B0600070205080204" pitchFamily="34" charset="-128"/>
              </a:defRPr>
            </a:lvl5pPr>
            <a:lvl6pPr marL="2514600" indent="-228600" eaLnBrk="0" fontAlgn="base" hangingPunct="0">
              <a:spcBef>
                <a:spcPts val="600"/>
              </a:spcBef>
              <a:spcAft>
                <a:spcPct val="0"/>
              </a:spcAft>
              <a:buClr>
                <a:srgbClr val="6FB7D7"/>
              </a:buClr>
              <a:buSzPct val="110000"/>
              <a:buFont typeface="Wingdings 2" panose="05020102010507070707" pitchFamily="18" charset="2"/>
              <a:buChar char=""/>
              <a:defRPr>
                <a:solidFill>
                  <a:srgbClr val="595959"/>
                </a:solidFill>
                <a:latin typeface="News Gothic MT" panose="020B0504020203020204" pitchFamily="34" charset="0"/>
                <a:ea typeface="MS PGothic" panose="020B0600070205080204" pitchFamily="34" charset="-128"/>
              </a:defRPr>
            </a:lvl6pPr>
            <a:lvl7pPr marL="2971800" indent="-228600" eaLnBrk="0" fontAlgn="base" hangingPunct="0">
              <a:spcBef>
                <a:spcPts val="600"/>
              </a:spcBef>
              <a:spcAft>
                <a:spcPct val="0"/>
              </a:spcAft>
              <a:buClr>
                <a:srgbClr val="6FB7D7"/>
              </a:buClr>
              <a:buSzPct val="110000"/>
              <a:buFont typeface="Wingdings 2" panose="05020102010507070707" pitchFamily="18" charset="2"/>
              <a:buChar char=""/>
              <a:defRPr>
                <a:solidFill>
                  <a:srgbClr val="595959"/>
                </a:solidFill>
                <a:latin typeface="News Gothic MT" panose="020B0504020203020204" pitchFamily="34" charset="0"/>
                <a:ea typeface="MS PGothic" panose="020B0600070205080204" pitchFamily="34" charset="-128"/>
              </a:defRPr>
            </a:lvl7pPr>
            <a:lvl8pPr marL="3429000" indent="-228600" eaLnBrk="0" fontAlgn="base" hangingPunct="0">
              <a:spcBef>
                <a:spcPts val="600"/>
              </a:spcBef>
              <a:spcAft>
                <a:spcPct val="0"/>
              </a:spcAft>
              <a:buClr>
                <a:srgbClr val="6FB7D7"/>
              </a:buClr>
              <a:buSzPct val="110000"/>
              <a:buFont typeface="Wingdings 2" panose="05020102010507070707" pitchFamily="18" charset="2"/>
              <a:buChar char=""/>
              <a:defRPr>
                <a:solidFill>
                  <a:srgbClr val="595959"/>
                </a:solidFill>
                <a:latin typeface="News Gothic MT" panose="020B0504020203020204" pitchFamily="34" charset="0"/>
                <a:ea typeface="MS PGothic" panose="020B0600070205080204" pitchFamily="34" charset="-128"/>
              </a:defRPr>
            </a:lvl8pPr>
            <a:lvl9pPr marL="3886200" indent="-228600" eaLnBrk="0" fontAlgn="base" hangingPunct="0">
              <a:spcBef>
                <a:spcPts val="600"/>
              </a:spcBef>
              <a:spcAft>
                <a:spcPct val="0"/>
              </a:spcAft>
              <a:buClr>
                <a:srgbClr val="6FB7D7"/>
              </a:buClr>
              <a:buSzPct val="110000"/>
              <a:buFont typeface="Wingdings 2" panose="05020102010507070707" pitchFamily="18" charset="2"/>
              <a:buChar char=""/>
              <a:defRPr>
                <a:solidFill>
                  <a:srgbClr val="595959"/>
                </a:solidFill>
                <a:latin typeface="News Gothic MT" panose="020B0504020203020204" pitchFamily="34" charset="0"/>
                <a:ea typeface="MS PGothic" panose="020B0600070205080204" pitchFamily="34" charset="-128"/>
              </a:defRPr>
            </a:lvl9pPr>
          </a:lstStyle>
          <a:p>
            <a:pPr>
              <a:spcBef>
                <a:spcPct val="0"/>
              </a:spcBef>
              <a:buClrTx/>
              <a:buSzTx/>
              <a:buFontTx/>
              <a:buNone/>
            </a:pPr>
            <a:r>
              <a:rPr lang="en-US" altLang="en-US" sz="1200">
                <a:solidFill>
                  <a:schemeClr val="bg1"/>
                </a:solidFill>
                <a:latin typeface="Arial" panose="020B0604020202020204" pitchFamily="34" charset="0"/>
              </a:rPr>
              <a:t>Copyright Pearson Prentice Hall</a:t>
            </a:r>
          </a:p>
        </p:txBody>
      </p:sp>
      <p:pic>
        <p:nvPicPr>
          <p:cNvPr id="4" name="Picture 3">
            <a:extLst>
              <a:ext uri="{FF2B5EF4-FFF2-40B4-BE49-F238E27FC236}">
                <a16:creationId xmlns:a16="http://schemas.microsoft.com/office/drawing/2014/main" id="{29371019-99BB-401C-BA9A-983829CD7F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0459" y="3883025"/>
            <a:ext cx="2346325" cy="247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pic>
      <p:pic>
        <p:nvPicPr>
          <p:cNvPr id="5" name="Picture 2" descr="Virus | Ask A Biologist">
            <a:extLst>
              <a:ext uri="{FF2B5EF4-FFF2-40B4-BE49-F238E27FC236}">
                <a16:creationId xmlns:a16="http://schemas.microsoft.com/office/drawing/2014/main" id="{7CE44822-99E1-4676-9F21-BEACFEC06023}"/>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098614" y="3777521"/>
            <a:ext cx="7295871" cy="30804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7453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7453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irus | Ask A Biologist">
            <a:extLst>
              <a:ext uri="{FF2B5EF4-FFF2-40B4-BE49-F238E27FC236}">
                <a16:creationId xmlns:a16="http://schemas.microsoft.com/office/drawing/2014/main" id="{AF10E401-4026-4B96-A26C-3A8DF9CE213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43467" y="1126819"/>
            <a:ext cx="10905066" cy="4604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2544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633A06DA-04C8-4BA0-9060-C8F465E6D5F5}"/>
              </a:ext>
            </a:extLst>
          </p:cNvPr>
          <p:cNvSpPr>
            <a:spLocks noGrp="1" noChangeArrowheads="1"/>
          </p:cNvSpPr>
          <p:nvPr>
            <p:ph type="title"/>
          </p:nvPr>
        </p:nvSpPr>
        <p:spPr>
          <a:xfrm>
            <a:off x="1447800" y="381000"/>
            <a:ext cx="9296400" cy="1143000"/>
          </a:xfrm>
        </p:spPr>
        <p:txBody>
          <a:bodyPr/>
          <a:lstStyle/>
          <a:p>
            <a:pPr algn="ctr"/>
            <a:r>
              <a:rPr lang="en-US" altLang="en-US" sz="3600" b="1">
                <a:latin typeface="Arial" panose="020B0604020202020204" pitchFamily="34" charset="0"/>
              </a:rPr>
              <a:t>What are the implications of the Lysogenic Cycle?</a:t>
            </a:r>
            <a:endParaRPr lang="en-US" altLang="en-US" sz="3600"/>
          </a:p>
        </p:txBody>
      </p:sp>
      <p:sp>
        <p:nvSpPr>
          <p:cNvPr id="37891" name="Rectangle 3">
            <a:extLst>
              <a:ext uri="{FF2B5EF4-FFF2-40B4-BE49-F238E27FC236}">
                <a16:creationId xmlns:a16="http://schemas.microsoft.com/office/drawing/2014/main" id="{ADE977F5-CF88-4AF0-8F68-22DD2176C0F6}"/>
              </a:ext>
            </a:extLst>
          </p:cNvPr>
          <p:cNvSpPr>
            <a:spLocks noGrp="1" noChangeArrowheads="1"/>
          </p:cNvSpPr>
          <p:nvPr>
            <p:ph type="body" idx="1"/>
          </p:nvPr>
        </p:nvSpPr>
        <p:spPr>
          <a:xfrm>
            <a:off x="609600" y="1981200"/>
            <a:ext cx="10058400" cy="4572000"/>
          </a:xfrm>
        </p:spPr>
        <p:txBody>
          <a:bodyPr/>
          <a:lstStyle/>
          <a:p>
            <a:pPr marL="342900" indent="-342900"/>
            <a:r>
              <a:rPr lang="en-US" altLang="en-US" dirty="0">
                <a:latin typeface="Arial" panose="020B0604020202020204" pitchFamily="34" charset="0"/>
              </a:rPr>
              <a:t>Viruses can remain dormant in the host’s DNA for long periods of time</a:t>
            </a:r>
          </a:p>
          <a:p>
            <a:pPr marL="342900" indent="-342900"/>
            <a:endParaRPr lang="en-US" altLang="en-US" sz="2000" dirty="0">
              <a:latin typeface="Arial" panose="020B0604020202020204" pitchFamily="34" charset="0"/>
            </a:endParaRPr>
          </a:p>
          <a:p>
            <a:pPr marL="342900" indent="-342900"/>
            <a:r>
              <a:rPr lang="en-US" altLang="en-US" dirty="0">
                <a:latin typeface="Arial" panose="020B0604020202020204" pitchFamily="34" charset="0"/>
              </a:rPr>
              <a:t>Changes in environment (stress) can cause a flare-up of the disease</a:t>
            </a:r>
          </a:p>
          <a:p>
            <a:pPr marL="342900" indent="-342900">
              <a:buNone/>
            </a:pPr>
            <a:endParaRPr lang="en-US" altLang="en-US" sz="2000" dirty="0">
              <a:latin typeface="Arial" panose="020B0604020202020204" pitchFamily="34" charset="0"/>
            </a:endParaRPr>
          </a:p>
          <a:p>
            <a:pPr marL="342900" indent="-342900"/>
            <a:r>
              <a:rPr lang="en-US" altLang="en-US" dirty="0">
                <a:latin typeface="Arial" panose="020B0604020202020204" pitchFamily="34" charset="0"/>
              </a:rPr>
              <a:t>You’ve heard of some of these: Herpes, Cold Sores, etc.</a:t>
            </a:r>
            <a:endParaRPr lang="en-US" alt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7891">
                                            <p:txEl>
                                              <p:pRg st="0" end="0"/>
                                            </p:txEl>
                                          </p:spTgt>
                                        </p:tgtEl>
                                        <p:attrNameLst>
                                          <p:attrName>style.visibility</p:attrName>
                                        </p:attrNameLst>
                                      </p:cBhvr>
                                      <p:to>
                                        <p:strVal val="visible"/>
                                      </p:to>
                                    </p:set>
                                    <p:anim to="" calcmode="lin" valueType="num">
                                      <p:cBhvr>
                                        <p:cTn id="7" dur="1" fill="hold"/>
                                        <p:tgtEl>
                                          <p:spTgt spid="3789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37891">
                                            <p:txEl>
                                              <p:pRg st="2" end="2"/>
                                            </p:txEl>
                                          </p:spTgt>
                                        </p:tgtEl>
                                        <p:attrNameLst>
                                          <p:attrName>style.visibility</p:attrName>
                                        </p:attrNameLst>
                                      </p:cBhvr>
                                      <p:to>
                                        <p:strVal val="visible"/>
                                      </p:to>
                                    </p:set>
                                    <p:anim to="" calcmode="lin" valueType="num">
                                      <p:cBhvr>
                                        <p:cTn id="12" dur="1" fill="hold"/>
                                        <p:tgtEl>
                                          <p:spTgt spid="37891">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37891">
                                            <p:txEl>
                                              <p:pRg st="4" end="4"/>
                                            </p:txEl>
                                          </p:spTgt>
                                        </p:tgtEl>
                                        <p:attrNameLst>
                                          <p:attrName>style.visibility</p:attrName>
                                        </p:attrNameLst>
                                      </p:cBhvr>
                                      <p:to>
                                        <p:strVal val="visible"/>
                                      </p:to>
                                    </p:set>
                                    <p:anim to="" calcmode="lin" valueType="num">
                                      <p:cBhvr>
                                        <p:cTn id="17" dur="1" fill="hold"/>
                                        <p:tgtEl>
                                          <p:spTgt spid="3789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99E0922F-A405-470D-A778-C9ED126D75E6}"/>
              </a:ext>
            </a:extLst>
          </p:cNvPr>
          <p:cNvSpPr>
            <a:spLocks noGrp="1" noChangeArrowheads="1"/>
          </p:cNvSpPr>
          <p:nvPr>
            <p:ph type="title"/>
          </p:nvPr>
        </p:nvSpPr>
        <p:spPr>
          <a:xfrm>
            <a:off x="1981200" y="228600"/>
            <a:ext cx="8077200" cy="1143000"/>
          </a:xfrm>
        </p:spPr>
        <p:txBody>
          <a:bodyPr/>
          <a:lstStyle/>
          <a:p>
            <a:pPr algn="ctr"/>
            <a:r>
              <a:rPr lang="en-US" altLang="en-US" sz="4700">
                <a:latin typeface="Arial" panose="020B0604020202020204" pitchFamily="34" charset="0"/>
              </a:rPr>
              <a:t>Viruses are Host Specific</a:t>
            </a:r>
            <a:endParaRPr lang="en-US" altLang="en-US"/>
          </a:p>
        </p:txBody>
      </p:sp>
      <p:sp>
        <p:nvSpPr>
          <p:cNvPr id="45059" name="Rectangle 3">
            <a:extLst>
              <a:ext uri="{FF2B5EF4-FFF2-40B4-BE49-F238E27FC236}">
                <a16:creationId xmlns:a16="http://schemas.microsoft.com/office/drawing/2014/main" id="{CA162AC3-DFB7-4053-8238-BFCDFAAC6929}"/>
              </a:ext>
            </a:extLst>
          </p:cNvPr>
          <p:cNvSpPr>
            <a:spLocks noGrp="1" noChangeArrowheads="1"/>
          </p:cNvSpPr>
          <p:nvPr>
            <p:ph type="body" idx="1"/>
          </p:nvPr>
        </p:nvSpPr>
        <p:spPr>
          <a:xfrm>
            <a:off x="711200" y="1676400"/>
            <a:ext cx="9956800" cy="4953000"/>
          </a:xfrm>
        </p:spPr>
        <p:txBody>
          <a:bodyPr/>
          <a:lstStyle/>
          <a:p>
            <a:pPr marL="342900" indent="-342900"/>
            <a:r>
              <a:rPr lang="en-US" altLang="en-US" dirty="0">
                <a:latin typeface="Arial" panose="020B0604020202020204" pitchFamily="34" charset="0"/>
              </a:rPr>
              <a:t>Many viruses are only able to infect certain types of cells</a:t>
            </a:r>
          </a:p>
          <a:p>
            <a:pPr marL="342900" indent="-342900">
              <a:buNone/>
            </a:pPr>
            <a:endParaRPr lang="en-US" altLang="en-US" sz="1200" dirty="0">
              <a:latin typeface="Arial" panose="020B0604020202020204" pitchFamily="34" charset="0"/>
            </a:endParaRPr>
          </a:p>
          <a:p>
            <a:pPr marL="342900" indent="-342900"/>
            <a:r>
              <a:rPr lang="en-US" altLang="en-US" dirty="0">
                <a:latin typeface="Arial" panose="020B0604020202020204" pitchFamily="34" charset="0"/>
              </a:rPr>
              <a:t>Certain species and certain tissues</a:t>
            </a:r>
          </a:p>
          <a:p>
            <a:pPr marL="342900" indent="-342900">
              <a:buNone/>
            </a:pPr>
            <a:endParaRPr lang="en-US" altLang="en-US" sz="1200" dirty="0">
              <a:latin typeface="Arial" panose="020B0604020202020204" pitchFamily="34" charset="0"/>
            </a:endParaRPr>
          </a:p>
          <a:p>
            <a:pPr marL="342900" indent="-342900"/>
            <a:r>
              <a:rPr lang="en-US" altLang="en-US" dirty="0">
                <a:latin typeface="Arial" panose="020B0604020202020204" pitchFamily="34" charset="0"/>
              </a:rPr>
              <a:t>HIV infects T-cells of the immune system</a:t>
            </a:r>
          </a:p>
          <a:p>
            <a:pPr marL="342900" indent="-342900">
              <a:buNone/>
            </a:pPr>
            <a:endParaRPr lang="en-US" altLang="en-US" sz="1200" dirty="0">
              <a:latin typeface="Arial" panose="020B0604020202020204" pitchFamily="34" charset="0"/>
            </a:endParaRPr>
          </a:p>
          <a:p>
            <a:pPr marL="342900" indent="-342900"/>
            <a:r>
              <a:rPr lang="en-US" altLang="en-US" dirty="0">
                <a:latin typeface="Arial" panose="020B0604020202020204" pitchFamily="34" charset="0"/>
              </a:rPr>
              <a:t>The Cold Virus infects cells associated with sinuses</a:t>
            </a:r>
            <a:endParaRPr lang="en-US" altLang="en-US" sz="3900" dirty="0">
              <a:latin typeface="Arial" panose="020B060402020202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5059">
                                            <p:txEl>
                                              <p:pRg st="0" end="0"/>
                                            </p:txEl>
                                          </p:spTgt>
                                        </p:tgtEl>
                                        <p:attrNameLst>
                                          <p:attrName>style.visibility</p:attrName>
                                        </p:attrNameLst>
                                      </p:cBhvr>
                                      <p:to>
                                        <p:strVal val="visible"/>
                                      </p:to>
                                    </p:set>
                                    <p:anim to="" calcmode="lin" valueType="num">
                                      <p:cBhvr>
                                        <p:cTn id="7" dur="1" fill="hold"/>
                                        <p:tgtEl>
                                          <p:spTgt spid="4505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5059">
                                            <p:txEl>
                                              <p:pRg st="2" end="2"/>
                                            </p:txEl>
                                          </p:spTgt>
                                        </p:tgtEl>
                                        <p:attrNameLst>
                                          <p:attrName>style.visibility</p:attrName>
                                        </p:attrNameLst>
                                      </p:cBhvr>
                                      <p:to>
                                        <p:strVal val="visible"/>
                                      </p:to>
                                    </p:set>
                                    <p:anim to="" calcmode="lin" valueType="num">
                                      <p:cBhvr>
                                        <p:cTn id="12" dur="1" fill="hold"/>
                                        <p:tgtEl>
                                          <p:spTgt spid="45059">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45059">
                                            <p:txEl>
                                              <p:pRg st="4" end="4"/>
                                            </p:txEl>
                                          </p:spTgt>
                                        </p:tgtEl>
                                        <p:attrNameLst>
                                          <p:attrName>style.visibility</p:attrName>
                                        </p:attrNameLst>
                                      </p:cBhvr>
                                      <p:to>
                                        <p:strVal val="visible"/>
                                      </p:to>
                                    </p:set>
                                    <p:anim to="" calcmode="lin" valueType="num">
                                      <p:cBhvr>
                                        <p:cTn id="17" dur="1" fill="hold"/>
                                        <p:tgtEl>
                                          <p:spTgt spid="45059">
                                            <p:txEl>
                                              <p:pRg st="4" end="4"/>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45059">
                                            <p:txEl>
                                              <p:pRg st="6" end="6"/>
                                            </p:txEl>
                                          </p:spTgt>
                                        </p:tgtEl>
                                        <p:attrNameLst>
                                          <p:attrName>style.visibility</p:attrName>
                                        </p:attrNameLst>
                                      </p:cBhvr>
                                      <p:to>
                                        <p:strVal val="visible"/>
                                      </p:to>
                                    </p:set>
                                    <p:anim to="" calcmode="lin" valueType="num">
                                      <p:cBhvr>
                                        <p:cTn id="22" dur="1" fill="hold"/>
                                        <p:tgtEl>
                                          <p:spTgt spid="45059">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4A511-754F-4EAC-BB84-0194A46E9539}"/>
              </a:ext>
            </a:extLst>
          </p:cNvPr>
          <p:cNvSpPr>
            <a:spLocks noGrp="1"/>
          </p:cNvSpPr>
          <p:nvPr>
            <p:ph type="title"/>
          </p:nvPr>
        </p:nvSpPr>
        <p:spPr/>
        <p:txBody>
          <a:bodyPr/>
          <a:lstStyle/>
          <a:p>
            <a:r>
              <a:rPr lang="en-US" dirty="0"/>
              <a:t>Practice:</a:t>
            </a:r>
          </a:p>
        </p:txBody>
      </p:sp>
      <p:sp>
        <p:nvSpPr>
          <p:cNvPr id="3" name="Content Placeholder 2">
            <a:extLst>
              <a:ext uri="{FF2B5EF4-FFF2-40B4-BE49-F238E27FC236}">
                <a16:creationId xmlns:a16="http://schemas.microsoft.com/office/drawing/2014/main" id="{DAD4E833-B49E-4AE8-A179-2CB922AD9DFE}"/>
              </a:ext>
            </a:extLst>
          </p:cNvPr>
          <p:cNvSpPr>
            <a:spLocks noGrp="1"/>
          </p:cNvSpPr>
          <p:nvPr>
            <p:ph idx="1"/>
          </p:nvPr>
        </p:nvSpPr>
        <p:spPr/>
        <p:txBody>
          <a:bodyPr/>
          <a:lstStyle/>
          <a:p>
            <a:r>
              <a:rPr lang="en-US" dirty="0"/>
              <a:t>Use notes and pages 357-359 of text </a:t>
            </a:r>
            <a:r>
              <a:rPr lang="en-US"/>
              <a:t>to answer</a:t>
            </a:r>
          </a:p>
          <a:p>
            <a:r>
              <a:rPr lang="en-US"/>
              <a:t>Viral </a:t>
            </a:r>
            <a:r>
              <a:rPr lang="en-US" dirty="0"/>
              <a:t>Life Cycle Worksheet</a:t>
            </a:r>
          </a:p>
        </p:txBody>
      </p:sp>
    </p:spTree>
    <p:extLst>
      <p:ext uri="{BB962C8B-B14F-4D97-AF65-F5344CB8AC3E}">
        <p14:creationId xmlns:p14="http://schemas.microsoft.com/office/powerpoint/2010/main" val="3281721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D1EB7-96F7-4DFA-83EC-9D72A29161CB}"/>
              </a:ext>
            </a:extLst>
          </p:cNvPr>
          <p:cNvSpPr>
            <a:spLocks noGrp="1"/>
          </p:cNvSpPr>
          <p:nvPr>
            <p:ph type="title"/>
          </p:nvPr>
        </p:nvSpPr>
        <p:spPr/>
        <p:txBody>
          <a:bodyPr/>
          <a:lstStyle/>
          <a:p>
            <a:r>
              <a:rPr lang="en-US" dirty="0"/>
              <a:t>Infection: Two types</a:t>
            </a:r>
          </a:p>
        </p:txBody>
      </p:sp>
      <p:sp>
        <p:nvSpPr>
          <p:cNvPr id="3" name="Content Placeholder 2">
            <a:extLst>
              <a:ext uri="{FF2B5EF4-FFF2-40B4-BE49-F238E27FC236}">
                <a16:creationId xmlns:a16="http://schemas.microsoft.com/office/drawing/2014/main" id="{3B8EE69F-231F-4AE5-A72B-8A7057F58087}"/>
              </a:ext>
            </a:extLst>
          </p:cNvPr>
          <p:cNvSpPr>
            <a:spLocks noGrp="1"/>
          </p:cNvSpPr>
          <p:nvPr>
            <p:ph idx="1"/>
          </p:nvPr>
        </p:nvSpPr>
        <p:spPr/>
        <p:txBody>
          <a:bodyPr/>
          <a:lstStyle/>
          <a:p>
            <a:r>
              <a:rPr lang="en-US" i="1" dirty="0">
                <a:solidFill>
                  <a:schemeClr val="accent1"/>
                </a:solidFill>
              </a:rPr>
              <a:t>Lytic pathway </a:t>
            </a:r>
            <a:r>
              <a:rPr lang="en-US" dirty="0">
                <a:solidFill>
                  <a:schemeClr val="accent1"/>
                </a:solidFill>
              </a:rPr>
              <a:t>and the </a:t>
            </a:r>
            <a:r>
              <a:rPr lang="en-US" i="1" dirty="0">
                <a:solidFill>
                  <a:schemeClr val="accent1"/>
                </a:solidFill>
              </a:rPr>
              <a:t>lysogenic pathway</a:t>
            </a:r>
          </a:p>
          <a:p>
            <a:r>
              <a:rPr lang="en-US" dirty="0">
                <a:solidFill>
                  <a:schemeClr val="accent1"/>
                </a:solidFill>
              </a:rPr>
              <a:t>Some viruses can </a:t>
            </a:r>
            <a:r>
              <a:rPr lang="en-US" i="1" dirty="0">
                <a:solidFill>
                  <a:schemeClr val="accent1"/>
                </a:solidFill>
              </a:rPr>
              <a:t>switch</a:t>
            </a:r>
            <a:r>
              <a:rPr lang="en-US" dirty="0">
                <a:solidFill>
                  <a:schemeClr val="accent1"/>
                </a:solidFill>
              </a:rPr>
              <a:t> between the 2 pathways, some use </a:t>
            </a:r>
            <a:r>
              <a:rPr lang="en-US" i="1" dirty="0">
                <a:solidFill>
                  <a:schemeClr val="accent1"/>
                </a:solidFill>
              </a:rPr>
              <a:t>only one.</a:t>
            </a:r>
          </a:p>
          <a:p>
            <a:endParaRPr lang="en-US" dirty="0"/>
          </a:p>
        </p:txBody>
      </p:sp>
    </p:spTree>
    <p:extLst>
      <p:ext uri="{BB962C8B-B14F-4D97-AF65-F5344CB8AC3E}">
        <p14:creationId xmlns:p14="http://schemas.microsoft.com/office/powerpoint/2010/main" val="1683855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F6A69-6628-442E-8FA5-0795C1000DA7}"/>
              </a:ext>
            </a:extLst>
          </p:cNvPr>
          <p:cNvSpPr>
            <a:spLocks noGrp="1"/>
          </p:cNvSpPr>
          <p:nvPr>
            <p:ph type="title"/>
          </p:nvPr>
        </p:nvSpPr>
        <p:spPr/>
        <p:txBody>
          <a:bodyPr/>
          <a:lstStyle/>
          <a:p>
            <a:r>
              <a:rPr lang="en-US" dirty="0"/>
              <a:t>Lytic Pathway</a:t>
            </a:r>
          </a:p>
        </p:txBody>
      </p:sp>
      <p:sp>
        <p:nvSpPr>
          <p:cNvPr id="3" name="Content Placeholder 2">
            <a:extLst>
              <a:ext uri="{FF2B5EF4-FFF2-40B4-BE49-F238E27FC236}">
                <a16:creationId xmlns:a16="http://schemas.microsoft.com/office/drawing/2014/main" id="{EA6BE3BE-ABAD-4239-B430-E32FC0C8EB26}"/>
              </a:ext>
            </a:extLst>
          </p:cNvPr>
          <p:cNvSpPr>
            <a:spLocks noGrp="1"/>
          </p:cNvSpPr>
          <p:nvPr>
            <p:ph idx="1"/>
          </p:nvPr>
        </p:nvSpPr>
        <p:spPr>
          <a:xfrm>
            <a:off x="838200" y="1825625"/>
            <a:ext cx="2913185" cy="4351338"/>
          </a:xfrm>
        </p:spPr>
        <p:txBody>
          <a:bodyPr/>
          <a:lstStyle/>
          <a:p>
            <a:r>
              <a:rPr lang="en-US" dirty="0">
                <a:solidFill>
                  <a:schemeClr val="accent1"/>
                </a:solidFill>
              </a:rPr>
              <a:t>Host cell ruptures (lysis) and viral particles released.</a:t>
            </a:r>
          </a:p>
          <a:p>
            <a:endParaRPr lang="en-US" dirty="0">
              <a:solidFill>
                <a:schemeClr val="accent1"/>
              </a:solidFill>
            </a:endParaRPr>
          </a:p>
          <a:p>
            <a:r>
              <a:rPr lang="en-US" sz="3200" dirty="0">
                <a:solidFill>
                  <a:schemeClr val="tx1">
                    <a:lumMod val="65000"/>
                    <a:lumOff val="35000"/>
                  </a:schemeClr>
                </a:solidFill>
              </a:rPr>
              <a:t>See Fig.17-4 p. 358</a:t>
            </a:r>
          </a:p>
          <a:p>
            <a:endParaRPr lang="en-US" dirty="0">
              <a:solidFill>
                <a:schemeClr val="accent1"/>
              </a:solidFill>
            </a:endParaRPr>
          </a:p>
        </p:txBody>
      </p:sp>
      <p:pic>
        <p:nvPicPr>
          <p:cNvPr id="4" name="Picture 2">
            <a:extLst>
              <a:ext uri="{FF2B5EF4-FFF2-40B4-BE49-F238E27FC236}">
                <a16:creationId xmlns:a16="http://schemas.microsoft.com/office/drawing/2014/main" id="{E398D0F8-5477-45CD-8BD8-440AEFBE43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4560" y="493407"/>
            <a:ext cx="8057440" cy="5830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0605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F6A69-6628-442E-8FA5-0795C1000DA7}"/>
              </a:ext>
            </a:extLst>
          </p:cNvPr>
          <p:cNvSpPr>
            <a:spLocks noGrp="1"/>
          </p:cNvSpPr>
          <p:nvPr>
            <p:ph type="title"/>
          </p:nvPr>
        </p:nvSpPr>
        <p:spPr/>
        <p:txBody>
          <a:bodyPr/>
          <a:lstStyle/>
          <a:p>
            <a:r>
              <a:rPr lang="en-US" dirty="0"/>
              <a:t>Lytic Pathway  </a:t>
            </a:r>
            <a:r>
              <a:rPr lang="en-US" dirty="0" err="1"/>
              <a:t>Eg.</a:t>
            </a:r>
            <a:r>
              <a:rPr lang="en-US" dirty="0"/>
              <a:t> T4 bacteriophage</a:t>
            </a:r>
          </a:p>
        </p:txBody>
      </p:sp>
      <p:sp>
        <p:nvSpPr>
          <p:cNvPr id="3" name="Content Placeholder 2">
            <a:extLst>
              <a:ext uri="{FF2B5EF4-FFF2-40B4-BE49-F238E27FC236}">
                <a16:creationId xmlns:a16="http://schemas.microsoft.com/office/drawing/2014/main" id="{EA6BE3BE-ABAD-4239-B430-E32FC0C8EB26}"/>
              </a:ext>
            </a:extLst>
          </p:cNvPr>
          <p:cNvSpPr>
            <a:spLocks noGrp="1"/>
          </p:cNvSpPr>
          <p:nvPr>
            <p:ph idx="1"/>
          </p:nvPr>
        </p:nvSpPr>
        <p:spPr>
          <a:xfrm>
            <a:off x="655821" y="1868487"/>
            <a:ext cx="5040441" cy="4351338"/>
          </a:xfrm>
        </p:spPr>
        <p:txBody>
          <a:bodyPr>
            <a:normAutofit/>
          </a:bodyPr>
          <a:lstStyle/>
          <a:p>
            <a:pPr marL="0" indent="0">
              <a:buNone/>
            </a:pPr>
            <a:r>
              <a:rPr lang="en-US" dirty="0"/>
              <a:t>Step 1, the virus </a:t>
            </a:r>
            <a:r>
              <a:rPr lang="en-US" b="1" u="sng" dirty="0"/>
              <a:t>attaches</a:t>
            </a:r>
            <a:r>
              <a:rPr lang="en-US" dirty="0"/>
              <a:t> to host cell. </a:t>
            </a:r>
          </a:p>
          <a:p>
            <a:pPr marL="0" indent="0">
              <a:buNone/>
            </a:pPr>
            <a:endParaRPr lang="en-US" dirty="0"/>
          </a:p>
          <a:p>
            <a:pPr marL="0" indent="0">
              <a:buNone/>
            </a:pPr>
            <a:endParaRPr lang="en-US" dirty="0"/>
          </a:p>
          <a:p>
            <a:pPr marL="0" indent="0">
              <a:buNone/>
            </a:pPr>
            <a:r>
              <a:rPr lang="en-US" dirty="0"/>
              <a:t>Step 2, the virus </a:t>
            </a:r>
            <a:r>
              <a:rPr lang="en-US" b="1" u="sng" dirty="0"/>
              <a:t>injects its genetic material </a:t>
            </a:r>
            <a:r>
              <a:rPr lang="en-US" dirty="0"/>
              <a:t>into host cell.</a:t>
            </a:r>
          </a:p>
        </p:txBody>
      </p:sp>
      <p:pic>
        <p:nvPicPr>
          <p:cNvPr id="4" name="Picture 2">
            <a:extLst>
              <a:ext uri="{FF2B5EF4-FFF2-40B4-BE49-F238E27FC236}">
                <a16:creationId xmlns:a16="http://schemas.microsoft.com/office/drawing/2014/main" id="{E398D0F8-5477-45CD-8BD8-440AEFBE439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5660" b="66140"/>
          <a:stretch/>
        </p:blipFill>
        <p:spPr bwMode="auto">
          <a:xfrm>
            <a:off x="7499502" y="1447631"/>
            <a:ext cx="2918662" cy="235346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684CEFE-325D-4BC2-9817-06E89E53BFE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3638" b="66140"/>
          <a:stretch/>
        </p:blipFill>
        <p:spPr bwMode="auto">
          <a:xfrm>
            <a:off x="7499502" y="3866356"/>
            <a:ext cx="3051747" cy="2353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677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DEB70-6A25-4206-BA4F-EC4009CECDB4}"/>
              </a:ext>
            </a:extLst>
          </p:cNvPr>
          <p:cNvSpPr>
            <a:spLocks noGrp="1"/>
          </p:cNvSpPr>
          <p:nvPr>
            <p:ph type="title"/>
          </p:nvPr>
        </p:nvSpPr>
        <p:spPr/>
        <p:txBody>
          <a:bodyPr/>
          <a:lstStyle/>
          <a:p>
            <a:r>
              <a:rPr lang="en-US" dirty="0"/>
              <a:t>Take Over</a:t>
            </a:r>
          </a:p>
        </p:txBody>
      </p:sp>
      <p:sp>
        <p:nvSpPr>
          <p:cNvPr id="3" name="Content Placeholder 2">
            <a:extLst>
              <a:ext uri="{FF2B5EF4-FFF2-40B4-BE49-F238E27FC236}">
                <a16:creationId xmlns:a16="http://schemas.microsoft.com/office/drawing/2014/main" id="{E86EC844-EA58-4D05-A3A1-1213179774F9}"/>
              </a:ext>
            </a:extLst>
          </p:cNvPr>
          <p:cNvSpPr>
            <a:spLocks noGrp="1"/>
          </p:cNvSpPr>
          <p:nvPr>
            <p:ph idx="1"/>
          </p:nvPr>
        </p:nvSpPr>
        <p:spPr/>
        <p:txBody>
          <a:bodyPr/>
          <a:lstStyle/>
          <a:p>
            <a:pPr marL="800100" indent="-571500">
              <a:defRPr/>
            </a:pPr>
            <a:r>
              <a:rPr lang="en-US" altLang="en-US" dirty="0">
                <a:ea typeface="ＭＳ Ｐゴシック" pitchFamily="34" charset="-128"/>
              </a:rPr>
              <a:t>Host cell cannot distinguish between its own or viral DNA.</a:t>
            </a:r>
          </a:p>
          <a:p>
            <a:pPr marL="800100" indent="-571500">
              <a:defRPr/>
            </a:pPr>
            <a:r>
              <a:rPr lang="en-US" altLang="en-US" dirty="0"/>
              <a:t>Viral proteins are </a:t>
            </a:r>
            <a:r>
              <a:rPr lang="en-US" altLang="en-US" i="1" dirty="0"/>
              <a:t>translated</a:t>
            </a:r>
            <a:r>
              <a:rPr lang="en-US" altLang="en-US" dirty="0"/>
              <a:t> and viral DNA is </a:t>
            </a:r>
            <a:r>
              <a:rPr lang="en-US" altLang="en-US" i="1" dirty="0"/>
              <a:t>replicated</a:t>
            </a:r>
          </a:p>
          <a:p>
            <a:pPr marL="800100" indent="-571500">
              <a:defRPr/>
            </a:pPr>
            <a:r>
              <a:rPr lang="en-US" altLang="en-US" dirty="0">
                <a:ea typeface="ＭＳ Ｐゴシック" pitchFamily="34" charset="-128"/>
              </a:rPr>
              <a:t>Host cell begins to make messenger RNA which will start shutting down &amp; taking over</a:t>
            </a:r>
          </a:p>
          <a:p>
            <a:endParaRPr lang="en-US" dirty="0"/>
          </a:p>
        </p:txBody>
      </p:sp>
    </p:spTree>
    <p:extLst>
      <p:ext uri="{BB962C8B-B14F-4D97-AF65-F5344CB8AC3E}">
        <p14:creationId xmlns:p14="http://schemas.microsoft.com/office/powerpoint/2010/main" val="1354329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F6A69-6628-442E-8FA5-0795C1000DA7}"/>
              </a:ext>
            </a:extLst>
          </p:cNvPr>
          <p:cNvSpPr>
            <a:spLocks noGrp="1"/>
          </p:cNvSpPr>
          <p:nvPr>
            <p:ph type="title"/>
          </p:nvPr>
        </p:nvSpPr>
        <p:spPr/>
        <p:txBody>
          <a:bodyPr/>
          <a:lstStyle/>
          <a:p>
            <a:r>
              <a:rPr lang="en-US" dirty="0"/>
              <a:t>Lytic Pathway</a:t>
            </a:r>
          </a:p>
        </p:txBody>
      </p:sp>
      <p:sp>
        <p:nvSpPr>
          <p:cNvPr id="3" name="Content Placeholder 2">
            <a:extLst>
              <a:ext uri="{FF2B5EF4-FFF2-40B4-BE49-F238E27FC236}">
                <a16:creationId xmlns:a16="http://schemas.microsoft.com/office/drawing/2014/main" id="{EA6BE3BE-ABAD-4239-B430-E32FC0C8EB26}"/>
              </a:ext>
            </a:extLst>
          </p:cNvPr>
          <p:cNvSpPr>
            <a:spLocks noGrp="1"/>
          </p:cNvSpPr>
          <p:nvPr>
            <p:ph idx="1"/>
          </p:nvPr>
        </p:nvSpPr>
        <p:spPr>
          <a:xfrm>
            <a:off x="838200" y="1825625"/>
            <a:ext cx="6172200" cy="4351338"/>
          </a:xfrm>
        </p:spPr>
        <p:txBody>
          <a:bodyPr>
            <a:normAutofit/>
          </a:bodyPr>
          <a:lstStyle/>
          <a:p>
            <a:r>
              <a:rPr lang="en-US" dirty="0"/>
              <a:t>Step 3, the viral DNA gets </a:t>
            </a:r>
            <a:r>
              <a:rPr lang="en-US" b="1" u="sng" dirty="0"/>
              <a:t>replicated</a:t>
            </a:r>
            <a:r>
              <a:rPr lang="en-US" dirty="0"/>
              <a:t> by host </a:t>
            </a:r>
          </a:p>
          <a:p>
            <a:r>
              <a:rPr lang="en-US" dirty="0"/>
              <a:t>genes on the viral DNA get transcribed and translated into viral proteins. </a:t>
            </a:r>
          </a:p>
          <a:p>
            <a:r>
              <a:rPr lang="en-US" dirty="0"/>
              <a:t>Expression from the host genomic DNA is arrested. </a:t>
            </a:r>
          </a:p>
        </p:txBody>
      </p:sp>
      <p:pic>
        <p:nvPicPr>
          <p:cNvPr id="4" name="Picture 2">
            <a:extLst>
              <a:ext uri="{FF2B5EF4-FFF2-40B4-BE49-F238E27FC236}">
                <a16:creationId xmlns:a16="http://schemas.microsoft.com/office/drawing/2014/main" id="{E398D0F8-5477-45CD-8BD8-440AEFBE439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4233" r="53306" b="31906"/>
          <a:stretch/>
        </p:blipFill>
        <p:spPr bwMode="auto">
          <a:xfrm>
            <a:off x="7010400" y="681037"/>
            <a:ext cx="4507768" cy="3376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0888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F6A69-6628-442E-8FA5-0795C1000DA7}"/>
              </a:ext>
            </a:extLst>
          </p:cNvPr>
          <p:cNvSpPr>
            <a:spLocks noGrp="1"/>
          </p:cNvSpPr>
          <p:nvPr>
            <p:ph type="title"/>
          </p:nvPr>
        </p:nvSpPr>
        <p:spPr/>
        <p:txBody>
          <a:bodyPr/>
          <a:lstStyle/>
          <a:p>
            <a:r>
              <a:rPr lang="en-US" dirty="0"/>
              <a:t>Lytic Pathway</a:t>
            </a:r>
          </a:p>
        </p:txBody>
      </p:sp>
      <p:sp>
        <p:nvSpPr>
          <p:cNvPr id="3" name="Content Placeholder 2">
            <a:extLst>
              <a:ext uri="{FF2B5EF4-FFF2-40B4-BE49-F238E27FC236}">
                <a16:creationId xmlns:a16="http://schemas.microsoft.com/office/drawing/2014/main" id="{EA6BE3BE-ABAD-4239-B430-E32FC0C8EB26}"/>
              </a:ext>
            </a:extLst>
          </p:cNvPr>
          <p:cNvSpPr>
            <a:spLocks noGrp="1"/>
          </p:cNvSpPr>
          <p:nvPr>
            <p:ph idx="1"/>
          </p:nvPr>
        </p:nvSpPr>
        <p:spPr>
          <a:xfrm>
            <a:off x="838200" y="1825624"/>
            <a:ext cx="5597769" cy="5032375"/>
          </a:xfrm>
        </p:spPr>
        <p:txBody>
          <a:bodyPr>
            <a:normAutofit fontScale="92500" lnSpcReduction="10000"/>
          </a:bodyPr>
          <a:lstStyle/>
          <a:p>
            <a:r>
              <a:rPr lang="en-US" b="1" dirty="0"/>
              <a:t>Step 4</a:t>
            </a:r>
            <a:r>
              <a:rPr lang="en-US" dirty="0"/>
              <a:t>, virus particles are </a:t>
            </a:r>
            <a:r>
              <a:rPr lang="en-US" b="1" u="sng" dirty="0"/>
              <a:t>assembled</a:t>
            </a:r>
            <a:r>
              <a:rPr lang="en-US" dirty="0"/>
              <a:t> from the proteins and DNA.</a:t>
            </a:r>
          </a:p>
          <a:p>
            <a:endParaRPr lang="en-US" dirty="0"/>
          </a:p>
          <a:p>
            <a:r>
              <a:rPr lang="en-US" b="1" dirty="0"/>
              <a:t>Step 5</a:t>
            </a:r>
            <a:r>
              <a:rPr lang="en-US" dirty="0"/>
              <a:t>: </a:t>
            </a:r>
            <a:r>
              <a:rPr lang="en-US" b="1" u="sng" dirty="0"/>
              <a:t>Lysis: Cell ruptures</a:t>
            </a:r>
            <a:r>
              <a:rPr lang="en-US" dirty="0"/>
              <a:t>,</a:t>
            </a:r>
          </a:p>
          <a:p>
            <a:r>
              <a:rPr lang="en-US" dirty="0"/>
              <a:t>viruses exit and find more host cells to infect. </a:t>
            </a:r>
          </a:p>
          <a:p>
            <a:endParaRPr lang="en-US" dirty="0"/>
          </a:p>
          <a:p>
            <a:r>
              <a:rPr lang="en-US" sz="3000" dirty="0"/>
              <a:t>T4 phage only undergoes this pathway and not the lysogenic pathway.</a:t>
            </a:r>
          </a:p>
        </p:txBody>
      </p:sp>
      <p:pic>
        <p:nvPicPr>
          <p:cNvPr id="4" name="Picture 2">
            <a:extLst>
              <a:ext uri="{FF2B5EF4-FFF2-40B4-BE49-F238E27FC236}">
                <a16:creationId xmlns:a16="http://schemas.microsoft.com/office/drawing/2014/main" id="{E398D0F8-5477-45CD-8BD8-440AEFBE439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244" t="70458" r="32092" b="3935"/>
          <a:stretch/>
        </p:blipFill>
        <p:spPr bwMode="auto">
          <a:xfrm>
            <a:off x="7465102" y="3927301"/>
            <a:ext cx="3767141" cy="235676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F999851B-91C5-4B0D-95B5-81BF4359A0C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5430" t="36007" b="31189"/>
          <a:stretch/>
        </p:blipFill>
        <p:spPr bwMode="auto">
          <a:xfrm>
            <a:off x="8267085" y="1072236"/>
            <a:ext cx="3234981" cy="2356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2120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8CA14-AA45-415B-91E0-C0812AD063EE}"/>
              </a:ext>
            </a:extLst>
          </p:cNvPr>
          <p:cNvSpPr>
            <a:spLocks noGrp="1"/>
          </p:cNvSpPr>
          <p:nvPr>
            <p:ph type="title"/>
          </p:nvPr>
        </p:nvSpPr>
        <p:spPr/>
        <p:txBody>
          <a:bodyPr/>
          <a:lstStyle/>
          <a:p>
            <a:r>
              <a:rPr lang="en-US" dirty="0"/>
              <a:t>Lytic pathway</a:t>
            </a:r>
          </a:p>
        </p:txBody>
      </p:sp>
      <p:sp>
        <p:nvSpPr>
          <p:cNvPr id="3" name="Content Placeholder 2">
            <a:extLst>
              <a:ext uri="{FF2B5EF4-FFF2-40B4-BE49-F238E27FC236}">
                <a16:creationId xmlns:a16="http://schemas.microsoft.com/office/drawing/2014/main" id="{C1F6A847-1F67-40B8-885A-94F6C6B743EF}"/>
              </a:ext>
            </a:extLst>
          </p:cNvPr>
          <p:cNvSpPr>
            <a:spLocks noGrp="1"/>
          </p:cNvSpPr>
          <p:nvPr>
            <p:ph idx="1"/>
          </p:nvPr>
        </p:nvSpPr>
        <p:spPr/>
        <p:txBody>
          <a:bodyPr>
            <a:normAutofit/>
          </a:bodyPr>
          <a:lstStyle/>
          <a:p>
            <a:r>
              <a:rPr lang="en-US" dirty="0"/>
              <a:t>The lytic pathway can produce a </a:t>
            </a:r>
            <a:r>
              <a:rPr lang="en-US" i="1" dirty="0"/>
              <a:t>huge number</a:t>
            </a:r>
            <a:r>
              <a:rPr lang="en-US" dirty="0"/>
              <a:t> of viral particles.(tens of thousands)</a:t>
            </a:r>
          </a:p>
          <a:p>
            <a:r>
              <a:rPr lang="en-US" dirty="0"/>
              <a:t>But a waste of resources </a:t>
            </a:r>
            <a:r>
              <a:rPr lang="en-US" i="1" dirty="0"/>
              <a:t>if hosts are few and far between</a:t>
            </a:r>
          </a:p>
          <a:p>
            <a:endParaRPr lang="en-US" dirty="0"/>
          </a:p>
        </p:txBody>
      </p:sp>
    </p:spTree>
    <p:extLst>
      <p:ext uri="{BB962C8B-B14F-4D97-AF65-F5344CB8AC3E}">
        <p14:creationId xmlns:p14="http://schemas.microsoft.com/office/powerpoint/2010/main" val="1950613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1525</Words>
  <Application>Microsoft Office PowerPoint</Application>
  <PresentationFormat>Widescreen</PresentationFormat>
  <Paragraphs>143</Paragraphs>
  <Slides>28</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VIRAL LIFE CYCLE</vt:lpstr>
      <vt:lpstr>Infection</vt:lpstr>
      <vt:lpstr>Infection: Two types</vt:lpstr>
      <vt:lpstr>Lytic Pathway</vt:lpstr>
      <vt:lpstr>Lytic Pathway  Eg. T4 bacteriophage</vt:lpstr>
      <vt:lpstr>Take Over</vt:lpstr>
      <vt:lpstr>Lytic Pathway</vt:lpstr>
      <vt:lpstr>Lytic Pathway</vt:lpstr>
      <vt:lpstr>Lytic pathway</vt:lpstr>
      <vt:lpstr>The Lysogenic Pathway p359</vt:lpstr>
      <vt:lpstr>Lysogeny</vt:lpstr>
      <vt:lpstr>Eg. Lambda (λ) bacteriophage</vt:lpstr>
      <vt:lpstr>The Lysogenic Pathway</vt:lpstr>
      <vt:lpstr>The Lysogenic Cycle, p359</vt:lpstr>
      <vt:lpstr>Dormancy phase</vt:lpstr>
      <vt:lpstr>PowerPoint Presentation</vt:lpstr>
      <vt:lpstr>The Lysogenic Pathway</vt:lpstr>
      <vt:lpstr>The Lysogenic Pathway</vt:lpstr>
      <vt:lpstr>PowerPoint Presentation</vt:lpstr>
      <vt:lpstr>PowerPoint Presentation</vt:lpstr>
      <vt:lpstr>Can the whole virus enter the cell? </vt:lpstr>
      <vt:lpstr>Retrovirus</vt:lpstr>
      <vt:lpstr>Lentivirus</vt:lpstr>
      <vt:lpstr>PowerPoint Presentation</vt:lpstr>
      <vt:lpstr>PowerPoint Presentation</vt:lpstr>
      <vt:lpstr>What are the implications of the Lysogenic Cycle?</vt:lpstr>
      <vt:lpstr>Viruses are Host Specific</vt:lpstr>
      <vt:lpstr>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Tammy Wilson</dc:creator>
  <cp:lastModifiedBy>Tammy Wilson</cp:lastModifiedBy>
  <cp:revision>1</cp:revision>
  <dcterms:created xsi:type="dcterms:W3CDTF">2022-11-29T03:42:57Z</dcterms:created>
  <dcterms:modified xsi:type="dcterms:W3CDTF">2022-11-29T04:22:20Z</dcterms:modified>
</cp:coreProperties>
</file>