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1" r:id="rId3"/>
    <p:sldId id="257" r:id="rId4"/>
    <p:sldId id="265" r:id="rId5"/>
    <p:sldId id="279" r:id="rId6"/>
    <p:sldId id="336" r:id="rId7"/>
    <p:sldId id="297" r:id="rId8"/>
    <p:sldId id="290" r:id="rId9"/>
    <p:sldId id="341" r:id="rId10"/>
    <p:sldId id="296" r:id="rId11"/>
    <p:sldId id="337" r:id="rId12"/>
    <p:sldId id="346" r:id="rId13"/>
    <p:sldId id="266" r:id="rId14"/>
    <p:sldId id="291" r:id="rId15"/>
    <p:sldId id="342" r:id="rId16"/>
    <p:sldId id="292" r:id="rId17"/>
    <p:sldId id="343" r:id="rId18"/>
    <p:sldId id="268" r:id="rId19"/>
    <p:sldId id="339" r:id="rId20"/>
    <p:sldId id="269" r:id="rId21"/>
    <p:sldId id="340" r:id="rId22"/>
    <p:sldId id="344" r:id="rId23"/>
    <p:sldId id="293" r:id="rId24"/>
    <p:sldId id="345" r:id="rId25"/>
    <p:sldId id="294" r:id="rId26"/>
    <p:sldId id="286" r:id="rId27"/>
    <p:sldId id="287" r:id="rId28"/>
    <p:sldId id="288" r:id="rId29"/>
    <p:sldId id="263" r:id="rId30"/>
    <p:sldId id="289" r:id="rId31"/>
    <p:sldId id="28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932" autoAdjust="0"/>
    <p:restoredTop sz="79377" autoAdjust="0"/>
  </p:normalViewPr>
  <p:slideViewPr>
    <p:cSldViewPr snapToGrid="0">
      <p:cViewPr varScale="1">
        <p:scale>
          <a:sx n="52" d="100"/>
          <a:sy n="52" d="100"/>
        </p:scale>
        <p:origin x="6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my Wilson" userId="e3b55da62d900d7c" providerId="LiveId" clId="{385586D7-995D-4249-9D85-A13BE7CBA6C7}"/>
    <pc:docChg chg="modSld">
      <pc:chgData name="Tammy Wilson" userId="e3b55da62d900d7c" providerId="LiveId" clId="{385586D7-995D-4249-9D85-A13BE7CBA6C7}" dt="2021-12-13T00:00:07.131" v="15" actId="20577"/>
      <pc:docMkLst>
        <pc:docMk/>
      </pc:docMkLst>
      <pc:sldChg chg="modSp">
        <pc:chgData name="Tammy Wilson" userId="e3b55da62d900d7c" providerId="LiveId" clId="{385586D7-995D-4249-9D85-A13BE7CBA6C7}" dt="2021-12-12T19:00:28.946" v="5" actId="115"/>
        <pc:sldMkLst>
          <pc:docMk/>
          <pc:sldMk cId="827474653" sldId="265"/>
        </pc:sldMkLst>
        <pc:spChg chg="mod">
          <ac:chgData name="Tammy Wilson" userId="e3b55da62d900d7c" providerId="LiveId" clId="{385586D7-995D-4249-9D85-A13BE7CBA6C7}" dt="2021-12-12T19:00:28.946" v="5" actId="115"/>
          <ac:spMkLst>
            <pc:docMk/>
            <pc:sldMk cId="827474653" sldId="265"/>
            <ac:spMk id="3" creationId="{00000000-0000-0000-0000-000000000000}"/>
          </ac:spMkLst>
        </pc:spChg>
      </pc:sldChg>
      <pc:sldChg chg="modSp">
        <pc:chgData name="Tammy Wilson" userId="e3b55da62d900d7c" providerId="LiveId" clId="{385586D7-995D-4249-9D85-A13BE7CBA6C7}" dt="2021-12-13T00:00:07.131" v="15" actId="20577"/>
        <pc:sldMkLst>
          <pc:docMk/>
          <pc:sldMk cId="2783623191" sldId="266"/>
        </pc:sldMkLst>
        <pc:spChg chg="mod">
          <ac:chgData name="Tammy Wilson" userId="e3b55da62d900d7c" providerId="LiveId" clId="{385586D7-995D-4249-9D85-A13BE7CBA6C7}" dt="2021-12-13T00:00:07.131" v="15" actId="20577"/>
          <ac:spMkLst>
            <pc:docMk/>
            <pc:sldMk cId="2783623191" sldId="266"/>
            <ac:spMk id="3" creationId="{00000000-0000-0000-0000-000000000000}"/>
          </ac:spMkLst>
        </pc:spChg>
      </pc:sldChg>
      <pc:sldChg chg="modSp">
        <pc:chgData name="Tammy Wilson" userId="e3b55da62d900d7c" providerId="LiveId" clId="{385586D7-995D-4249-9D85-A13BE7CBA6C7}" dt="2021-12-12T19:01:03.136" v="11" actId="113"/>
        <pc:sldMkLst>
          <pc:docMk/>
          <pc:sldMk cId="1349152655" sldId="279"/>
        </pc:sldMkLst>
        <pc:spChg chg="mod">
          <ac:chgData name="Tammy Wilson" userId="e3b55da62d900d7c" providerId="LiveId" clId="{385586D7-995D-4249-9D85-A13BE7CBA6C7}" dt="2021-12-12T19:01:03.136" v="11" actId="113"/>
          <ac:spMkLst>
            <pc:docMk/>
            <pc:sldMk cId="1349152655" sldId="279"/>
            <ac:spMk id="3" creationId="{B64AA6B6-9D99-480B-8AA0-DDE08A5FEF8C}"/>
          </ac:spMkLst>
        </pc:spChg>
      </pc:sldChg>
      <pc:sldChg chg="modSp">
        <pc:chgData name="Tammy Wilson" userId="e3b55da62d900d7c" providerId="LiveId" clId="{385586D7-995D-4249-9D85-A13BE7CBA6C7}" dt="2021-12-12T19:01:59.301" v="13" actId="115"/>
        <pc:sldMkLst>
          <pc:docMk/>
          <pc:sldMk cId="1369978326" sldId="297"/>
        </pc:sldMkLst>
        <pc:spChg chg="mod">
          <ac:chgData name="Tammy Wilson" userId="e3b55da62d900d7c" providerId="LiveId" clId="{385586D7-995D-4249-9D85-A13BE7CBA6C7}" dt="2021-12-12T19:01:59.301" v="13" actId="115"/>
          <ac:spMkLst>
            <pc:docMk/>
            <pc:sldMk cId="1369978326" sldId="297"/>
            <ac:spMk id="3" creationId="{37B70C6D-94D3-40ED-B630-6F38AA0BC84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B3D3B1-1B91-4F0F-A193-0B65AA1F7B7E}" type="datetimeFigureOut">
              <a:rPr lang="en-CA" smtClean="0"/>
              <a:t>2021-12-12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27C6A-C60E-48E0-906B-11DBEEAE94F6}" type="slidenum">
              <a:rPr lang="en-CA" smtClean="0"/>
              <a:t>‹#›</a:t>
            </a:fld>
            <a:endParaRPr lang="en-CA"/>
          </a:p>
        </p:txBody>
      </p:sp>
    </p:spTree>
    <p:extLst>
      <p:ext uri="{BB962C8B-B14F-4D97-AF65-F5344CB8AC3E}">
        <p14:creationId xmlns:p14="http://schemas.microsoft.com/office/powerpoint/2010/main" val="2209205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The flow of electric charges is called </a:t>
            </a:r>
            <a:r>
              <a:rPr lang="en-CA" b="1" dirty="0"/>
              <a:t>electric current </a:t>
            </a:r>
            <a:r>
              <a:rPr lang="en-CA" dirty="0"/>
              <a:t>(I).</a:t>
            </a:r>
          </a:p>
          <a:p>
            <a:r>
              <a:rPr lang="en-CA" dirty="0"/>
              <a:t>Water current in river</a:t>
            </a:r>
          </a:p>
        </p:txBody>
      </p:sp>
      <p:sp>
        <p:nvSpPr>
          <p:cNvPr id="4" name="Slide Number Placeholder 3"/>
          <p:cNvSpPr>
            <a:spLocks noGrp="1"/>
          </p:cNvSpPr>
          <p:nvPr>
            <p:ph type="sldNum" sz="quarter" idx="10"/>
          </p:nvPr>
        </p:nvSpPr>
        <p:spPr/>
        <p:txBody>
          <a:bodyPr/>
          <a:lstStyle/>
          <a:p>
            <a:fld id="{4E327C6A-C60E-48E0-906B-11DBEEAE94F6}" type="slidenum">
              <a:rPr lang="en-CA" smtClean="0"/>
              <a:t>2</a:t>
            </a:fld>
            <a:endParaRPr lang="en-CA"/>
          </a:p>
        </p:txBody>
      </p:sp>
    </p:spTree>
    <p:extLst>
      <p:ext uri="{BB962C8B-B14F-4D97-AF65-F5344CB8AC3E}">
        <p14:creationId xmlns:p14="http://schemas.microsoft.com/office/powerpoint/2010/main" val="1234865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Do</a:t>
            </a:r>
            <a:r>
              <a:rPr lang="en-CA" baseline="0" dirty="0"/>
              <a:t> HO from KL and other WB 10.2, along with reading ammeter</a:t>
            </a:r>
            <a:endParaRPr lang="en-CA" dirty="0"/>
          </a:p>
          <a:p>
            <a:endParaRPr lang="en-CA" dirty="0"/>
          </a:p>
        </p:txBody>
      </p:sp>
      <p:sp>
        <p:nvSpPr>
          <p:cNvPr id="4" name="Slide Number Placeholder 3"/>
          <p:cNvSpPr>
            <a:spLocks noGrp="1"/>
          </p:cNvSpPr>
          <p:nvPr>
            <p:ph type="sldNum" sz="quarter" idx="10"/>
          </p:nvPr>
        </p:nvSpPr>
        <p:spPr/>
        <p:txBody>
          <a:bodyPr/>
          <a:lstStyle/>
          <a:p>
            <a:fld id="{4E327C6A-C60E-48E0-906B-11DBEEAE94F6}" type="slidenum">
              <a:rPr lang="en-CA" smtClean="0"/>
              <a:t>31</a:t>
            </a:fld>
            <a:endParaRPr lang="en-CA"/>
          </a:p>
        </p:txBody>
      </p:sp>
    </p:spTree>
    <p:extLst>
      <p:ext uri="{BB962C8B-B14F-4D97-AF65-F5344CB8AC3E}">
        <p14:creationId xmlns:p14="http://schemas.microsoft.com/office/powerpoint/2010/main" val="2052447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Initially it was thought that positive charges were moving so movement was always described as from positive to neg terminal. </a:t>
            </a:r>
          </a:p>
        </p:txBody>
      </p:sp>
      <p:sp>
        <p:nvSpPr>
          <p:cNvPr id="4" name="Slide Number Placeholder 3"/>
          <p:cNvSpPr>
            <a:spLocks noGrp="1"/>
          </p:cNvSpPr>
          <p:nvPr>
            <p:ph type="sldNum" sz="quarter" idx="10"/>
          </p:nvPr>
        </p:nvSpPr>
        <p:spPr/>
        <p:txBody>
          <a:bodyPr/>
          <a:lstStyle/>
          <a:p>
            <a:fld id="{4E327C6A-C60E-48E0-906B-11DBEEAE94F6}" type="slidenum">
              <a:rPr lang="en-CA" smtClean="0"/>
              <a:t>3</a:t>
            </a:fld>
            <a:endParaRPr lang="en-CA"/>
          </a:p>
        </p:txBody>
      </p:sp>
    </p:spTree>
    <p:extLst>
      <p:ext uri="{BB962C8B-B14F-4D97-AF65-F5344CB8AC3E}">
        <p14:creationId xmlns:p14="http://schemas.microsoft.com/office/powerpoint/2010/main" val="2308425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a:solidFill>
                  <a:schemeClr val="tx1"/>
                </a:solidFill>
                <a:effectLst/>
                <a:latin typeface="+mn-lt"/>
                <a:ea typeface="+mn-ea"/>
                <a:cs typeface="+mn-cs"/>
              </a:rPr>
              <a:t>Electric current that flows continuously in a single direction is called a </a:t>
            </a:r>
            <a:r>
              <a:rPr lang="en-CA" sz="1200" b="0" i="1" kern="1200" dirty="0">
                <a:solidFill>
                  <a:schemeClr val="tx1"/>
                </a:solidFill>
                <a:effectLst/>
                <a:latin typeface="+mn-lt"/>
                <a:ea typeface="+mn-ea"/>
                <a:cs typeface="+mn-cs"/>
              </a:rPr>
              <a:t>direct current</a:t>
            </a:r>
            <a:r>
              <a:rPr lang="en-CA" sz="1200" b="0" i="0" kern="1200" dirty="0">
                <a:solidFill>
                  <a:schemeClr val="tx1"/>
                </a:solidFill>
                <a:effectLst/>
                <a:latin typeface="+mn-lt"/>
                <a:ea typeface="+mn-ea"/>
                <a:cs typeface="+mn-cs"/>
              </a:rPr>
              <a:t>, or </a:t>
            </a:r>
            <a:r>
              <a:rPr lang="en-CA" sz="1200" b="0" i="1" kern="1200" dirty="0">
                <a:solidFill>
                  <a:schemeClr val="tx1"/>
                </a:solidFill>
                <a:effectLst/>
                <a:latin typeface="+mn-lt"/>
                <a:ea typeface="+mn-ea"/>
                <a:cs typeface="+mn-cs"/>
              </a:rPr>
              <a:t>DC</a:t>
            </a:r>
            <a:r>
              <a:rPr lang="en-CA" sz="1200" b="0" i="0" kern="1200" dirty="0">
                <a:solidFill>
                  <a:schemeClr val="tx1"/>
                </a:solidFill>
                <a:effectLst/>
                <a:latin typeface="+mn-lt"/>
                <a:ea typeface="+mn-ea"/>
                <a:cs typeface="+mn-cs"/>
              </a:rPr>
              <a:t>. In a direct current circuit, current is caused by electrons that all line up and move in one direction.</a:t>
            </a:r>
          </a:p>
          <a:p>
            <a:r>
              <a:rPr lang="en-CA" sz="1200" b="0" i="0" kern="1200" dirty="0">
                <a:solidFill>
                  <a:schemeClr val="tx1"/>
                </a:solidFill>
                <a:effectLst/>
                <a:latin typeface="+mn-lt"/>
                <a:ea typeface="+mn-ea"/>
                <a:cs typeface="+mn-cs"/>
              </a:rPr>
              <a:t>Within a wire carrying direct current, electrons hop from atom to atom while moving in a single direction. Thus, a given electron that starts its trek at one end of the wire will eventually end up at the other end of the wire.</a:t>
            </a:r>
          </a:p>
          <a:p>
            <a:r>
              <a:rPr lang="en-CA" sz="1200" b="0" i="0" kern="1200" dirty="0">
                <a:solidFill>
                  <a:schemeClr val="tx1"/>
                </a:solidFill>
                <a:effectLst/>
                <a:latin typeface="+mn-lt"/>
                <a:ea typeface="+mn-ea"/>
                <a:cs typeface="+mn-cs"/>
              </a:rPr>
              <a:t>When the electrons in alternating current switch direction, the direction of current and the voltage of the circuit reverses itself. </a:t>
            </a:r>
          </a:p>
          <a:p>
            <a:r>
              <a:rPr lang="en-CA" sz="1200" b="0" i="0" kern="1200" dirty="0">
                <a:solidFill>
                  <a:schemeClr val="tx1"/>
                </a:solidFill>
                <a:effectLst/>
                <a:latin typeface="+mn-lt"/>
                <a:ea typeface="+mn-ea"/>
                <a:cs typeface="+mn-cs"/>
              </a:rPr>
              <a:t>The rate at which alternating current reverses direction is called its </a:t>
            </a:r>
            <a:r>
              <a:rPr lang="en-CA" sz="1200" b="0" i="1" kern="1200" dirty="0">
                <a:solidFill>
                  <a:schemeClr val="tx1"/>
                </a:solidFill>
                <a:effectLst/>
                <a:latin typeface="+mn-lt"/>
                <a:ea typeface="+mn-ea"/>
                <a:cs typeface="+mn-cs"/>
              </a:rPr>
              <a:t>frequency</a:t>
            </a:r>
            <a:r>
              <a:rPr lang="en-CA" sz="1200" b="0" i="0" kern="1200" dirty="0">
                <a:solidFill>
                  <a:schemeClr val="tx1"/>
                </a:solidFill>
                <a:effectLst/>
                <a:latin typeface="+mn-lt"/>
                <a:ea typeface="+mn-ea"/>
                <a:cs typeface="+mn-cs"/>
              </a:rPr>
              <a:t>, expressed in hertz. Thus, standard household current in the United States is 60 Hz.</a:t>
            </a:r>
            <a:endParaRPr lang="en-CA" dirty="0"/>
          </a:p>
        </p:txBody>
      </p:sp>
      <p:sp>
        <p:nvSpPr>
          <p:cNvPr id="4" name="Slide Number Placeholder 3"/>
          <p:cNvSpPr>
            <a:spLocks noGrp="1"/>
          </p:cNvSpPr>
          <p:nvPr>
            <p:ph type="sldNum" sz="quarter" idx="10"/>
          </p:nvPr>
        </p:nvSpPr>
        <p:spPr/>
        <p:txBody>
          <a:bodyPr/>
          <a:lstStyle/>
          <a:p>
            <a:fld id="{4E327C6A-C60E-48E0-906B-11DBEEAE94F6}" type="slidenum">
              <a:rPr lang="en-CA" smtClean="0"/>
              <a:t>4</a:t>
            </a:fld>
            <a:endParaRPr lang="en-CA"/>
          </a:p>
        </p:txBody>
      </p:sp>
    </p:spTree>
    <p:extLst>
      <p:ext uri="{BB962C8B-B14F-4D97-AF65-F5344CB8AC3E}">
        <p14:creationId xmlns:p14="http://schemas.microsoft.com/office/powerpoint/2010/main" val="973520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Water current in river</a:t>
            </a:r>
          </a:p>
        </p:txBody>
      </p:sp>
      <p:sp>
        <p:nvSpPr>
          <p:cNvPr id="4" name="Slide Number Placeholder 3"/>
          <p:cNvSpPr>
            <a:spLocks noGrp="1"/>
          </p:cNvSpPr>
          <p:nvPr>
            <p:ph type="sldNum" sz="quarter" idx="10"/>
          </p:nvPr>
        </p:nvSpPr>
        <p:spPr/>
        <p:txBody>
          <a:bodyPr/>
          <a:lstStyle/>
          <a:p>
            <a:fld id="{4E327C6A-C60E-48E0-906B-11DBEEAE94F6}" type="slidenum">
              <a:rPr lang="en-CA" smtClean="0"/>
              <a:t>5</a:t>
            </a:fld>
            <a:endParaRPr lang="en-CA"/>
          </a:p>
        </p:txBody>
      </p:sp>
    </p:spTree>
    <p:extLst>
      <p:ext uri="{BB962C8B-B14F-4D97-AF65-F5344CB8AC3E}">
        <p14:creationId xmlns:p14="http://schemas.microsoft.com/office/powerpoint/2010/main" val="4248534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dirty="0"/>
              <a:t>One coulomb is equal to the charge of 6.25 x 10</a:t>
            </a:r>
            <a:r>
              <a:rPr lang="en-CA" baseline="30000" dirty="0"/>
              <a:t> 18 </a:t>
            </a:r>
            <a:r>
              <a:rPr lang="en-CA" dirty="0"/>
              <a:t>electrons.</a:t>
            </a:r>
          </a:p>
          <a:p>
            <a:pPr marL="0" indent="0">
              <a:buNone/>
            </a:pPr>
            <a:r>
              <a:rPr lang="en-CA" dirty="0"/>
              <a:t>One ampere represent the current of one coulomb of charge per second.</a:t>
            </a:r>
          </a:p>
          <a:p>
            <a:r>
              <a:rPr lang="en-CA" dirty="0"/>
              <a:t>Do </a:t>
            </a:r>
            <a:r>
              <a:rPr lang="en-CA" dirty="0" err="1"/>
              <a:t>calc</a:t>
            </a:r>
            <a:r>
              <a:rPr lang="en-CA" dirty="0"/>
              <a:t> current WS</a:t>
            </a:r>
          </a:p>
          <a:p>
            <a:endParaRPr lang="en-CA" dirty="0"/>
          </a:p>
          <a:p>
            <a:r>
              <a:rPr lang="en-CA" dirty="0"/>
              <a:t>the quantity of charge  is related to the  number of electrons  flowing past, To make this connection between the current and the number of electrons, one must know the quantity of charge on a single electron.</a:t>
            </a:r>
          </a:p>
          <a:p>
            <a:r>
              <a:rPr lang="en-CA" dirty="0" err="1"/>
              <a:t>Q</a:t>
            </a:r>
            <a:r>
              <a:rPr lang="en-CA" baseline="-25000" dirty="0" err="1"/>
              <a:t>electron</a:t>
            </a:r>
            <a:r>
              <a:rPr lang="en-CA" dirty="0"/>
              <a:t> = 1.6 x 10</a:t>
            </a:r>
            <a:r>
              <a:rPr lang="en-CA" baseline="30000" dirty="0"/>
              <a:t>-19</a:t>
            </a:r>
            <a:r>
              <a:rPr lang="en-CA" dirty="0"/>
              <a:t> C</a:t>
            </a:r>
          </a:p>
          <a:p>
            <a:endParaRPr lang="en-CA" dirty="0"/>
          </a:p>
        </p:txBody>
      </p:sp>
      <p:sp>
        <p:nvSpPr>
          <p:cNvPr id="4" name="Slide Number Placeholder 3"/>
          <p:cNvSpPr>
            <a:spLocks noGrp="1"/>
          </p:cNvSpPr>
          <p:nvPr>
            <p:ph type="sldNum" sz="quarter" idx="10"/>
          </p:nvPr>
        </p:nvSpPr>
        <p:spPr/>
        <p:txBody>
          <a:bodyPr/>
          <a:lstStyle/>
          <a:p>
            <a:fld id="{DE0D00E2-CD70-48C9-9B85-EF22464F0403}" type="slidenum">
              <a:rPr lang="en-CA" smtClean="0"/>
              <a:t>13</a:t>
            </a:fld>
            <a:endParaRPr lang="en-CA"/>
          </a:p>
        </p:txBody>
      </p:sp>
    </p:spTree>
    <p:extLst>
      <p:ext uri="{BB962C8B-B14F-4D97-AF65-F5344CB8AC3E}">
        <p14:creationId xmlns:p14="http://schemas.microsoft.com/office/powerpoint/2010/main" val="2307092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1 amp = 1 coulomb /sec</a:t>
            </a:r>
          </a:p>
          <a:p>
            <a:endParaRPr lang="en-CA" dirty="0"/>
          </a:p>
          <a:p>
            <a:r>
              <a:rPr lang="en-CA" dirty="0"/>
              <a:t>10 amps = ?/60 sec</a:t>
            </a:r>
          </a:p>
          <a:p>
            <a:r>
              <a:rPr lang="en-CA" dirty="0"/>
              <a:t>Q = I x t</a:t>
            </a:r>
          </a:p>
          <a:p>
            <a:r>
              <a:rPr lang="en-CA" dirty="0"/>
              <a:t>Q = 10 x 60 sec</a:t>
            </a:r>
          </a:p>
          <a:p>
            <a:r>
              <a:rPr lang="en-CA" dirty="0"/>
              <a:t>Q = 600 </a:t>
            </a:r>
            <a:r>
              <a:rPr lang="en-CA" dirty="0" err="1"/>
              <a:t>coloumbs</a:t>
            </a:r>
            <a:endParaRPr lang="en-CA" dirty="0"/>
          </a:p>
        </p:txBody>
      </p:sp>
      <p:sp>
        <p:nvSpPr>
          <p:cNvPr id="4" name="Slide Number Placeholder 3"/>
          <p:cNvSpPr>
            <a:spLocks noGrp="1"/>
          </p:cNvSpPr>
          <p:nvPr>
            <p:ph type="sldNum" sz="quarter" idx="10"/>
          </p:nvPr>
        </p:nvSpPr>
        <p:spPr/>
        <p:txBody>
          <a:bodyPr/>
          <a:lstStyle/>
          <a:p>
            <a:fld id="{4E327C6A-C60E-48E0-906B-11DBEEAE94F6}" type="slidenum">
              <a:rPr lang="en-CA" smtClean="0"/>
              <a:t>18</a:t>
            </a:fld>
            <a:endParaRPr lang="en-CA"/>
          </a:p>
        </p:txBody>
      </p:sp>
    </p:spTree>
    <p:extLst>
      <p:ext uri="{BB962C8B-B14F-4D97-AF65-F5344CB8AC3E}">
        <p14:creationId xmlns:p14="http://schemas.microsoft.com/office/powerpoint/2010/main" val="367751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1 amp = 1 coulomb /sec</a:t>
            </a:r>
          </a:p>
          <a:p>
            <a:endParaRPr lang="en-CA" dirty="0"/>
          </a:p>
          <a:p>
            <a:r>
              <a:rPr lang="en-CA" dirty="0"/>
              <a:t>10 amps = ?/60 sec</a:t>
            </a:r>
          </a:p>
          <a:p>
            <a:r>
              <a:rPr lang="en-CA" dirty="0"/>
              <a:t>Q = I x t</a:t>
            </a:r>
          </a:p>
          <a:p>
            <a:r>
              <a:rPr lang="en-CA" dirty="0"/>
              <a:t>Q = 10 x 60 sec</a:t>
            </a:r>
          </a:p>
          <a:p>
            <a:r>
              <a:rPr lang="en-CA" dirty="0"/>
              <a:t>Q = 600 </a:t>
            </a:r>
            <a:r>
              <a:rPr lang="en-CA" dirty="0" err="1"/>
              <a:t>coloumbs</a:t>
            </a:r>
            <a:endParaRPr lang="en-CA" dirty="0"/>
          </a:p>
        </p:txBody>
      </p:sp>
      <p:sp>
        <p:nvSpPr>
          <p:cNvPr id="4" name="Slide Number Placeholder 3"/>
          <p:cNvSpPr>
            <a:spLocks noGrp="1"/>
          </p:cNvSpPr>
          <p:nvPr>
            <p:ph type="sldNum" sz="quarter" idx="10"/>
          </p:nvPr>
        </p:nvSpPr>
        <p:spPr/>
        <p:txBody>
          <a:bodyPr/>
          <a:lstStyle/>
          <a:p>
            <a:fld id="{4E327C6A-C60E-48E0-906B-11DBEEAE94F6}" type="slidenum">
              <a:rPr lang="en-CA" smtClean="0"/>
              <a:t>19</a:t>
            </a:fld>
            <a:endParaRPr lang="en-CA"/>
          </a:p>
        </p:txBody>
      </p:sp>
    </p:spTree>
    <p:extLst>
      <p:ext uri="{BB962C8B-B14F-4D97-AF65-F5344CB8AC3E}">
        <p14:creationId xmlns:p14="http://schemas.microsoft.com/office/powerpoint/2010/main" val="1816608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0D00E2-CD70-48C9-9B85-EF22464F0403}" type="slidenum">
              <a:rPr lang="en-CA" smtClean="0"/>
              <a:t>20</a:t>
            </a:fld>
            <a:endParaRPr lang="en-CA"/>
          </a:p>
        </p:txBody>
      </p:sp>
    </p:spTree>
    <p:extLst>
      <p:ext uri="{BB962C8B-B14F-4D97-AF65-F5344CB8AC3E}">
        <p14:creationId xmlns:p14="http://schemas.microsoft.com/office/powerpoint/2010/main" val="3789461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E0D00E2-CD70-48C9-9B85-EF22464F0403}" type="slidenum">
              <a:rPr lang="en-CA" smtClean="0"/>
              <a:t>21</a:t>
            </a:fld>
            <a:endParaRPr lang="en-CA"/>
          </a:p>
        </p:txBody>
      </p:sp>
    </p:spTree>
    <p:extLst>
      <p:ext uri="{BB962C8B-B14F-4D97-AF65-F5344CB8AC3E}">
        <p14:creationId xmlns:p14="http://schemas.microsoft.com/office/powerpoint/2010/main" val="2919203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0B96-541E-4024-8C9E-EABEB1E401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752ED94-296E-40AC-B52B-853CA8947A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B51068D-3AD6-461E-9B8E-14ECE8E97328}"/>
              </a:ext>
            </a:extLst>
          </p:cNvPr>
          <p:cNvSpPr>
            <a:spLocks noGrp="1"/>
          </p:cNvSpPr>
          <p:nvPr>
            <p:ph type="dt" sz="half" idx="10"/>
          </p:nvPr>
        </p:nvSpPr>
        <p:spPr/>
        <p:txBody>
          <a:bodyPr/>
          <a:lstStyle/>
          <a:p>
            <a:fld id="{5305A4A3-073E-425F-BEFD-9F4A27B5CD97}" type="datetimeFigureOut">
              <a:rPr lang="en-CA" smtClean="0"/>
              <a:t>2021-12-12</a:t>
            </a:fld>
            <a:endParaRPr lang="en-CA"/>
          </a:p>
        </p:txBody>
      </p:sp>
      <p:sp>
        <p:nvSpPr>
          <p:cNvPr id="5" name="Footer Placeholder 4">
            <a:extLst>
              <a:ext uri="{FF2B5EF4-FFF2-40B4-BE49-F238E27FC236}">
                <a16:creationId xmlns:a16="http://schemas.microsoft.com/office/drawing/2014/main" id="{7FA92382-9B60-41E4-AC32-5E39BCE4CF2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2D9F867-3E1C-47AD-B8A1-9B47B11C6EC1}"/>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60563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CB64B-5A25-4114-A93E-2CC5493D88F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FE493AC-8249-44A6-993B-032A474EFB9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3748793-67B7-4848-9B18-60C854F71AB3}"/>
              </a:ext>
            </a:extLst>
          </p:cNvPr>
          <p:cNvSpPr>
            <a:spLocks noGrp="1"/>
          </p:cNvSpPr>
          <p:nvPr>
            <p:ph type="dt" sz="half" idx="10"/>
          </p:nvPr>
        </p:nvSpPr>
        <p:spPr/>
        <p:txBody>
          <a:bodyPr/>
          <a:lstStyle/>
          <a:p>
            <a:fld id="{5305A4A3-073E-425F-BEFD-9F4A27B5CD97}" type="datetimeFigureOut">
              <a:rPr lang="en-CA" smtClean="0"/>
              <a:t>2021-12-12</a:t>
            </a:fld>
            <a:endParaRPr lang="en-CA"/>
          </a:p>
        </p:txBody>
      </p:sp>
      <p:sp>
        <p:nvSpPr>
          <p:cNvPr id="5" name="Footer Placeholder 4">
            <a:extLst>
              <a:ext uri="{FF2B5EF4-FFF2-40B4-BE49-F238E27FC236}">
                <a16:creationId xmlns:a16="http://schemas.microsoft.com/office/drawing/2014/main" id="{953F4ADE-799F-44E7-98C1-DB700C4E11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AA46F75-AF63-4826-AF80-C4B2A331C248}"/>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311939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1749B6-05C8-41C8-8ECD-F753C6A0EB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E5EB02A-4AF0-4AA0-90A9-B1C3B726D9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FBFA3E6-C581-48E6-9C37-4B8EF3D21A1C}"/>
              </a:ext>
            </a:extLst>
          </p:cNvPr>
          <p:cNvSpPr>
            <a:spLocks noGrp="1"/>
          </p:cNvSpPr>
          <p:nvPr>
            <p:ph type="dt" sz="half" idx="10"/>
          </p:nvPr>
        </p:nvSpPr>
        <p:spPr/>
        <p:txBody>
          <a:bodyPr/>
          <a:lstStyle/>
          <a:p>
            <a:fld id="{5305A4A3-073E-425F-BEFD-9F4A27B5CD97}" type="datetimeFigureOut">
              <a:rPr lang="en-CA" smtClean="0"/>
              <a:t>2021-12-12</a:t>
            </a:fld>
            <a:endParaRPr lang="en-CA"/>
          </a:p>
        </p:txBody>
      </p:sp>
      <p:sp>
        <p:nvSpPr>
          <p:cNvPr id="5" name="Footer Placeholder 4">
            <a:extLst>
              <a:ext uri="{FF2B5EF4-FFF2-40B4-BE49-F238E27FC236}">
                <a16:creationId xmlns:a16="http://schemas.microsoft.com/office/drawing/2014/main" id="{BF5C1AAA-E1F3-4E14-8071-91F69764700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E01B4ED-A489-4AF3-86D6-4DDD585A2D42}"/>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226446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43317-9759-41B2-A528-0C73A53E7F77}"/>
              </a:ext>
            </a:extLst>
          </p:cNvPr>
          <p:cNvSpPr>
            <a:spLocks noGrp="1"/>
          </p:cNvSpPr>
          <p:nvPr>
            <p:ph type="title"/>
          </p:nvPr>
        </p:nvSpPr>
        <p:spPr/>
        <p:txBody>
          <a:bodyPr/>
          <a:lstStyle>
            <a:lvl1pPr>
              <a:defRPr>
                <a:latin typeface="+mn-lt"/>
              </a:defRPr>
            </a:lvl1pPr>
          </a:lstStyle>
          <a:p>
            <a:r>
              <a:rPr lang="en-US" dirty="0"/>
              <a:t>Click to edit Master title style</a:t>
            </a:r>
            <a:endParaRPr lang="en-CA" dirty="0"/>
          </a:p>
        </p:txBody>
      </p:sp>
      <p:sp>
        <p:nvSpPr>
          <p:cNvPr id="3" name="Content Placeholder 2">
            <a:extLst>
              <a:ext uri="{FF2B5EF4-FFF2-40B4-BE49-F238E27FC236}">
                <a16:creationId xmlns:a16="http://schemas.microsoft.com/office/drawing/2014/main" id="{C9F30A7F-C067-4E03-BF42-53A8C4E9135E}"/>
              </a:ext>
            </a:extLst>
          </p:cNvPr>
          <p:cNvSpPr>
            <a:spLocks noGrp="1"/>
          </p:cNvSpPr>
          <p:nvPr>
            <p:ph idx="1"/>
          </p:nvPr>
        </p:nvSpPr>
        <p:spPr/>
        <p:txBody>
          <a:bodyPr/>
          <a:lstStyle>
            <a:lvl1pPr>
              <a:defRPr sz="3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D12F9A0A-8847-44AE-B527-86E1949A5E24}"/>
              </a:ext>
            </a:extLst>
          </p:cNvPr>
          <p:cNvSpPr>
            <a:spLocks noGrp="1"/>
          </p:cNvSpPr>
          <p:nvPr>
            <p:ph type="dt" sz="half" idx="10"/>
          </p:nvPr>
        </p:nvSpPr>
        <p:spPr/>
        <p:txBody>
          <a:bodyPr/>
          <a:lstStyle/>
          <a:p>
            <a:fld id="{5305A4A3-073E-425F-BEFD-9F4A27B5CD97}" type="datetimeFigureOut">
              <a:rPr lang="en-CA" smtClean="0"/>
              <a:t>2021-12-12</a:t>
            </a:fld>
            <a:endParaRPr lang="en-CA"/>
          </a:p>
        </p:txBody>
      </p:sp>
      <p:sp>
        <p:nvSpPr>
          <p:cNvPr id="5" name="Footer Placeholder 4">
            <a:extLst>
              <a:ext uri="{FF2B5EF4-FFF2-40B4-BE49-F238E27FC236}">
                <a16:creationId xmlns:a16="http://schemas.microsoft.com/office/drawing/2014/main" id="{41F67649-AE3E-422B-A63C-13DF5076844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BF9EBF-112F-41FA-9ED5-447EB816F134}"/>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220894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EA554-64EB-4539-AFB0-854AA3C607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3592C0C-007C-446E-99E8-0C70264FE5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20D7C6B-30B6-4320-BA4D-BC2B3FC90D44}"/>
              </a:ext>
            </a:extLst>
          </p:cNvPr>
          <p:cNvSpPr>
            <a:spLocks noGrp="1"/>
          </p:cNvSpPr>
          <p:nvPr>
            <p:ph type="dt" sz="half" idx="10"/>
          </p:nvPr>
        </p:nvSpPr>
        <p:spPr/>
        <p:txBody>
          <a:bodyPr/>
          <a:lstStyle/>
          <a:p>
            <a:fld id="{5305A4A3-073E-425F-BEFD-9F4A27B5CD97}" type="datetimeFigureOut">
              <a:rPr lang="en-CA" smtClean="0"/>
              <a:t>2021-12-12</a:t>
            </a:fld>
            <a:endParaRPr lang="en-CA"/>
          </a:p>
        </p:txBody>
      </p:sp>
      <p:sp>
        <p:nvSpPr>
          <p:cNvPr id="5" name="Footer Placeholder 4">
            <a:extLst>
              <a:ext uri="{FF2B5EF4-FFF2-40B4-BE49-F238E27FC236}">
                <a16:creationId xmlns:a16="http://schemas.microsoft.com/office/drawing/2014/main" id="{1C2B093D-344A-4B05-ACC7-7FC206A754C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36E1288-1035-4A31-A21F-D4D4452094BB}"/>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1091989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81F2E-60E1-40C6-B8B8-E0FF8A7E7AC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AA4104A-BA46-4799-A1F9-1F794E2F02B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01A57B5-D797-4812-8B7B-8317AAA89D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7B09EC1-FB67-44F8-AA8B-3C97E332D579}"/>
              </a:ext>
            </a:extLst>
          </p:cNvPr>
          <p:cNvSpPr>
            <a:spLocks noGrp="1"/>
          </p:cNvSpPr>
          <p:nvPr>
            <p:ph type="dt" sz="half" idx="10"/>
          </p:nvPr>
        </p:nvSpPr>
        <p:spPr/>
        <p:txBody>
          <a:bodyPr/>
          <a:lstStyle/>
          <a:p>
            <a:fld id="{5305A4A3-073E-425F-BEFD-9F4A27B5CD97}" type="datetimeFigureOut">
              <a:rPr lang="en-CA" smtClean="0"/>
              <a:t>2021-12-12</a:t>
            </a:fld>
            <a:endParaRPr lang="en-CA"/>
          </a:p>
        </p:txBody>
      </p:sp>
      <p:sp>
        <p:nvSpPr>
          <p:cNvPr id="6" name="Footer Placeholder 5">
            <a:extLst>
              <a:ext uri="{FF2B5EF4-FFF2-40B4-BE49-F238E27FC236}">
                <a16:creationId xmlns:a16="http://schemas.microsoft.com/office/drawing/2014/main" id="{463F2E73-9574-489F-8E3B-7649E85B334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FF8F987-C28B-44F9-9524-2ADD52B4DBF0}"/>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390908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58E2D-EE52-4665-89F8-A7C10D6E0F8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FF32171-ADE5-4CD7-99BE-477B5F9528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702A1A-40AC-41BA-B99B-FDAD71B95A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4045D37-0D43-4A9D-AC22-E95008474D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2D26C9-399A-4E02-9E8C-F64429F3116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EB4D39A-F1CD-4970-A9EE-EEDFD500BD4C}"/>
              </a:ext>
            </a:extLst>
          </p:cNvPr>
          <p:cNvSpPr>
            <a:spLocks noGrp="1"/>
          </p:cNvSpPr>
          <p:nvPr>
            <p:ph type="dt" sz="half" idx="10"/>
          </p:nvPr>
        </p:nvSpPr>
        <p:spPr/>
        <p:txBody>
          <a:bodyPr/>
          <a:lstStyle/>
          <a:p>
            <a:fld id="{5305A4A3-073E-425F-BEFD-9F4A27B5CD97}" type="datetimeFigureOut">
              <a:rPr lang="en-CA" smtClean="0"/>
              <a:t>2021-12-12</a:t>
            </a:fld>
            <a:endParaRPr lang="en-CA"/>
          </a:p>
        </p:txBody>
      </p:sp>
      <p:sp>
        <p:nvSpPr>
          <p:cNvPr id="8" name="Footer Placeholder 7">
            <a:extLst>
              <a:ext uri="{FF2B5EF4-FFF2-40B4-BE49-F238E27FC236}">
                <a16:creationId xmlns:a16="http://schemas.microsoft.com/office/drawing/2014/main" id="{2C2216D2-D7D5-45BB-B41D-4A7C78006A2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A874A5C-48D5-4616-BCFB-033897D15B84}"/>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217916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1257A-D53F-40DA-BF2F-7EE9C01853E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6A0DFDB-858A-499C-8028-EA99553FB5F9}"/>
              </a:ext>
            </a:extLst>
          </p:cNvPr>
          <p:cNvSpPr>
            <a:spLocks noGrp="1"/>
          </p:cNvSpPr>
          <p:nvPr>
            <p:ph type="dt" sz="half" idx="10"/>
          </p:nvPr>
        </p:nvSpPr>
        <p:spPr/>
        <p:txBody>
          <a:bodyPr/>
          <a:lstStyle/>
          <a:p>
            <a:fld id="{5305A4A3-073E-425F-BEFD-9F4A27B5CD97}" type="datetimeFigureOut">
              <a:rPr lang="en-CA" smtClean="0"/>
              <a:t>2021-12-12</a:t>
            </a:fld>
            <a:endParaRPr lang="en-CA"/>
          </a:p>
        </p:txBody>
      </p:sp>
      <p:sp>
        <p:nvSpPr>
          <p:cNvPr id="4" name="Footer Placeholder 3">
            <a:extLst>
              <a:ext uri="{FF2B5EF4-FFF2-40B4-BE49-F238E27FC236}">
                <a16:creationId xmlns:a16="http://schemas.microsoft.com/office/drawing/2014/main" id="{D55AF1E5-37FB-4689-8282-2FC0591C18A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B6CB72D-3C10-4EE3-8153-224C2A0B2422}"/>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191564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B16BCB-CA3E-4F1D-ADEE-88244A34CA1C}"/>
              </a:ext>
            </a:extLst>
          </p:cNvPr>
          <p:cNvSpPr>
            <a:spLocks noGrp="1"/>
          </p:cNvSpPr>
          <p:nvPr>
            <p:ph type="dt" sz="half" idx="10"/>
          </p:nvPr>
        </p:nvSpPr>
        <p:spPr/>
        <p:txBody>
          <a:bodyPr/>
          <a:lstStyle/>
          <a:p>
            <a:fld id="{5305A4A3-073E-425F-BEFD-9F4A27B5CD97}" type="datetimeFigureOut">
              <a:rPr lang="en-CA" smtClean="0"/>
              <a:t>2021-12-12</a:t>
            </a:fld>
            <a:endParaRPr lang="en-CA"/>
          </a:p>
        </p:txBody>
      </p:sp>
      <p:sp>
        <p:nvSpPr>
          <p:cNvPr id="3" name="Footer Placeholder 2">
            <a:extLst>
              <a:ext uri="{FF2B5EF4-FFF2-40B4-BE49-F238E27FC236}">
                <a16:creationId xmlns:a16="http://schemas.microsoft.com/office/drawing/2014/main" id="{41FEB5D1-C0E6-445D-858B-F1FF8275509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3C611B9-9798-4F46-BBE9-F3550E3424F1}"/>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358887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695AC-CADF-42CC-9E9E-33A7634097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3CA3392-9A3A-47B6-A0B9-FBE616AC36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CB37D9D-70D2-463E-99C4-A079CA8DB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BDAAD0-387E-4D4D-8646-DC48B71ACA38}"/>
              </a:ext>
            </a:extLst>
          </p:cNvPr>
          <p:cNvSpPr>
            <a:spLocks noGrp="1"/>
          </p:cNvSpPr>
          <p:nvPr>
            <p:ph type="dt" sz="half" idx="10"/>
          </p:nvPr>
        </p:nvSpPr>
        <p:spPr/>
        <p:txBody>
          <a:bodyPr/>
          <a:lstStyle/>
          <a:p>
            <a:fld id="{5305A4A3-073E-425F-BEFD-9F4A27B5CD97}" type="datetimeFigureOut">
              <a:rPr lang="en-CA" smtClean="0"/>
              <a:t>2021-12-12</a:t>
            </a:fld>
            <a:endParaRPr lang="en-CA"/>
          </a:p>
        </p:txBody>
      </p:sp>
      <p:sp>
        <p:nvSpPr>
          <p:cNvPr id="6" name="Footer Placeholder 5">
            <a:extLst>
              <a:ext uri="{FF2B5EF4-FFF2-40B4-BE49-F238E27FC236}">
                <a16:creationId xmlns:a16="http://schemas.microsoft.com/office/drawing/2014/main" id="{58511612-B812-443A-9F51-0407070AD5C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CEF7C65-5680-459E-A31E-E832A44F4366}"/>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279709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C2413-3EBD-4E7C-AE13-C3F3D75026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2C95E45-4FDF-4E30-97F8-5F824EEFF6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76DCFF91-468F-4112-9826-BD4C3D146E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348247-0D8B-45DA-832D-EB96FBDBEB08}"/>
              </a:ext>
            </a:extLst>
          </p:cNvPr>
          <p:cNvSpPr>
            <a:spLocks noGrp="1"/>
          </p:cNvSpPr>
          <p:nvPr>
            <p:ph type="dt" sz="half" idx="10"/>
          </p:nvPr>
        </p:nvSpPr>
        <p:spPr/>
        <p:txBody>
          <a:bodyPr/>
          <a:lstStyle/>
          <a:p>
            <a:fld id="{5305A4A3-073E-425F-BEFD-9F4A27B5CD97}" type="datetimeFigureOut">
              <a:rPr lang="en-CA" smtClean="0"/>
              <a:t>2021-12-12</a:t>
            </a:fld>
            <a:endParaRPr lang="en-CA"/>
          </a:p>
        </p:txBody>
      </p:sp>
      <p:sp>
        <p:nvSpPr>
          <p:cNvPr id="6" name="Footer Placeholder 5">
            <a:extLst>
              <a:ext uri="{FF2B5EF4-FFF2-40B4-BE49-F238E27FC236}">
                <a16:creationId xmlns:a16="http://schemas.microsoft.com/office/drawing/2014/main" id="{4DA8229E-5989-4E25-9741-EB1A1D9F78E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CCA1A52-A767-4139-9AA7-97A7ACBFB12E}"/>
              </a:ext>
            </a:extLst>
          </p:cNvPr>
          <p:cNvSpPr>
            <a:spLocks noGrp="1"/>
          </p:cNvSpPr>
          <p:nvPr>
            <p:ph type="sldNum" sz="quarter" idx="12"/>
          </p:nvPr>
        </p:nvSpPr>
        <p:spPr/>
        <p:txBody>
          <a:bodyPr/>
          <a:lstStyle/>
          <a:p>
            <a:fld id="{44AF9647-2098-4C22-8E2A-85726B486140}" type="slidenum">
              <a:rPr lang="en-CA" smtClean="0"/>
              <a:t>‹#›</a:t>
            </a:fld>
            <a:endParaRPr lang="en-CA"/>
          </a:p>
        </p:txBody>
      </p:sp>
    </p:spTree>
    <p:extLst>
      <p:ext uri="{BB962C8B-B14F-4D97-AF65-F5344CB8AC3E}">
        <p14:creationId xmlns:p14="http://schemas.microsoft.com/office/powerpoint/2010/main" val="4228659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C60A89-53E8-4FE5-8AF1-8AF51626FB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D982EC4-0EA2-406A-A92A-57CD2A9318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86C6A48-12C4-43A3-AC6A-4942CB1438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5A4A3-073E-425F-BEFD-9F4A27B5CD97}" type="datetimeFigureOut">
              <a:rPr lang="en-CA" smtClean="0"/>
              <a:t>2021-12-12</a:t>
            </a:fld>
            <a:endParaRPr lang="en-CA"/>
          </a:p>
        </p:txBody>
      </p:sp>
      <p:sp>
        <p:nvSpPr>
          <p:cNvPr id="5" name="Footer Placeholder 4">
            <a:extLst>
              <a:ext uri="{FF2B5EF4-FFF2-40B4-BE49-F238E27FC236}">
                <a16:creationId xmlns:a16="http://schemas.microsoft.com/office/drawing/2014/main" id="{ED1AD3CA-73B3-4360-9ECC-BE65083C89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27306AF-CC7A-4A7C-95BA-BFBD62E917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F9647-2098-4C22-8E2A-85726B486140}" type="slidenum">
              <a:rPr lang="en-CA" smtClean="0"/>
              <a:t>‹#›</a:t>
            </a:fld>
            <a:endParaRPr lang="en-CA"/>
          </a:p>
        </p:txBody>
      </p:sp>
    </p:spTree>
    <p:extLst>
      <p:ext uri="{BB962C8B-B14F-4D97-AF65-F5344CB8AC3E}">
        <p14:creationId xmlns:p14="http://schemas.microsoft.com/office/powerpoint/2010/main" val="2899681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sparkfun.com/news/138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156F8-0A95-4E4F-9F2B-6D96043FEBB4}"/>
              </a:ext>
            </a:extLst>
          </p:cNvPr>
          <p:cNvSpPr>
            <a:spLocks noGrp="1"/>
          </p:cNvSpPr>
          <p:nvPr>
            <p:ph type="ctrTitle"/>
          </p:nvPr>
        </p:nvSpPr>
        <p:spPr/>
        <p:txBody>
          <a:bodyPr/>
          <a:lstStyle/>
          <a:p>
            <a:r>
              <a:rPr lang="en-CA" dirty="0"/>
              <a:t>Electric Current</a:t>
            </a:r>
          </a:p>
        </p:txBody>
      </p:sp>
      <p:sp>
        <p:nvSpPr>
          <p:cNvPr id="3" name="Subtitle 2">
            <a:extLst>
              <a:ext uri="{FF2B5EF4-FFF2-40B4-BE49-F238E27FC236}">
                <a16:creationId xmlns:a16="http://schemas.microsoft.com/office/drawing/2014/main" id="{FA02E329-4B6A-471A-B8AB-48151C4D10CB}"/>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41779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5F28-5BEF-4D1D-8F0B-32794D3F2F2A}"/>
              </a:ext>
            </a:extLst>
          </p:cNvPr>
          <p:cNvSpPr>
            <a:spLocks noGrp="1"/>
          </p:cNvSpPr>
          <p:nvPr>
            <p:ph type="title"/>
          </p:nvPr>
        </p:nvSpPr>
        <p:spPr/>
        <p:txBody>
          <a:bodyPr/>
          <a:lstStyle/>
          <a:p>
            <a:r>
              <a:rPr lang="en-CA" dirty="0"/>
              <a:t>Reading an Ammeter</a:t>
            </a:r>
          </a:p>
        </p:txBody>
      </p:sp>
      <p:sp>
        <p:nvSpPr>
          <p:cNvPr id="3" name="Content Placeholder 2">
            <a:extLst>
              <a:ext uri="{FF2B5EF4-FFF2-40B4-BE49-F238E27FC236}">
                <a16:creationId xmlns:a16="http://schemas.microsoft.com/office/drawing/2014/main" id="{3D3024A1-D6AD-4BB9-AA27-A0AE321EF0F3}"/>
              </a:ext>
            </a:extLst>
          </p:cNvPr>
          <p:cNvSpPr>
            <a:spLocks noGrp="1"/>
          </p:cNvSpPr>
          <p:nvPr>
            <p:ph idx="1"/>
          </p:nvPr>
        </p:nvSpPr>
        <p:spPr>
          <a:xfrm>
            <a:off x="838200" y="1825625"/>
            <a:ext cx="3505200" cy="4351338"/>
          </a:xfrm>
        </p:spPr>
        <p:txBody>
          <a:bodyPr/>
          <a:lstStyle/>
          <a:p>
            <a:r>
              <a:rPr lang="en-CA" dirty="0"/>
              <a:t>How many Amps?</a:t>
            </a:r>
          </a:p>
        </p:txBody>
      </p:sp>
      <p:pic>
        <p:nvPicPr>
          <p:cNvPr id="1026" name="Picture 2" descr="Image result for reading an ammeter worksheet">
            <a:extLst>
              <a:ext uri="{FF2B5EF4-FFF2-40B4-BE49-F238E27FC236}">
                <a16:creationId xmlns:a16="http://schemas.microsoft.com/office/drawing/2014/main" id="{4D329C95-76FE-49FB-9E9E-C132F33E66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9650" y="1690688"/>
            <a:ext cx="6534150" cy="4900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862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5F28-5BEF-4D1D-8F0B-32794D3F2F2A}"/>
              </a:ext>
            </a:extLst>
          </p:cNvPr>
          <p:cNvSpPr>
            <a:spLocks noGrp="1"/>
          </p:cNvSpPr>
          <p:nvPr>
            <p:ph type="title"/>
          </p:nvPr>
        </p:nvSpPr>
        <p:spPr/>
        <p:txBody>
          <a:bodyPr/>
          <a:lstStyle/>
          <a:p>
            <a:r>
              <a:rPr lang="en-CA" dirty="0"/>
              <a:t>Reading an Ammeter</a:t>
            </a:r>
          </a:p>
        </p:txBody>
      </p:sp>
      <p:sp>
        <p:nvSpPr>
          <p:cNvPr id="3" name="Content Placeholder 2">
            <a:extLst>
              <a:ext uri="{FF2B5EF4-FFF2-40B4-BE49-F238E27FC236}">
                <a16:creationId xmlns:a16="http://schemas.microsoft.com/office/drawing/2014/main" id="{3D3024A1-D6AD-4BB9-AA27-A0AE321EF0F3}"/>
              </a:ext>
            </a:extLst>
          </p:cNvPr>
          <p:cNvSpPr>
            <a:spLocks noGrp="1"/>
          </p:cNvSpPr>
          <p:nvPr>
            <p:ph idx="1"/>
          </p:nvPr>
        </p:nvSpPr>
        <p:spPr/>
        <p:txBody>
          <a:bodyPr/>
          <a:lstStyle/>
          <a:p>
            <a:r>
              <a:rPr lang="en-CA" dirty="0">
                <a:solidFill>
                  <a:srgbClr val="FF0000"/>
                </a:solidFill>
              </a:rPr>
              <a:t>0.3 Amps</a:t>
            </a:r>
          </a:p>
          <a:p>
            <a:r>
              <a:rPr lang="en-CA" dirty="0">
                <a:solidFill>
                  <a:srgbClr val="FF0000"/>
                </a:solidFill>
              </a:rPr>
              <a:t>Or 300mA</a:t>
            </a:r>
          </a:p>
        </p:txBody>
      </p:sp>
      <p:pic>
        <p:nvPicPr>
          <p:cNvPr id="1026" name="Picture 2" descr="Image result for reading an ammeter worksheet">
            <a:extLst>
              <a:ext uri="{FF2B5EF4-FFF2-40B4-BE49-F238E27FC236}">
                <a16:creationId xmlns:a16="http://schemas.microsoft.com/office/drawing/2014/main" id="{4D329C95-76FE-49FB-9E9E-C132F33E66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714499"/>
            <a:ext cx="6534150" cy="4900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1231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78FE2-F0D2-4DFB-9EA2-16B9AAE819C5}"/>
              </a:ext>
            </a:extLst>
          </p:cNvPr>
          <p:cNvSpPr>
            <a:spLocks noGrp="1"/>
          </p:cNvSpPr>
          <p:nvPr>
            <p:ph type="title"/>
          </p:nvPr>
        </p:nvSpPr>
        <p:spPr/>
        <p:txBody>
          <a:bodyPr/>
          <a:lstStyle/>
          <a:p>
            <a:r>
              <a:rPr lang="en-US">
                <a:cs typeface="Calibri"/>
              </a:rPr>
              <a:t>Other Conversions</a:t>
            </a:r>
            <a:endParaRPr lang="en-US"/>
          </a:p>
        </p:txBody>
      </p:sp>
      <p:sp>
        <p:nvSpPr>
          <p:cNvPr id="3" name="Content Placeholder 2">
            <a:extLst>
              <a:ext uri="{FF2B5EF4-FFF2-40B4-BE49-F238E27FC236}">
                <a16:creationId xmlns:a16="http://schemas.microsoft.com/office/drawing/2014/main" id="{C35A5245-EA62-4BBE-942C-0EEB5C390BE6}"/>
              </a:ext>
            </a:extLst>
          </p:cNvPr>
          <p:cNvSpPr>
            <a:spLocks noGrp="1"/>
          </p:cNvSpPr>
          <p:nvPr>
            <p:ph idx="1"/>
          </p:nvPr>
        </p:nvSpPr>
        <p:spPr>
          <a:xfrm>
            <a:off x="838200" y="1825625"/>
            <a:ext cx="11115205" cy="4351338"/>
          </a:xfrm>
        </p:spPr>
        <p:txBody>
          <a:bodyPr vert="horz" lIns="91440" tIns="45720" rIns="91440" bIns="45720" rtlCol="0" anchor="t">
            <a:normAutofit/>
          </a:bodyPr>
          <a:lstStyle/>
          <a:p>
            <a:r>
              <a:rPr lang="en-US" sz="4400">
                <a:cs typeface="Calibri"/>
              </a:rPr>
              <a:t>K       h           d             ___       d           c             m</a:t>
            </a:r>
          </a:p>
          <a:p>
            <a:endParaRPr lang="en-US" sz="4400" dirty="0">
              <a:cs typeface="Calibri"/>
            </a:endParaRPr>
          </a:p>
          <a:p>
            <a:endParaRPr lang="en-US" sz="4400" dirty="0">
              <a:cs typeface="Calibri"/>
            </a:endParaRPr>
          </a:p>
          <a:p>
            <a:r>
              <a:rPr lang="en-US" sz="4400">
                <a:cs typeface="Calibri"/>
              </a:rPr>
              <a:t>King Henery died by drinking chocolate milk</a:t>
            </a:r>
          </a:p>
          <a:p>
            <a:endParaRPr lang="en-US" sz="4400" dirty="0">
              <a:cs typeface="Calibri"/>
            </a:endParaRPr>
          </a:p>
          <a:p>
            <a:pPr marL="0" indent="0">
              <a:buNone/>
            </a:pPr>
            <a:r>
              <a:rPr lang="en-US">
                <a:cs typeface="Calibri"/>
              </a:rPr>
              <a:t>Kilo = 1000 or 10 3,   milli = 1/1000 or 10 -3, micro() 10-6</a:t>
            </a:r>
          </a:p>
        </p:txBody>
      </p:sp>
    </p:spTree>
    <p:extLst>
      <p:ext uri="{BB962C8B-B14F-4D97-AF65-F5344CB8AC3E}">
        <p14:creationId xmlns:p14="http://schemas.microsoft.com/office/powerpoint/2010/main" val="2240773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Calculating Current</a:t>
            </a:r>
          </a:p>
        </p:txBody>
      </p:sp>
      <p:sp>
        <p:nvSpPr>
          <p:cNvPr id="3" name="Content Placeholder 2"/>
          <p:cNvSpPr>
            <a:spLocks noGrp="1"/>
          </p:cNvSpPr>
          <p:nvPr>
            <p:ph idx="1"/>
          </p:nvPr>
        </p:nvSpPr>
        <p:spPr>
          <a:xfrm>
            <a:off x="838200" y="1825624"/>
            <a:ext cx="10515600" cy="5032375"/>
          </a:xfrm>
        </p:spPr>
        <p:txBody>
          <a:bodyPr vert="horz" lIns="91440" tIns="45720" rIns="91440" bIns="45720" rtlCol="0" anchor="t">
            <a:normAutofit/>
          </a:bodyPr>
          <a:lstStyle/>
          <a:p>
            <a:r>
              <a:rPr lang="en-CA" sz="4200" dirty="0"/>
              <a:t>Current (</a:t>
            </a:r>
            <a:r>
              <a:rPr lang="en-CA" sz="4200" dirty="0">
                <a:latin typeface="Times New Roman" panose="02020603050405020304" pitchFamily="18" charset="0"/>
                <a:cs typeface="Times New Roman" panose="02020603050405020304" pitchFamily="18" charset="0"/>
              </a:rPr>
              <a:t>I)</a:t>
            </a:r>
            <a:r>
              <a:rPr lang="en-CA" sz="4200" dirty="0"/>
              <a:t> is expressed by the equation:</a:t>
            </a:r>
          </a:p>
          <a:p>
            <a:endParaRPr lang="en-CA" sz="4200" dirty="0"/>
          </a:p>
          <a:p>
            <a:endParaRPr lang="en-CA" sz="4200" dirty="0">
              <a:cs typeface="Calibri" panose="020F0502020204030204"/>
            </a:endParaRPr>
          </a:p>
          <a:p>
            <a:endParaRPr lang="en-CA" sz="4200" dirty="0">
              <a:cs typeface="Calibri" panose="020F0502020204030204"/>
            </a:endParaRPr>
          </a:p>
          <a:p>
            <a:pPr marL="0" indent="0">
              <a:buNone/>
            </a:pPr>
            <a:r>
              <a:rPr lang="en-CA" sz="4200" i="1" dirty="0">
                <a:cs typeface="Calibri" panose="020F0502020204030204"/>
              </a:rPr>
              <a:t>I = Current (in Amps)</a:t>
            </a:r>
            <a:endParaRPr lang="en-CA" sz="4200" dirty="0">
              <a:cs typeface="Calibri" panose="020F0502020204030204"/>
            </a:endParaRPr>
          </a:p>
          <a:p>
            <a:pPr marL="0" indent="0">
              <a:buNone/>
            </a:pPr>
            <a:r>
              <a:rPr lang="en-CA" sz="4200" i="1" dirty="0">
                <a:cs typeface="Calibri" panose="020F0502020204030204"/>
              </a:rPr>
              <a:t>Q = Total Charge (in Coulombs)</a:t>
            </a:r>
          </a:p>
          <a:p>
            <a:pPr marL="0" indent="0">
              <a:buNone/>
            </a:pPr>
            <a:r>
              <a:rPr lang="en-CA" sz="4200" i="1">
                <a:cs typeface="Calibri" panose="020F0502020204030204"/>
              </a:rPr>
              <a:t>t = time (in seconds)</a:t>
            </a:r>
            <a:endParaRPr lang="en-CA" sz="4200" i="1" dirty="0">
              <a:cs typeface="Calibri" panose="020F0502020204030204"/>
            </a:endParaRPr>
          </a:p>
          <a:p>
            <a:endParaRPr lang="en-CA" sz="4200" dirty="0">
              <a:cs typeface="Calibri" panose="020F0502020204030204"/>
            </a:endParaRPr>
          </a:p>
          <a:p>
            <a:endParaRPr lang="en-CA" sz="4200" dirty="0">
              <a:cs typeface="Calibri" panose="020F0502020204030204"/>
            </a:endParaRPr>
          </a:p>
          <a:p>
            <a:endParaRPr lang="en-CA" dirty="0">
              <a:cs typeface="Calibri" panose="020F0502020204030204"/>
            </a:endParaRPr>
          </a:p>
        </p:txBody>
      </p:sp>
      <p:pic>
        <p:nvPicPr>
          <p:cNvPr id="11266" name="Picture 2" descr="Image result for calculating current formula I=Q/t"/>
          <p:cNvPicPr>
            <a:picLocks noChangeAspect="1" noChangeArrowheads="1"/>
          </p:cNvPicPr>
          <p:nvPr/>
        </p:nvPicPr>
        <p:blipFill rotWithShape="1">
          <a:blip r:embed="rId3">
            <a:extLst>
              <a:ext uri="{28A0092B-C50C-407E-A947-70E740481C1C}">
                <a14:useLocalDpi xmlns:a14="http://schemas.microsoft.com/office/drawing/2010/main" val="0"/>
              </a:ext>
            </a:extLst>
          </a:blip>
          <a:srcRect l="7158" t="-99" r="7368" b="47078"/>
          <a:stretch/>
        </p:blipFill>
        <p:spPr bwMode="auto">
          <a:xfrm>
            <a:off x="1218355" y="2473377"/>
            <a:ext cx="5076585" cy="204305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mage result for calculating current formula I=Q/t">
            <a:extLst>
              <a:ext uri="{FF2B5EF4-FFF2-40B4-BE49-F238E27FC236}">
                <a16:creationId xmlns:a16="http://schemas.microsoft.com/office/drawing/2014/main" id="{73121E3C-AE3F-4D45-AEEA-31732090754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2584" t="46843" r="31131" b="11634"/>
          <a:stretch/>
        </p:blipFill>
        <p:spPr bwMode="auto">
          <a:xfrm>
            <a:off x="7955057" y="2365997"/>
            <a:ext cx="3317966" cy="2847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3623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p:txBody>
          <a:bodyPr>
            <a:normAutofit/>
          </a:bodyPr>
          <a:lstStyle/>
          <a:p>
            <a:pPr marL="0" indent="0">
              <a:buNone/>
            </a:pPr>
            <a:r>
              <a:rPr lang="en-CA" dirty="0"/>
              <a:t>1. A lamp has 5000C of charge flowing through it in 10 minutes. What is the current in the lamp?</a:t>
            </a:r>
          </a:p>
          <a:p>
            <a:pPr marL="0" indent="0">
              <a:buNone/>
            </a:pPr>
            <a:r>
              <a:rPr lang="en-CA" dirty="0"/>
              <a:t> </a:t>
            </a:r>
          </a:p>
          <a:p>
            <a:pPr marL="0" indent="0">
              <a:buNone/>
            </a:pPr>
            <a:r>
              <a:rPr lang="en-CA" dirty="0"/>
              <a:t> </a:t>
            </a:r>
          </a:p>
          <a:p>
            <a:pPr marL="0" indent="0">
              <a:buNone/>
            </a:pPr>
            <a:r>
              <a:rPr lang="en-CA" dirty="0"/>
              <a:t> </a:t>
            </a:r>
          </a:p>
          <a:p>
            <a:pPr marL="0" indent="0">
              <a:buNone/>
            </a:pPr>
            <a:r>
              <a:rPr lang="en-CA" dirty="0"/>
              <a:t> </a:t>
            </a:r>
          </a:p>
          <a:p>
            <a:endParaRPr lang="en-CA" dirty="0"/>
          </a:p>
        </p:txBody>
      </p:sp>
    </p:spTree>
    <p:extLst>
      <p:ext uri="{BB962C8B-B14F-4D97-AF65-F5344CB8AC3E}">
        <p14:creationId xmlns:p14="http://schemas.microsoft.com/office/powerpoint/2010/main" val="480673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p:txBody>
          <a:bodyPr>
            <a:normAutofit fontScale="62500" lnSpcReduction="20000"/>
          </a:bodyPr>
          <a:lstStyle/>
          <a:p>
            <a:pPr marL="742950" indent="-742950">
              <a:buAutoNum type="arabicPeriod"/>
            </a:pPr>
            <a:r>
              <a:rPr lang="en-CA" sz="6500" dirty="0"/>
              <a:t>A light has 5000C of charge flowing through it in 10 minutes. What is the current in the light?</a:t>
            </a:r>
          </a:p>
          <a:p>
            <a:pPr marL="742950" indent="-742950">
              <a:buAutoNum type="arabicPeriod"/>
            </a:pPr>
            <a:endParaRPr lang="en-CA" sz="6500" dirty="0"/>
          </a:p>
          <a:p>
            <a:pPr marL="742950" indent="-742950">
              <a:buAutoNum type="arabicPeriod"/>
            </a:pPr>
            <a:endParaRPr lang="en-CA" sz="6500" dirty="0"/>
          </a:p>
          <a:p>
            <a:pPr marL="0" indent="0">
              <a:buNone/>
            </a:pPr>
            <a:r>
              <a:rPr lang="en-CA" sz="6500" dirty="0"/>
              <a:t>I = Q/t</a:t>
            </a:r>
          </a:p>
          <a:p>
            <a:pPr marL="0" indent="0">
              <a:buNone/>
            </a:pPr>
            <a:r>
              <a:rPr lang="en-CA" sz="6500" dirty="0"/>
              <a:t>I = 5000C/600 sec</a:t>
            </a:r>
          </a:p>
          <a:p>
            <a:pPr marL="0" indent="0">
              <a:buNone/>
            </a:pPr>
            <a:r>
              <a:rPr lang="en-CA" sz="5800" dirty="0">
                <a:solidFill>
                  <a:srgbClr val="FF0000"/>
                </a:solidFill>
              </a:rPr>
              <a:t>I = 8.33 Amp</a:t>
            </a:r>
          </a:p>
        </p:txBody>
      </p:sp>
    </p:spTree>
    <p:extLst>
      <p:ext uri="{BB962C8B-B14F-4D97-AF65-F5344CB8AC3E}">
        <p14:creationId xmlns:p14="http://schemas.microsoft.com/office/powerpoint/2010/main" val="1204865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p:txBody>
          <a:bodyPr vert="horz" lIns="91440" tIns="45720" rIns="91440" bIns="45720" rtlCol="0" anchor="t">
            <a:normAutofit/>
          </a:bodyPr>
          <a:lstStyle/>
          <a:p>
            <a:pPr marL="0" indent="0">
              <a:buNone/>
            </a:pPr>
            <a:endParaRPr lang="en-CA" dirty="0"/>
          </a:p>
          <a:p>
            <a:pPr marL="0" indent="0">
              <a:buNone/>
            </a:pPr>
            <a:r>
              <a:rPr lang="en-CA" dirty="0"/>
              <a:t>2. An electric heater has a current of 18A. How many minutes will it take for 55kC of charge to flow through it?</a:t>
            </a:r>
            <a:endParaRPr lang="en-CA" dirty="0">
              <a:cs typeface="Calibri"/>
            </a:endParaRPr>
          </a:p>
          <a:p>
            <a:pPr marL="0" indent="0">
              <a:buNone/>
            </a:pPr>
            <a:endParaRPr lang="en-CA"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2206302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p:txBody>
          <a:bodyPr vert="horz" lIns="91440" tIns="45720" rIns="91440" bIns="45720" rtlCol="0" anchor="t">
            <a:normAutofit fontScale="92500"/>
          </a:bodyPr>
          <a:lstStyle/>
          <a:p>
            <a:pPr marL="0" indent="0">
              <a:buNone/>
            </a:pPr>
            <a:endParaRPr lang="en-CA" dirty="0"/>
          </a:p>
          <a:p>
            <a:pPr marL="0" indent="0">
              <a:buNone/>
            </a:pPr>
            <a:r>
              <a:rPr lang="en-CA" dirty="0"/>
              <a:t>2. An electric heater has a current of 18A. How many </a:t>
            </a:r>
            <a:r>
              <a:rPr lang="en-CA"/>
              <a:t>minutes will it take for 55kC of charge to flow through it?</a:t>
            </a:r>
            <a:endParaRPr lang="en-CA">
              <a:cs typeface="Calibri"/>
            </a:endParaRPr>
          </a:p>
          <a:p>
            <a:pPr marL="0" indent="0">
              <a:buNone/>
            </a:pPr>
            <a:endParaRPr lang="en-CA" dirty="0"/>
          </a:p>
          <a:p>
            <a:pPr marL="0" indent="0">
              <a:buNone/>
            </a:pPr>
            <a:r>
              <a:rPr lang="en-CA" sz="4000" dirty="0"/>
              <a:t> t= Q/I</a:t>
            </a:r>
          </a:p>
          <a:p>
            <a:pPr marL="0" indent="0">
              <a:buNone/>
            </a:pPr>
            <a:r>
              <a:rPr lang="en-CA" sz="4000" dirty="0"/>
              <a:t>t= 55 000/18</a:t>
            </a:r>
          </a:p>
          <a:p>
            <a:pPr marL="0" indent="0">
              <a:buNone/>
            </a:pPr>
            <a:r>
              <a:rPr lang="en-CA" sz="4000" dirty="0"/>
              <a:t>t = 3055.6 sec</a:t>
            </a:r>
            <a:r>
              <a:rPr lang="en-CA" sz="4000" dirty="0">
                <a:solidFill>
                  <a:srgbClr val="FF0000"/>
                </a:solidFill>
              </a:rPr>
              <a:t>			= 51 minutes</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067957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Practice </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CA" dirty="0"/>
              <a:t>An ammeter reads 10 A. How many electrons flow through the circuit in 1 min?</a:t>
            </a:r>
          </a:p>
          <a:p>
            <a:pPr marL="0" indent="0">
              <a:buNone/>
            </a:pPr>
            <a:endParaRPr lang="en-CA" dirty="0"/>
          </a:p>
          <a:p>
            <a:pPr marL="0" indent="0">
              <a:buNone/>
            </a:pPr>
            <a:endParaRPr lang="en-CA" dirty="0">
              <a:cs typeface="Calibri"/>
            </a:endParaRPr>
          </a:p>
          <a:p>
            <a:pPr marL="0" indent="0">
              <a:buNone/>
            </a:pPr>
            <a:endParaRPr lang="en-CA" dirty="0">
              <a:cs typeface="Calibri"/>
            </a:endParaRPr>
          </a:p>
          <a:p>
            <a:pPr marL="0" indent="0">
              <a:buNone/>
            </a:pPr>
            <a:endParaRPr lang="en-CA" dirty="0">
              <a:cs typeface="Calibri"/>
            </a:endParaRPr>
          </a:p>
          <a:p>
            <a:pPr marL="0" indent="0">
              <a:buNone/>
            </a:pPr>
            <a:endParaRPr lang="en-CA" dirty="0">
              <a:cs typeface="Calibri"/>
            </a:endParaRPr>
          </a:p>
        </p:txBody>
      </p:sp>
    </p:spTree>
    <p:extLst>
      <p:ext uri="{BB962C8B-B14F-4D97-AF65-F5344CB8AC3E}">
        <p14:creationId xmlns:p14="http://schemas.microsoft.com/office/powerpoint/2010/main" val="539680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Practice </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CA" dirty="0"/>
              <a:t>An ammeter reads 10 A. How many electrons flow through the circuit in 1 min?</a:t>
            </a:r>
          </a:p>
          <a:p>
            <a:pPr marL="0" indent="0">
              <a:buNone/>
            </a:pPr>
            <a:r>
              <a:rPr lang="en-CA" dirty="0">
                <a:solidFill>
                  <a:srgbClr val="FF0000"/>
                </a:solidFill>
              </a:rPr>
              <a:t>First find the number of Coulombs, then convert to electrons. </a:t>
            </a:r>
          </a:p>
          <a:p>
            <a:pPr marL="0" indent="0">
              <a:buNone/>
            </a:pPr>
            <a:endParaRPr lang="en-CA" dirty="0">
              <a:solidFill>
                <a:srgbClr val="FF0000"/>
              </a:solidFill>
            </a:endParaRPr>
          </a:p>
          <a:p>
            <a:pPr marL="0" indent="0">
              <a:buNone/>
            </a:pPr>
            <a:endParaRPr lang="en-CA" dirty="0">
              <a:solidFill>
                <a:srgbClr val="FF0000"/>
              </a:solidFill>
              <a:cs typeface="Calibri"/>
            </a:endParaRPr>
          </a:p>
          <a:p>
            <a:pPr>
              <a:buNone/>
            </a:pPr>
            <a:r>
              <a:rPr lang="en-CA" dirty="0">
                <a:solidFill>
                  <a:srgbClr val="FF0000"/>
                </a:solidFill>
                <a:cs typeface="Calibri"/>
              </a:rPr>
              <a:t>Remember:      1 C  =  6.25 x10 </a:t>
            </a:r>
            <a:r>
              <a:rPr lang="en-CA" baseline="30000" dirty="0">
                <a:solidFill>
                  <a:srgbClr val="FF0000"/>
                </a:solidFill>
                <a:cs typeface="Calibri"/>
              </a:rPr>
              <a:t>18</a:t>
            </a:r>
            <a:r>
              <a:rPr lang="en-CA" dirty="0">
                <a:solidFill>
                  <a:srgbClr val="FF0000"/>
                </a:solidFill>
                <a:cs typeface="Calibri"/>
              </a:rPr>
              <a:t> electrons</a:t>
            </a:r>
          </a:p>
          <a:p>
            <a:pPr marL="0" indent="0">
              <a:buNone/>
            </a:pPr>
            <a:endParaRPr lang="en-CA" dirty="0">
              <a:cs typeface="Calibri"/>
            </a:endParaRPr>
          </a:p>
          <a:p>
            <a:pPr marL="0" indent="0">
              <a:buNone/>
            </a:pPr>
            <a:endParaRPr lang="en-CA" dirty="0">
              <a:cs typeface="Calibri"/>
            </a:endParaRPr>
          </a:p>
          <a:p>
            <a:pPr marL="0" indent="0">
              <a:buNone/>
            </a:pPr>
            <a:endParaRPr lang="en-CA" dirty="0">
              <a:cs typeface="Calibri"/>
            </a:endParaRPr>
          </a:p>
        </p:txBody>
      </p:sp>
    </p:spTree>
    <p:extLst>
      <p:ext uri="{BB962C8B-B14F-4D97-AF65-F5344CB8AC3E}">
        <p14:creationId xmlns:p14="http://schemas.microsoft.com/office/powerpoint/2010/main" val="2664147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B6ACE-2EE8-4B93-B1A4-9A5F498CCEA0}"/>
              </a:ext>
            </a:extLst>
          </p:cNvPr>
          <p:cNvSpPr>
            <a:spLocks noGrp="1"/>
          </p:cNvSpPr>
          <p:nvPr>
            <p:ph type="title"/>
          </p:nvPr>
        </p:nvSpPr>
        <p:spPr/>
        <p:txBody>
          <a:bodyPr/>
          <a:lstStyle/>
          <a:p>
            <a:r>
              <a:rPr lang="en-CA" dirty="0"/>
              <a:t>Current Electricity </a:t>
            </a:r>
          </a:p>
        </p:txBody>
      </p:sp>
      <p:sp>
        <p:nvSpPr>
          <p:cNvPr id="3" name="Content Placeholder 2">
            <a:extLst>
              <a:ext uri="{FF2B5EF4-FFF2-40B4-BE49-F238E27FC236}">
                <a16:creationId xmlns:a16="http://schemas.microsoft.com/office/drawing/2014/main" id="{B64AA6B6-9D99-480B-8AA0-DDE08A5FEF8C}"/>
              </a:ext>
            </a:extLst>
          </p:cNvPr>
          <p:cNvSpPr>
            <a:spLocks noGrp="1"/>
          </p:cNvSpPr>
          <p:nvPr>
            <p:ph idx="1"/>
          </p:nvPr>
        </p:nvSpPr>
        <p:spPr/>
        <p:txBody>
          <a:bodyPr/>
          <a:lstStyle/>
          <a:p>
            <a:r>
              <a:rPr lang="en-CA" i="1" dirty="0"/>
              <a:t>Current Electricity is the flow of an electric charge through a conductor.</a:t>
            </a:r>
          </a:p>
          <a:p>
            <a:pPr marL="0" indent="0">
              <a:buNone/>
            </a:pPr>
            <a:endParaRPr lang="en-CA" dirty="0"/>
          </a:p>
        </p:txBody>
      </p:sp>
      <p:pic>
        <p:nvPicPr>
          <p:cNvPr id="1026" name="Picture 2" descr="Image result for current electricity">
            <a:extLst>
              <a:ext uri="{FF2B5EF4-FFF2-40B4-BE49-F238E27FC236}">
                <a16:creationId xmlns:a16="http://schemas.microsoft.com/office/drawing/2014/main" id="{DE0DE338-5310-4165-9D42-A3469CC510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5270" y="3070578"/>
            <a:ext cx="6251121" cy="324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5227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Practice </a:t>
            </a:r>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CA" sz="3900" dirty="0"/>
              <a:t>An ammeter reads 10 A. How many electrons flow through the circuit in 1 min?</a:t>
            </a:r>
          </a:p>
          <a:p>
            <a:pPr marL="0" indent="0">
              <a:buNone/>
            </a:pPr>
            <a:endParaRPr lang="en-CA" sz="3900" dirty="0"/>
          </a:p>
          <a:p>
            <a:pPr marL="0" indent="0">
              <a:buNone/>
            </a:pPr>
            <a:r>
              <a:rPr lang="en-CA" sz="3900" dirty="0">
                <a:solidFill>
                  <a:srgbClr val="FF0000"/>
                </a:solidFill>
              </a:rPr>
              <a:t>Q = I x t</a:t>
            </a:r>
          </a:p>
          <a:p>
            <a:pPr marL="0" indent="0">
              <a:buNone/>
            </a:pPr>
            <a:r>
              <a:rPr lang="en-CA" sz="3900" dirty="0">
                <a:solidFill>
                  <a:srgbClr val="FF0000"/>
                </a:solidFill>
              </a:rPr>
              <a:t>    = 10 A x 60 sec</a:t>
            </a:r>
          </a:p>
          <a:p>
            <a:pPr marL="0" indent="0">
              <a:buNone/>
            </a:pPr>
            <a:r>
              <a:rPr lang="en-CA" sz="3900" dirty="0">
                <a:solidFill>
                  <a:srgbClr val="FF0000"/>
                </a:solidFill>
              </a:rPr>
              <a:t>     = 600 C (Coulombs)</a:t>
            </a:r>
          </a:p>
          <a:p>
            <a:pPr marL="0" indent="0">
              <a:buNone/>
            </a:pPr>
            <a:endParaRPr lang="en-CA" dirty="0"/>
          </a:p>
        </p:txBody>
      </p:sp>
    </p:spTree>
    <p:extLst>
      <p:ext uri="{BB962C8B-B14F-4D97-AF65-F5344CB8AC3E}">
        <p14:creationId xmlns:p14="http://schemas.microsoft.com/office/powerpoint/2010/main" val="1126010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Practice </a:t>
            </a:r>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pPr marL="0" indent="0">
              <a:buNone/>
            </a:pPr>
            <a:r>
              <a:rPr lang="en-CA" sz="3900" dirty="0"/>
              <a:t>An ammeter reads 10 A. How many electrons flow through the circuit in 1 min?</a:t>
            </a:r>
          </a:p>
          <a:p>
            <a:pPr marL="0" indent="0">
              <a:buNone/>
            </a:pPr>
            <a:endParaRPr lang="en-CA" sz="3900" dirty="0"/>
          </a:p>
          <a:p>
            <a:pPr marL="0" indent="0">
              <a:buNone/>
            </a:pPr>
            <a:r>
              <a:rPr lang="en-CA" sz="3900" dirty="0"/>
              <a:t>Q = I x t</a:t>
            </a:r>
          </a:p>
          <a:p>
            <a:pPr marL="0" indent="0">
              <a:buNone/>
            </a:pPr>
            <a:r>
              <a:rPr lang="en-CA" sz="3900" dirty="0"/>
              <a:t>    = 10 A x 60 sec</a:t>
            </a:r>
          </a:p>
          <a:p>
            <a:pPr marL="0" indent="0">
              <a:buNone/>
            </a:pPr>
            <a:r>
              <a:rPr lang="en-CA" sz="3900" dirty="0"/>
              <a:t>     = 600 C (Coulombs)</a:t>
            </a:r>
          </a:p>
          <a:p>
            <a:pPr marL="0" indent="0">
              <a:buNone/>
            </a:pPr>
            <a:endParaRPr lang="en-CA" sz="3900" dirty="0"/>
          </a:p>
          <a:p>
            <a:pPr marL="0" indent="0">
              <a:buNone/>
            </a:pPr>
            <a:r>
              <a:rPr lang="en-CA" sz="3900" dirty="0"/>
              <a:t># electrons = 600C x 6.25 x10 </a:t>
            </a:r>
            <a:r>
              <a:rPr lang="en-CA" sz="3900" baseline="30000" dirty="0"/>
              <a:t>18 </a:t>
            </a:r>
            <a:r>
              <a:rPr lang="en-CA" sz="3900" dirty="0"/>
              <a:t>electrons/C</a:t>
            </a:r>
          </a:p>
          <a:p>
            <a:pPr marL="0" indent="0">
              <a:buNone/>
            </a:pPr>
            <a:r>
              <a:rPr lang="en-CA" sz="3900" b="1" dirty="0">
                <a:solidFill>
                  <a:srgbClr val="FF0000"/>
                </a:solidFill>
              </a:rPr>
              <a:t>                     = 3.75 x10</a:t>
            </a:r>
            <a:r>
              <a:rPr lang="en-CA" sz="3900" b="1" baseline="30000" dirty="0">
                <a:solidFill>
                  <a:srgbClr val="FF0000"/>
                </a:solidFill>
              </a:rPr>
              <a:t> 21 </a:t>
            </a:r>
            <a:r>
              <a:rPr lang="en-CA" sz="3900" b="1" dirty="0">
                <a:solidFill>
                  <a:srgbClr val="FF0000"/>
                </a:solidFill>
              </a:rPr>
              <a:t>electrons</a:t>
            </a:r>
          </a:p>
          <a:p>
            <a:pPr marL="0" indent="0">
              <a:buNone/>
            </a:pPr>
            <a:endParaRPr lang="en-CA" dirty="0"/>
          </a:p>
        </p:txBody>
      </p:sp>
    </p:spTree>
    <p:extLst>
      <p:ext uri="{BB962C8B-B14F-4D97-AF65-F5344CB8AC3E}">
        <p14:creationId xmlns:p14="http://schemas.microsoft.com/office/powerpoint/2010/main" val="3156756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a:xfrm>
            <a:off x="838200" y="914400"/>
            <a:ext cx="10515600" cy="5262563"/>
          </a:xfrm>
        </p:spPr>
        <p:txBody>
          <a:bodyPr>
            <a:normAutofit/>
          </a:bodyPr>
          <a:lstStyle/>
          <a:p>
            <a:pPr marL="0" indent="0">
              <a:buNone/>
            </a:pPr>
            <a:r>
              <a:rPr lang="en-CA" dirty="0"/>
              <a:t> </a:t>
            </a:r>
          </a:p>
          <a:p>
            <a:pPr marL="0" indent="0">
              <a:buNone/>
            </a:pPr>
            <a:r>
              <a:rPr lang="en-CA" dirty="0"/>
              <a:t>3. You hook up an ammeter in a circuit. It reads 4.6A. If you have a bulb hooked up in this circuit, how many electrons will flow through the lamp in 45 seconds?</a:t>
            </a:r>
          </a:p>
          <a:p>
            <a:pPr marL="0" indent="0">
              <a:buNone/>
            </a:pPr>
            <a:r>
              <a:rPr lang="en-CA" dirty="0"/>
              <a:t> </a:t>
            </a:r>
          </a:p>
          <a:p>
            <a:pPr marL="0" indent="0">
              <a:buNone/>
            </a:pPr>
            <a:r>
              <a:rPr lang="en-CA" dirty="0"/>
              <a:t> </a:t>
            </a:r>
          </a:p>
          <a:p>
            <a:endParaRPr lang="en-CA" dirty="0"/>
          </a:p>
        </p:txBody>
      </p:sp>
    </p:spTree>
    <p:extLst>
      <p:ext uri="{BB962C8B-B14F-4D97-AF65-F5344CB8AC3E}">
        <p14:creationId xmlns:p14="http://schemas.microsoft.com/office/powerpoint/2010/main" val="2433135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a:xfrm>
            <a:off x="0" y="1371600"/>
            <a:ext cx="12192000" cy="5886449"/>
          </a:xfrm>
        </p:spPr>
        <p:txBody>
          <a:bodyPr>
            <a:normAutofit fontScale="25000" lnSpcReduction="20000"/>
          </a:bodyPr>
          <a:lstStyle/>
          <a:p>
            <a:pPr marL="0" indent="0">
              <a:buNone/>
            </a:pPr>
            <a:r>
              <a:rPr lang="en-CA" dirty="0"/>
              <a:t> </a:t>
            </a:r>
          </a:p>
          <a:p>
            <a:pPr marL="0" indent="0">
              <a:buNone/>
            </a:pPr>
            <a:r>
              <a:rPr lang="en-CA" sz="14400" dirty="0"/>
              <a:t>3. You hook up an ammeter in a circuit. It reads 4.6A. If you have a bulb hooked up in this circuit, how many electrons will flow through the lamp in 45 seconds?</a:t>
            </a:r>
          </a:p>
          <a:p>
            <a:pPr marL="0" indent="0">
              <a:buNone/>
            </a:pPr>
            <a:endParaRPr lang="en-CA" sz="8000" dirty="0"/>
          </a:p>
          <a:p>
            <a:pPr marL="0" indent="0">
              <a:buNone/>
            </a:pPr>
            <a:r>
              <a:rPr lang="en-CA" sz="17600" dirty="0"/>
              <a:t>Q = I x t</a:t>
            </a:r>
          </a:p>
          <a:p>
            <a:pPr marL="0" indent="0">
              <a:buNone/>
            </a:pPr>
            <a:r>
              <a:rPr lang="en-CA" sz="17600" dirty="0"/>
              <a:t>Q = 4.6 A x 45</a:t>
            </a:r>
          </a:p>
          <a:p>
            <a:pPr marL="0" indent="0">
              <a:buNone/>
            </a:pPr>
            <a:r>
              <a:rPr lang="en-CA" sz="17600" dirty="0"/>
              <a:t>Q =  207 Coulombs, then convert to electrons</a:t>
            </a:r>
          </a:p>
          <a:p>
            <a:pPr marL="0" indent="0">
              <a:buNone/>
            </a:pPr>
            <a:r>
              <a:rPr lang="en-CA" sz="17600" dirty="0"/>
              <a:t>N = 207 C x  </a:t>
            </a:r>
            <a:r>
              <a:rPr lang="en-CA" sz="17600" dirty="0">
                <a:sym typeface="Wingdings" panose="05000000000000000000" pitchFamily="2" charset="2"/>
              </a:rPr>
              <a:t> </a:t>
            </a:r>
            <a:r>
              <a:rPr lang="en-CA" sz="17600" u="sng" dirty="0">
                <a:sym typeface="Wingdings" panose="05000000000000000000" pitchFamily="2" charset="2"/>
              </a:rPr>
              <a:t>6.25 x 10 </a:t>
            </a:r>
            <a:r>
              <a:rPr lang="en-CA" sz="17600" u="sng" baseline="30000" dirty="0">
                <a:sym typeface="Wingdings" panose="05000000000000000000" pitchFamily="2" charset="2"/>
              </a:rPr>
              <a:t>18 </a:t>
            </a:r>
            <a:r>
              <a:rPr lang="en-CA" sz="17600" u="sng" dirty="0">
                <a:sym typeface="Wingdings" panose="05000000000000000000" pitchFamily="2" charset="2"/>
              </a:rPr>
              <a:t>electrons</a:t>
            </a:r>
            <a:r>
              <a:rPr lang="en-CA" sz="17600" dirty="0">
                <a:sym typeface="Wingdings" panose="05000000000000000000" pitchFamily="2" charset="2"/>
              </a:rPr>
              <a:t>	= </a:t>
            </a:r>
            <a:r>
              <a:rPr lang="en-CA" sz="17600" dirty="0">
                <a:solidFill>
                  <a:srgbClr val="FF0000"/>
                </a:solidFill>
                <a:sym typeface="Wingdings" panose="05000000000000000000" pitchFamily="2" charset="2"/>
              </a:rPr>
              <a:t>1294 x 10</a:t>
            </a:r>
            <a:r>
              <a:rPr lang="en-CA" sz="17600" baseline="30000" dirty="0">
                <a:solidFill>
                  <a:srgbClr val="FF0000"/>
                </a:solidFill>
                <a:sym typeface="Wingdings" panose="05000000000000000000" pitchFamily="2" charset="2"/>
              </a:rPr>
              <a:t>18 </a:t>
            </a:r>
            <a:endParaRPr lang="en-CA" sz="17600" dirty="0">
              <a:solidFill>
                <a:srgbClr val="FF0000"/>
              </a:solidFill>
              <a:sym typeface="Wingdings" panose="05000000000000000000" pitchFamily="2" charset="2"/>
            </a:endParaRPr>
          </a:p>
          <a:p>
            <a:pPr marL="0" indent="0">
              <a:buNone/>
            </a:pPr>
            <a:r>
              <a:rPr lang="en-CA" sz="17600" dirty="0">
                <a:sym typeface="Wingdings" panose="05000000000000000000" pitchFamily="2" charset="2"/>
              </a:rPr>
              <a:t>	                        1 C</a:t>
            </a:r>
            <a:endParaRPr lang="en-CA" sz="17600" dirty="0"/>
          </a:p>
          <a:p>
            <a:pPr marL="0" indent="0">
              <a:buNone/>
            </a:pPr>
            <a:r>
              <a:rPr lang="en-CA" sz="17600" dirty="0"/>
              <a:t> </a:t>
            </a:r>
          </a:p>
          <a:p>
            <a:endParaRPr lang="en-CA" dirty="0"/>
          </a:p>
        </p:txBody>
      </p:sp>
    </p:spTree>
    <p:extLst>
      <p:ext uri="{BB962C8B-B14F-4D97-AF65-F5344CB8AC3E}">
        <p14:creationId xmlns:p14="http://schemas.microsoft.com/office/powerpoint/2010/main" val="3599377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D2551-057F-41D6-BB56-F91195548752}"/>
              </a:ext>
            </a:extLst>
          </p:cNvPr>
          <p:cNvSpPr>
            <a:spLocks noGrp="1"/>
          </p:cNvSpPr>
          <p:nvPr>
            <p:ph type="title"/>
          </p:nvPr>
        </p:nvSpPr>
        <p:spPr/>
        <p:txBody>
          <a:bodyPr/>
          <a:lstStyle/>
          <a:p>
            <a:r>
              <a:rPr lang="en-CA" dirty="0"/>
              <a:t>Simple Calculations:</a:t>
            </a:r>
          </a:p>
        </p:txBody>
      </p:sp>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p:txBody>
          <a:bodyPr>
            <a:normAutofit/>
          </a:bodyPr>
          <a:lstStyle/>
          <a:p>
            <a:pPr marL="0" indent="0">
              <a:buNone/>
            </a:pPr>
            <a:r>
              <a:rPr lang="en-CA" dirty="0"/>
              <a:t> </a:t>
            </a:r>
          </a:p>
          <a:p>
            <a:pPr marL="0" indent="0">
              <a:buNone/>
            </a:pPr>
            <a:r>
              <a:rPr lang="en-CA" dirty="0"/>
              <a:t> </a:t>
            </a:r>
          </a:p>
          <a:p>
            <a:pPr marL="0" indent="0">
              <a:buNone/>
            </a:pPr>
            <a:r>
              <a:rPr lang="en-CA" dirty="0"/>
              <a:t>4. Your ammeter reads 672mA. If current flows through the circuit for 30 seconds, how many electrons will pass through a bulb during this time?</a:t>
            </a:r>
          </a:p>
          <a:p>
            <a:endParaRPr lang="en-CA" dirty="0"/>
          </a:p>
        </p:txBody>
      </p:sp>
    </p:spTree>
    <p:extLst>
      <p:ext uri="{BB962C8B-B14F-4D97-AF65-F5344CB8AC3E}">
        <p14:creationId xmlns:p14="http://schemas.microsoft.com/office/powerpoint/2010/main" val="3807396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18066D-57A8-4A2C-8F4F-706F333B4770}"/>
              </a:ext>
            </a:extLst>
          </p:cNvPr>
          <p:cNvSpPr>
            <a:spLocks noGrp="1"/>
          </p:cNvSpPr>
          <p:nvPr>
            <p:ph idx="1"/>
          </p:nvPr>
        </p:nvSpPr>
        <p:spPr>
          <a:xfrm>
            <a:off x="838200" y="885824"/>
            <a:ext cx="10515600" cy="5629275"/>
          </a:xfrm>
        </p:spPr>
        <p:txBody>
          <a:bodyPr>
            <a:normAutofit fontScale="55000" lnSpcReduction="20000"/>
          </a:bodyPr>
          <a:lstStyle/>
          <a:p>
            <a:pPr marL="0" indent="0">
              <a:buNone/>
            </a:pPr>
            <a:r>
              <a:rPr lang="en-CA" dirty="0"/>
              <a:t> </a:t>
            </a:r>
            <a:endParaRPr lang="en-CA" sz="5100" dirty="0"/>
          </a:p>
          <a:p>
            <a:pPr marL="0" indent="0">
              <a:buNone/>
            </a:pPr>
            <a:r>
              <a:rPr lang="en-CA" sz="5100" dirty="0"/>
              <a:t>4. Your ammeter reads 672mA. If current flows through the circuit for 30 seconds, how many electrons will pass through a bulb during this time?</a:t>
            </a:r>
          </a:p>
          <a:p>
            <a:pPr marL="0" indent="0">
              <a:buNone/>
            </a:pPr>
            <a:endParaRPr lang="en-CA" sz="5100" dirty="0"/>
          </a:p>
          <a:p>
            <a:pPr marL="0" indent="0">
              <a:buNone/>
            </a:pPr>
            <a:r>
              <a:rPr lang="en-CA" sz="5700" dirty="0"/>
              <a:t>Q = I x t</a:t>
            </a:r>
          </a:p>
          <a:p>
            <a:pPr marL="0" indent="0">
              <a:buNone/>
            </a:pPr>
            <a:r>
              <a:rPr lang="en-CA" sz="5700" dirty="0"/>
              <a:t>Q = 0.672 A x 30 sec</a:t>
            </a:r>
          </a:p>
          <a:p>
            <a:pPr marL="0" indent="0">
              <a:buNone/>
            </a:pPr>
            <a:r>
              <a:rPr lang="en-CA" sz="5700" dirty="0"/>
              <a:t>Q = 20.16 C</a:t>
            </a:r>
          </a:p>
          <a:p>
            <a:pPr marL="0" indent="0">
              <a:buNone/>
            </a:pPr>
            <a:endParaRPr lang="en-CA" sz="5700" dirty="0"/>
          </a:p>
          <a:p>
            <a:pPr marL="0" indent="0">
              <a:buNone/>
            </a:pPr>
            <a:r>
              <a:rPr lang="en-CA" sz="5700" dirty="0"/>
              <a:t>Electrons = 20.16 C x </a:t>
            </a:r>
            <a:r>
              <a:rPr lang="en-CA" sz="5700" u="sng" dirty="0">
                <a:sym typeface="Wingdings" panose="05000000000000000000" pitchFamily="2" charset="2"/>
              </a:rPr>
              <a:t>6.25 x 10 </a:t>
            </a:r>
            <a:r>
              <a:rPr lang="en-CA" sz="5700" u="sng" baseline="30000" dirty="0">
                <a:sym typeface="Wingdings" panose="05000000000000000000" pitchFamily="2" charset="2"/>
              </a:rPr>
              <a:t>18 </a:t>
            </a:r>
            <a:r>
              <a:rPr lang="en-CA" sz="5700" u="sng" dirty="0">
                <a:sym typeface="Wingdings" panose="05000000000000000000" pitchFamily="2" charset="2"/>
              </a:rPr>
              <a:t>electrons</a:t>
            </a:r>
            <a:r>
              <a:rPr lang="en-CA" sz="5700" dirty="0">
                <a:sym typeface="Wingdings" panose="05000000000000000000" pitchFamily="2" charset="2"/>
              </a:rPr>
              <a:t>	</a:t>
            </a:r>
          </a:p>
          <a:p>
            <a:pPr marL="0" indent="0">
              <a:buNone/>
            </a:pPr>
            <a:r>
              <a:rPr lang="en-CA" sz="5700" dirty="0">
                <a:sym typeface="Wingdings" panose="05000000000000000000" pitchFamily="2" charset="2"/>
              </a:rPr>
              <a:t>					1C</a:t>
            </a:r>
            <a:endParaRPr lang="en-CA" sz="5700" dirty="0"/>
          </a:p>
          <a:p>
            <a:pPr marL="0" indent="0">
              <a:buNone/>
            </a:pPr>
            <a:endParaRPr lang="en-CA" sz="5700" dirty="0">
              <a:sym typeface="Wingdings" panose="05000000000000000000" pitchFamily="2" charset="2"/>
            </a:endParaRPr>
          </a:p>
          <a:p>
            <a:pPr marL="0" indent="0">
              <a:buNone/>
            </a:pPr>
            <a:r>
              <a:rPr lang="en-CA" sz="5700" dirty="0">
                <a:sym typeface="Wingdings" panose="05000000000000000000" pitchFamily="2" charset="2"/>
              </a:rPr>
              <a:t>= </a:t>
            </a:r>
            <a:r>
              <a:rPr lang="en-CA" sz="7300" dirty="0">
                <a:solidFill>
                  <a:srgbClr val="FF0000"/>
                </a:solidFill>
                <a:sym typeface="Wingdings" panose="05000000000000000000" pitchFamily="2" charset="2"/>
              </a:rPr>
              <a:t>126 x 10 </a:t>
            </a:r>
            <a:r>
              <a:rPr lang="en-CA" sz="7300" baseline="30000" dirty="0">
                <a:solidFill>
                  <a:srgbClr val="FF0000"/>
                </a:solidFill>
                <a:sym typeface="Wingdings" panose="05000000000000000000" pitchFamily="2" charset="2"/>
              </a:rPr>
              <a:t>18 </a:t>
            </a:r>
            <a:r>
              <a:rPr lang="en-CA" sz="7300" dirty="0">
                <a:solidFill>
                  <a:srgbClr val="FF0000"/>
                </a:solidFill>
                <a:sym typeface="Wingdings" panose="05000000000000000000" pitchFamily="2" charset="2"/>
              </a:rPr>
              <a:t>electrons 	</a:t>
            </a:r>
            <a:endParaRPr lang="en-CA" sz="7300" dirty="0">
              <a:solidFill>
                <a:srgbClr val="FF0000"/>
              </a:solidFill>
            </a:endParaRPr>
          </a:p>
          <a:p>
            <a:endParaRPr lang="en-CA" dirty="0"/>
          </a:p>
        </p:txBody>
      </p:sp>
    </p:spTree>
    <p:extLst>
      <p:ext uri="{BB962C8B-B14F-4D97-AF65-F5344CB8AC3E}">
        <p14:creationId xmlns:p14="http://schemas.microsoft.com/office/powerpoint/2010/main" val="443358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D1B27-C002-4D77-84EB-4F48CB324F46}"/>
              </a:ext>
            </a:extLst>
          </p:cNvPr>
          <p:cNvSpPr>
            <a:spLocks noGrp="1"/>
          </p:cNvSpPr>
          <p:nvPr>
            <p:ph type="title"/>
          </p:nvPr>
        </p:nvSpPr>
        <p:spPr/>
        <p:txBody>
          <a:bodyPr/>
          <a:lstStyle/>
          <a:p>
            <a:r>
              <a:rPr lang="en-CA" dirty="0"/>
              <a:t>Practice</a:t>
            </a:r>
          </a:p>
        </p:txBody>
      </p:sp>
      <p:sp>
        <p:nvSpPr>
          <p:cNvPr id="3" name="Content Placeholder 2">
            <a:extLst>
              <a:ext uri="{FF2B5EF4-FFF2-40B4-BE49-F238E27FC236}">
                <a16:creationId xmlns:a16="http://schemas.microsoft.com/office/drawing/2014/main" id="{49F226BC-0FBA-498F-BC4F-34F4E96E0684}"/>
              </a:ext>
            </a:extLst>
          </p:cNvPr>
          <p:cNvSpPr>
            <a:spLocks noGrp="1"/>
          </p:cNvSpPr>
          <p:nvPr>
            <p:ph idx="1"/>
          </p:nvPr>
        </p:nvSpPr>
        <p:spPr/>
        <p:txBody>
          <a:bodyPr vert="horz" lIns="91440" tIns="45720" rIns="91440" bIns="45720" rtlCol="0" anchor="t">
            <a:normAutofit/>
          </a:bodyPr>
          <a:lstStyle/>
          <a:p>
            <a:r>
              <a:rPr lang="en-CA" dirty="0"/>
              <a:t>An ammeter indicates that a current of 1.2 A flow through a lamp. How many electrons will go through the lamp in 45 seconds?</a:t>
            </a:r>
          </a:p>
          <a:p>
            <a:endParaRPr lang="en-CA" dirty="0"/>
          </a:p>
        </p:txBody>
      </p:sp>
    </p:spTree>
    <p:extLst>
      <p:ext uri="{BB962C8B-B14F-4D97-AF65-F5344CB8AC3E}">
        <p14:creationId xmlns:p14="http://schemas.microsoft.com/office/powerpoint/2010/main" val="3189796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D1B27-C002-4D77-84EB-4F48CB324F46}"/>
              </a:ext>
            </a:extLst>
          </p:cNvPr>
          <p:cNvSpPr>
            <a:spLocks noGrp="1"/>
          </p:cNvSpPr>
          <p:nvPr>
            <p:ph type="title"/>
          </p:nvPr>
        </p:nvSpPr>
        <p:spPr/>
        <p:txBody>
          <a:bodyPr/>
          <a:lstStyle/>
          <a:p>
            <a:r>
              <a:rPr lang="en-CA" dirty="0"/>
              <a:t>Practice</a:t>
            </a:r>
          </a:p>
        </p:txBody>
      </p:sp>
      <p:sp>
        <p:nvSpPr>
          <p:cNvPr id="3" name="Content Placeholder 2">
            <a:extLst>
              <a:ext uri="{FF2B5EF4-FFF2-40B4-BE49-F238E27FC236}">
                <a16:creationId xmlns:a16="http://schemas.microsoft.com/office/drawing/2014/main" id="{49F226BC-0FBA-498F-BC4F-34F4E96E0684}"/>
              </a:ext>
            </a:extLst>
          </p:cNvPr>
          <p:cNvSpPr>
            <a:spLocks noGrp="1"/>
          </p:cNvSpPr>
          <p:nvPr>
            <p:ph idx="1"/>
          </p:nvPr>
        </p:nvSpPr>
        <p:spPr/>
        <p:txBody>
          <a:bodyPr/>
          <a:lstStyle/>
          <a:p>
            <a:pPr marL="0" indent="0">
              <a:buNone/>
            </a:pPr>
            <a:r>
              <a:rPr lang="en-CA" dirty="0"/>
              <a:t>I = Q/t     </a:t>
            </a:r>
            <a:endParaRPr lang="en-CA" dirty="0">
              <a:sym typeface="Wingdings" panose="05000000000000000000" pitchFamily="2" charset="2"/>
            </a:endParaRPr>
          </a:p>
          <a:p>
            <a:pPr marL="0" indent="0">
              <a:buNone/>
            </a:pPr>
            <a:r>
              <a:rPr lang="en-CA" dirty="0">
                <a:sym typeface="Wingdings" panose="05000000000000000000" pitchFamily="2" charset="2"/>
              </a:rPr>
              <a:t>Q= It </a:t>
            </a:r>
          </a:p>
          <a:p>
            <a:pPr marL="0" indent="0">
              <a:buNone/>
            </a:pPr>
            <a:r>
              <a:rPr lang="en-CA" dirty="0">
                <a:sym typeface="Wingdings" panose="05000000000000000000" pitchFamily="2" charset="2"/>
              </a:rPr>
              <a:t>Q= (1.2A) (45s)</a:t>
            </a:r>
          </a:p>
          <a:p>
            <a:pPr marL="0" indent="0">
              <a:buNone/>
            </a:pPr>
            <a:r>
              <a:rPr lang="en-CA" dirty="0">
                <a:sym typeface="Wingdings" panose="05000000000000000000" pitchFamily="2" charset="2"/>
              </a:rPr>
              <a:t>Q = 54 C</a:t>
            </a:r>
          </a:p>
          <a:p>
            <a:pPr marL="0" indent="0">
              <a:buNone/>
            </a:pPr>
            <a:endParaRPr lang="en-CA" dirty="0">
              <a:sym typeface="Wingdings" panose="05000000000000000000" pitchFamily="2" charset="2"/>
            </a:endParaRPr>
          </a:p>
          <a:p>
            <a:pPr marL="0" indent="0">
              <a:buNone/>
            </a:pPr>
            <a:r>
              <a:rPr lang="en-CA" dirty="0">
                <a:sym typeface="Wingdings" panose="05000000000000000000" pitchFamily="2" charset="2"/>
              </a:rPr>
              <a:t>Now convert C to electrons (N)</a:t>
            </a:r>
          </a:p>
          <a:p>
            <a:endParaRPr lang="en-CA" dirty="0">
              <a:sym typeface="Wingdings" panose="05000000000000000000" pitchFamily="2" charset="2"/>
            </a:endParaRPr>
          </a:p>
          <a:p>
            <a:pPr marL="0" indent="0">
              <a:buNone/>
            </a:pPr>
            <a:endParaRPr lang="en-CA" dirty="0"/>
          </a:p>
        </p:txBody>
      </p:sp>
    </p:spTree>
    <p:extLst>
      <p:ext uri="{BB962C8B-B14F-4D97-AF65-F5344CB8AC3E}">
        <p14:creationId xmlns:p14="http://schemas.microsoft.com/office/powerpoint/2010/main" val="401589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D1B27-C002-4D77-84EB-4F48CB324F46}"/>
              </a:ext>
            </a:extLst>
          </p:cNvPr>
          <p:cNvSpPr>
            <a:spLocks noGrp="1"/>
          </p:cNvSpPr>
          <p:nvPr>
            <p:ph type="title"/>
          </p:nvPr>
        </p:nvSpPr>
        <p:spPr/>
        <p:txBody>
          <a:bodyPr/>
          <a:lstStyle/>
          <a:p>
            <a:r>
              <a:rPr lang="en-CA" dirty="0"/>
              <a:t>Practice</a:t>
            </a:r>
          </a:p>
        </p:txBody>
      </p:sp>
      <p:sp>
        <p:nvSpPr>
          <p:cNvPr id="3" name="Content Placeholder 2">
            <a:extLst>
              <a:ext uri="{FF2B5EF4-FFF2-40B4-BE49-F238E27FC236}">
                <a16:creationId xmlns:a16="http://schemas.microsoft.com/office/drawing/2014/main" id="{49F226BC-0FBA-498F-BC4F-34F4E96E0684}"/>
              </a:ext>
            </a:extLst>
          </p:cNvPr>
          <p:cNvSpPr>
            <a:spLocks noGrp="1"/>
          </p:cNvSpPr>
          <p:nvPr>
            <p:ph idx="1"/>
          </p:nvPr>
        </p:nvSpPr>
        <p:spPr/>
        <p:txBody>
          <a:bodyPr vert="horz" lIns="91440" tIns="45720" rIns="91440" bIns="45720" rtlCol="0" anchor="t">
            <a:normAutofit lnSpcReduction="10000"/>
          </a:bodyPr>
          <a:lstStyle/>
          <a:p>
            <a:endParaRPr lang="en-CA" sz="4000" dirty="0">
              <a:sym typeface="Wingdings" panose="05000000000000000000" pitchFamily="2" charset="2"/>
            </a:endParaRPr>
          </a:p>
          <a:p>
            <a:pPr marL="0" indent="0">
              <a:buNone/>
            </a:pPr>
            <a:r>
              <a:rPr lang="en-CA" sz="4000" dirty="0">
                <a:sym typeface="Wingdings" panose="05000000000000000000" pitchFamily="2" charset="2"/>
              </a:rPr>
              <a:t>N = 54C ( </a:t>
            </a:r>
            <a:r>
              <a:rPr lang="en-CA" sz="4000" u="sng" dirty="0">
                <a:sym typeface="Wingdings" panose="05000000000000000000" pitchFamily="2" charset="2"/>
              </a:rPr>
              <a:t>6.25 x 10 </a:t>
            </a:r>
            <a:r>
              <a:rPr lang="en-CA" sz="4000" u="sng" baseline="30000" dirty="0">
                <a:sym typeface="Wingdings" panose="05000000000000000000" pitchFamily="2" charset="2"/>
              </a:rPr>
              <a:t>18 </a:t>
            </a:r>
            <a:r>
              <a:rPr lang="en-CA" sz="4000" u="sng" dirty="0">
                <a:sym typeface="Wingdings" panose="05000000000000000000" pitchFamily="2" charset="2"/>
              </a:rPr>
              <a:t>electrons</a:t>
            </a:r>
            <a:r>
              <a:rPr lang="en-CA" sz="4000" dirty="0">
                <a:sym typeface="Wingdings" panose="05000000000000000000" pitchFamily="2" charset="2"/>
              </a:rPr>
              <a:t>)	</a:t>
            </a:r>
          </a:p>
          <a:p>
            <a:pPr marL="0" indent="0">
              <a:buNone/>
            </a:pPr>
            <a:r>
              <a:rPr lang="en-CA" sz="4000" dirty="0">
                <a:sym typeface="Wingdings" panose="05000000000000000000" pitchFamily="2" charset="2"/>
              </a:rPr>
              <a:t>				1 C</a:t>
            </a:r>
          </a:p>
          <a:p>
            <a:pPr marL="0" indent="0">
              <a:buNone/>
            </a:pPr>
            <a:endParaRPr lang="en-CA" sz="3200" dirty="0">
              <a:sym typeface="Wingdings" panose="05000000000000000000" pitchFamily="2" charset="2"/>
            </a:endParaRPr>
          </a:p>
          <a:p>
            <a:pPr marL="0" indent="0">
              <a:buNone/>
            </a:pPr>
            <a:r>
              <a:rPr lang="en-CA" sz="4000" dirty="0">
                <a:sym typeface="Wingdings" panose="05000000000000000000" pitchFamily="2" charset="2"/>
              </a:rPr>
              <a:t>      </a:t>
            </a:r>
            <a:r>
              <a:rPr lang="en-CA" sz="4000">
                <a:solidFill>
                  <a:srgbClr val="FF0000"/>
                </a:solidFill>
                <a:sym typeface="Wingdings" panose="05000000000000000000" pitchFamily="2" charset="2"/>
              </a:rPr>
              <a:t>= 340 x 10</a:t>
            </a:r>
            <a:r>
              <a:rPr lang="en-CA" sz="1700">
                <a:solidFill>
                  <a:srgbClr val="FF0000"/>
                </a:solidFill>
                <a:sym typeface="Wingdings" panose="05000000000000000000" pitchFamily="2" charset="2"/>
              </a:rPr>
              <a:t>18</a:t>
            </a:r>
            <a:r>
              <a:rPr lang="en-CA" sz="4000">
                <a:solidFill>
                  <a:srgbClr val="FF0000"/>
                </a:solidFill>
                <a:sym typeface="Wingdings" panose="05000000000000000000" pitchFamily="2" charset="2"/>
              </a:rPr>
              <a:t> electrons</a:t>
            </a:r>
            <a:endParaRPr lang="en-CA" sz="4000">
              <a:ea typeface="+mn-lt"/>
              <a:cs typeface="+mn-lt"/>
              <a:sym typeface="Wingdings" panose="05000000000000000000" pitchFamily="2" charset="2"/>
            </a:endParaRPr>
          </a:p>
          <a:p>
            <a:pPr marL="0" indent="0">
              <a:buNone/>
            </a:pPr>
            <a:endParaRPr lang="en-CA" sz="4000" dirty="0">
              <a:solidFill>
                <a:srgbClr val="FF0000"/>
              </a:solidFill>
              <a:cs typeface="Calibri"/>
            </a:endParaRPr>
          </a:p>
          <a:p>
            <a:pPr marL="0" indent="0">
              <a:buNone/>
            </a:pPr>
            <a:r>
              <a:rPr lang="en-CA" sz="4000">
                <a:solidFill>
                  <a:srgbClr val="FF0000"/>
                </a:solidFill>
                <a:sym typeface="Wingdings" panose="05000000000000000000" pitchFamily="2" charset="2"/>
              </a:rPr>
              <a:t>3.4 x 10 </a:t>
            </a:r>
            <a:r>
              <a:rPr lang="en-CA" sz="4000" baseline="30000" dirty="0">
                <a:solidFill>
                  <a:srgbClr val="FF0000"/>
                </a:solidFill>
                <a:sym typeface="Wingdings" panose="05000000000000000000" pitchFamily="2" charset="2"/>
              </a:rPr>
              <a:t>20</a:t>
            </a:r>
            <a:r>
              <a:rPr lang="en-CA" sz="4000" dirty="0">
                <a:solidFill>
                  <a:srgbClr val="FF0000"/>
                </a:solidFill>
                <a:sym typeface="Wingdings" panose="05000000000000000000" pitchFamily="2" charset="2"/>
              </a:rPr>
              <a:t> electrons</a:t>
            </a:r>
            <a:endParaRPr lang="en-CA"/>
          </a:p>
          <a:p>
            <a:endParaRPr lang="en-CA" dirty="0"/>
          </a:p>
        </p:txBody>
      </p:sp>
    </p:spTree>
    <p:extLst>
      <p:ext uri="{BB962C8B-B14F-4D97-AF65-F5344CB8AC3E}">
        <p14:creationId xmlns:p14="http://schemas.microsoft.com/office/powerpoint/2010/main" val="2787024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1D042-1363-4FBC-AFFC-6AE19D987D8C}"/>
              </a:ext>
            </a:extLst>
          </p:cNvPr>
          <p:cNvSpPr>
            <a:spLocks noGrp="1"/>
          </p:cNvSpPr>
          <p:nvPr>
            <p:ph type="title"/>
          </p:nvPr>
        </p:nvSpPr>
        <p:spPr/>
        <p:txBody>
          <a:bodyPr/>
          <a:lstStyle/>
          <a:p>
            <a:r>
              <a:rPr lang="en-CA" dirty="0"/>
              <a:t>Getting a shock</a:t>
            </a:r>
          </a:p>
        </p:txBody>
      </p:sp>
      <p:sp>
        <p:nvSpPr>
          <p:cNvPr id="3" name="Content Placeholder 2">
            <a:extLst>
              <a:ext uri="{FF2B5EF4-FFF2-40B4-BE49-F238E27FC236}">
                <a16:creationId xmlns:a16="http://schemas.microsoft.com/office/drawing/2014/main" id="{F0EBD2E6-FCFF-4326-AD8F-FAE91714CB1A}"/>
              </a:ext>
            </a:extLst>
          </p:cNvPr>
          <p:cNvSpPr>
            <a:spLocks noGrp="1"/>
          </p:cNvSpPr>
          <p:nvPr>
            <p:ph idx="1"/>
          </p:nvPr>
        </p:nvSpPr>
        <p:spPr/>
        <p:txBody>
          <a:bodyPr vert="horz" lIns="91440" tIns="45720" rIns="91440" bIns="45720" rtlCol="0" anchor="t">
            <a:normAutofit/>
          </a:bodyPr>
          <a:lstStyle/>
          <a:p>
            <a:r>
              <a:rPr lang="en-CA" dirty="0"/>
              <a:t>Skin is conductive so touching a bare wire completes the circuit and you get a shock.</a:t>
            </a:r>
          </a:p>
          <a:p>
            <a:r>
              <a:rPr lang="en-CA" dirty="0"/>
              <a:t>The severity of the shock depends on the current. </a:t>
            </a:r>
          </a:p>
          <a:p>
            <a:r>
              <a:rPr lang="en-CA" dirty="0"/>
              <a:t>At 0.0001 A (1mA), you will feel a tingling sensation. </a:t>
            </a:r>
          </a:p>
          <a:p>
            <a:r>
              <a:rPr lang="en-CA" dirty="0"/>
              <a:t>At 0.015 A (1.5mA), your muscles will contract</a:t>
            </a:r>
          </a:p>
          <a:p>
            <a:r>
              <a:rPr lang="en-CA" dirty="0"/>
              <a:t>At 1 A (1000 mA), your heart stops. </a:t>
            </a:r>
          </a:p>
          <a:p>
            <a:r>
              <a:rPr lang="en-CA" dirty="0">
                <a:cs typeface="Calibri" panose="020F0502020204030204"/>
              </a:rPr>
              <a:t>Lick a 9V battery:</a:t>
            </a:r>
            <a:r>
              <a:rPr lang="en-CA" sz="1800" dirty="0">
                <a:cs typeface="Calibri" panose="020F0502020204030204"/>
              </a:rPr>
              <a:t> </a:t>
            </a:r>
            <a:r>
              <a:rPr lang="en-CA" sz="1800" dirty="0">
                <a:ea typeface="+mn-lt"/>
                <a:cs typeface="+mn-lt"/>
                <a:hlinkClick r:id="rId2"/>
              </a:rPr>
              <a:t>https://www.sparkfun.com/news/1385</a:t>
            </a:r>
            <a:endParaRPr lang="en-CA" sz="1800" dirty="0">
              <a:cs typeface="Calibri" panose="020F0502020204030204"/>
            </a:endParaRPr>
          </a:p>
        </p:txBody>
      </p:sp>
    </p:spTree>
    <p:extLst>
      <p:ext uri="{BB962C8B-B14F-4D97-AF65-F5344CB8AC3E}">
        <p14:creationId xmlns:p14="http://schemas.microsoft.com/office/powerpoint/2010/main" val="1509413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Direction of Current</a:t>
            </a:r>
          </a:p>
        </p:txBody>
      </p:sp>
      <p:sp>
        <p:nvSpPr>
          <p:cNvPr id="3" name="Content Placeholder 2"/>
          <p:cNvSpPr>
            <a:spLocks noGrp="1"/>
          </p:cNvSpPr>
          <p:nvPr>
            <p:ph idx="1"/>
          </p:nvPr>
        </p:nvSpPr>
        <p:spPr>
          <a:xfrm>
            <a:off x="838200" y="1976284"/>
            <a:ext cx="4589206" cy="4135877"/>
          </a:xfrm>
        </p:spPr>
        <p:txBody>
          <a:bodyPr>
            <a:normAutofit/>
          </a:bodyPr>
          <a:lstStyle/>
          <a:p>
            <a:r>
              <a:rPr lang="en-CA" sz="3200" b="1" dirty="0"/>
              <a:t>Conventional Current: </a:t>
            </a:r>
          </a:p>
          <a:p>
            <a:r>
              <a:rPr lang="en-CA" sz="3200" dirty="0"/>
              <a:t>positive </a:t>
            </a:r>
            <a:r>
              <a:rPr lang="en-CA" sz="3200" dirty="0">
                <a:sym typeface="Wingdings" panose="05000000000000000000" pitchFamily="2" charset="2"/>
              </a:rPr>
              <a:t> negative terminal</a:t>
            </a:r>
            <a:endParaRPr lang="en-CA" sz="3200" dirty="0"/>
          </a:p>
        </p:txBody>
      </p:sp>
      <p:pic>
        <p:nvPicPr>
          <p:cNvPr id="1026" name="Picture 2" descr="Image result for conventional current image">
            <a:extLst>
              <a:ext uri="{FF2B5EF4-FFF2-40B4-BE49-F238E27FC236}">
                <a16:creationId xmlns:a16="http://schemas.microsoft.com/office/drawing/2014/main" id="{3FD485DC-1DDB-4DE1-9906-4889BBC2740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7333"/>
          <a:stretch/>
        </p:blipFill>
        <p:spPr bwMode="auto">
          <a:xfrm>
            <a:off x="8915399" y="3767754"/>
            <a:ext cx="3163053" cy="31029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conventional current image">
            <a:extLst>
              <a:ext uri="{FF2B5EF4-FFF2-40B4-BE49-F238E27FC236}">
                <a16:creationId xmlns:a16="http://schemas.microsoft.com/office/drawing/2014/main" id="{98948087-1C2C-4E72-ABF9-D83C99DBCCA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8667"/>
          <a:stretch/>
        </p:blipFill>
        <p:spPr bwMode="auto">
          <a:xfrm>
            <a:off x="728815" y="3767754"/>
            <a:ext cx="2851355" cy="286987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2E451A11-778F-469C-A059-6E537336572F}"/>
              </a:ext>
            </a:extLst>
          </p:cNvPr>
          <p:cNvSpPr/>
          <p:nvPr/>
        </p:nvSpPr>
        <p:spPr>
          <a:xfrm>
            <a:off x="6025944" y="1946787"/>
            <a:ext cx="5778910" cy="2062103"/>
          </a:xfrm>
          <a:prstGeom prst="rect">
            <a:avLst/>
          </a:prstGeom>
        </p:spPr>
        <p:txBody>
          <a:bodyPr wrap="square">
            <a:spAutoFit/>
          </a:bodyPr>
          <a:lstStyle/>
          <a:p>
            <a:r>
              <a:rPr lang="en-CA" sz="3200" b="1" dirty="0"/>
              <a:t>Electron Flow:  </a:t>
            </a:r>
            <a:r>
              <a:rPr lang="en-CA" sz="3200" dirty="0"/>
              <a:t>We now know it is the electrons that are moving (from negative </a:t>
            </a:r>
            <a:r>
              <a:rPr lang="en-CA" sz="3200" dirty="0">
                <a:sym typeface="Wingdings" panose="05000000000000000000" pitchFamily="2" charset="2"/>
              </a:rPr>
              <a:t> positive terminal)</a:t>
            </a:r>
            <a:endParaRPr lang="en-CA" sz="3200" dirty="0"/>
          </a:p>
        </p:txBody>
      </p:sp>
    </p:spTree>
    <p:extLst>
      <p:ext uri="{BB962C8B-B14F-4D97-AF65-F5344CB8AC3E}">
        <p14:creationId xmlns:p14="http://schemas.microsoft.com/office/powerpoint/2010/main" val="2549373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F21B5-6D49-4A94-8AE6-3CBB021EE91C}"/>
              </a:ext>
            </a:extLst>
          </p:cNvPr>
          <p:cNvSpPr>
            <a:spLocks noGrp="1"/>
          </p:cNvSpPr>
          <p:nvPr>
            <p:ph type="title"/>
          </p:nvPr>
        </p:nvSpPr>
        <p:spPr/>
        <p:txBody>
          <a:bodyPr/>
          <a:lstStyle/>
          <a:p>
            <a:r>
              <a:rPr lang="en-CA" dirty="0"/>
              <a:t>Practice</a:t>
            </a:r>
          </a:p>
        </p:txBody>
      </p:sp>
      <p:sp>
        <p:nvSpPr>
          <p:cNvPr id="3" name="Content Placeholder 2">
            <a:extLst>
              <a:ext uri="{FF2B5EF4-FFF2-40B4-BE49-F238E27FC236}">
                <a16:creationId xmlns:a16="http://schemas.microsoft.com/office/drawing/2014/main" id="{E9253005-C5DB-48DF-8869-CEFC45325479}"/>
              </a:ext>
            </a:extLst>
          </p:cNvPr>
          <p:cNvSpPr>
            <a:spLocks noGrp="1"/>
          </p:cNvSpPr>
          <p:nvPr>
            <p:ph idx="1"/>
          </p:nvPr>
        </p:nvSpPr>
        <p:spPr/>
        <p:txBody>
          <a:bodyPr/>
          <a:lstStyle/>
          <a:p>
            <a:r>
              <a:rPr lang="en-CA" dirty="0"/>
              <a:t>WB page 174 – 175</a:t>
            </a:r>
          </a:p>
          <a:p>
            <a:r>
              <a:rPr lang="en-CA" dirty="0">
                <a:solidFill>
                  <a:schemeClr val="bg2"/>
                </a:solidFill>
              </a:rPr>
              <a:t>TRY THIS ACTIVITY p308</a:t>
            </a:r>
          </a:p>
        </p:txBody>
      </p:sp>
    </p:spTree>
    <p:extLst>
      <p:ext uri="{BB962C8B-B14F-4D97-AF65-F5344CB8AC3E}">
        <p14:creationId xmlns:p14="http://schemas.microsoft.com/office/powerpoint/2010/main" val="2286194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1627C-D8EC-4EA9-AA7D-5D245DC70DDC}"/>
              </a:ext>
            </a:extLst>
          </p:cNvPr>
          <p:cNvSpPr>
            <a:spLocks noGrp="1"/>
          </p:cNvSpPr>
          <p:nvPr>
            <p:ph type="title"/>
          </p:nvPr>
        </p:nvSpPr>
        <p:spPr/>
        <p:txBody>
          <a:bodyPr/>
          <a:lstStyle/>
          <a:p>
            <a:r>
              <a:rPr lang="en-CA" dirty="0"/>
              <a:t>Practice</a:t>
            </a:r>
          </a:p>
        </p:txBody>
      </p:sp>
      <p:sp>
        <p:nvSpPr>
          <p:cNvPr id="3" name="Content Placeholder 2">
            <a:extLst>
              <a:ext uri="{FF2B5EF4-FFF2-40B4-BE49-F238E27FC236}">
                <a16:creationId xmlns:a16="http://schemas.microsoft.com/office/drawing/2014/main" id="{D3F388C5-E140-46BE-93A0-85E5182C738E}"/>
              </a:ext>
            </a:extLst>
          </p:cNvPr>
          <p:cNvSpPr>
            <a:spLocks noGrp="1"/>
          </p:cNvSpPr>
          <p:nvPr>
            <p:ph idx="1"/>
          </p:nvPr>
        </p:nvSpPr>
        <p:spPr/>
        <p:txBody>
          <a:bodyPr vert="horz" lIns="91440" tIns="45720" rIns="91440" bIns="45720" rtlCol="0" anchor="t">
            <a:normAutofit/>
          </a:bodyPr>
          <a:lstStyle/>
          <a:p>
            <a:r>
              <a:rPr lang="en-CA" dirty="0">
                <a:solidFill>
                  <a:schemeClr val="bg2"/>
                </a:solidFill>
              </a:rPr>
              <a:t>HW: Read p306-308</a:t>
            </a:r>
          </a:p>
          <a:p>
            <a:r>
              <a:rPr lang="en-CA" dirty="0">
                <a:solidFill>
                  <a:schemeClr val="bg2"/>
                </a:solidFill>
              </a:rPr>
              <a:t>HW: Answer CYU p 309 # 9</a:t>
            </a:r>
            <a:r>
              <a:rPr lang="en-CA" dirty="0">
                <a:solidFill>
                  <a:schemeClr val="bg2"/>
                </a:solidFill>
                <a:cs typeface="Calibri"/>
              </a:rPr>
              <a:t>, 10,11,13,14,15</a:t>
            </a:r>
            <a:endParaRPr lang="en-CA" dirty="0">
              <a:solidFill>
                <a:schemeClr val="bg2"/>
              </a:solidFill>
            </a:endParaRPr>
          </a:p>
          <a:p>
            <a:r>
              <a:rPr lang="en-CA" dirty="0">
                <a:solidFill>
                  <a:schemeClr val="bg2"/>
                </a:solidFill>
              </a:rPr>
              <a:t>HW: WB 10.2 p 174-175</a:t>
            </a:r>
            <a:endParaRPr lang="en-CA" dirty="0">
              <a:solidFill>
                <a:schemeClr val="bg2"/>
              </a:solidFill>
              <a:cs typeface="Calibri"/>
            </a:endParaRPr>
          </a:p>
          <a:p>
            <a:endParaRPr lang="en-CA" dirty="0">
              <a:solidFill>
                <a:schemeClr val="bg2"/>
              </a:solidFill>
            </a:endParaRPr>
          </a:p>
          <a:p>
            <a:r>
              <a:rPr lang="en-CA" dirty="0">
                <a:solidFill>
                  <a:schemeClr val="bg2"/>
                </a:solidFill>
              </a:rPr>
              <a:t>Activity: PHET</a:t>
            </a:r>
            <a:r>
              <a:rPr lang="en-CA" dirty="0">
                <a:solidFill>
                  <a:schemeClr val="bg2"/>
                </a:solidFill>
                <a:cs typeface="Calibri"/>
              </a:rPr>
              <a:t> Simulation, remainder for HW. You will hand this in next class</a:t>
            </a:r>
          </a:p>
        </p:txBody>
      </p:sp>
    </p:spTree>
    <p:extLst>
      <p:ext uri="{BB962C8B-B14F-4D97-AF65-F5344CB8AC3E}">
        <p14:creationId xmlns:p14="http://schemas.microsoft.com/office/powerpoint/2010/main" val="34926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Types of Current</a:t>
            </a:r>
          </a:p>
        </p:txBody>
      </p:sp>
      <p:sp>
        <p:nvSpPr>
          <p:cNvPr id="3" name="Content Placeholder 2"/>
          <p:cNvSpPr>
            <a:spLocks noGrp="1"/>
          </p:cNvSpPr>
          <p:nvPr>
            <p:ph idx="1"/>
          </p:nvPr>
        </p:nvSpPr>
        <p:spPr>
          <a:xfrm>
            <a:off x="838200" y="1332410"/>
            <a:ext cx="9237104" cy="5525589"/>
          </a:xfrm>
        </p:spPr>
        <p:txBody>
          <a:bodyPr>
            <a:normAutofit fontScale="92500" lnSpcReduction="20000"/>
          </a:bodyPr>
          <a:lstStyle/>
          <a:p>
            <a:pPr marL="0" indent="0">
              <a:buNone/>
            </a:pPr>
            <a:r>
              <a:rPr lang="en-CA" sz="3900" b="1" dirty="0"/>
              <a:t>Direct Current (DC):</a:t>
            </a:r>
            <a:r>
              <a:rPr lang="en-CA" sz="3900" dirty="0"/>
              <a:t> electrons travel in</a:t>
            </a:r>
            <a:r>
              <a:rPr lang="en-CA" sz="3900" b="1" u="sng" dirty="0"/>
              <a:t> </a:t>
            </a:r>
            <a:r>
              <a:rPr lang="en-CA" sz="3900" dirty="0"/>
              <a:t>only </a:t>
            </a:r>
            <a:r>
              <a:rPr lang="en-CA" sz="3900" b="1" u="sng" dirty="0"/>
              <a:t>one </a:t>
            </a:r>
            <a:r>
              <a:rPr lang="en-CA" sz="3900" u="sng" dirty="0"/>
              <a:t>direction.</a:t>
            </a:r>
          </a:p>
          <a:p>
            <a:r>
              <a:rPr lang="en-CA" sz="3900" dirty="0" err="1"/>
              <a:t>Eg</a:t>
            </a:r>
            <a:r>
              <a:rPr lang="en-CA" sz="3900" dirty="0"/>
              <a:t>. batteries and solar cells, </a:t>
            </a:r>
          </a:p>
          <a:p>
            <a:endParaRPr lang="en-CA" sz="3900" b="1" dirty="0"/>
          </a:p>
          <a:p>
            <a:endParaRPr lang="en-CA" sz="3900" b="1" dirty="0"/>
          </a:p>
          <a:p>
            <a:endParaRPr lang="en-CA" sz="3900" b="1" dirty="0"/>
          </a:p>
          <a:p>
            <a:endParaRPr lang="en-CA" sz="3900" b="1" dirty="0"/>
          </a:p>
          <a:p>
            <a:pPr marL="0" indent="0">
              <a:buNone/>
            </a:pPr>
            <a:r>
              <a:rPr lang="en-CA" sz="3900" b="1" dirty="0"/>
              <a:t>Alternating Current (AC) </a:t>
            </a:r>
            <a:r>
              <a:rPr lang="en-CA" sz="3900" dirty="0"/>
              <a:t>results when electrons periodically </a:t>
            </a:r>
            <a:r>
              <a:rPr lang="en-CA" sz="3900" b="1" u="sng" dirty="0"/>
              <a:t>reverse</a:t>
            </a:r>
            <a:r>
              <a:rPr lang="en-CA" sz="3900" dirty="0"/>
              <a:t> direction. </a:t>
            </a:r>
          </a:p>
          <a:p>
            <a:r>
              <a:rPr lang="en-CA" sz="3900" dirty="0" err="1"/>
              <a:t>Eg</a:t>
            </a:r>
            <a:r>
              <a:rPr lang="en-CA" sz="3900" dirty="0"/>
              <a:t> Wall outlets in North America reverse current direction 60 times/sec. </a:t>
            </a:r>
          </a:p>
          <a:p>
            <a:endParaRPr lang="en-CA" dirty="0"/>
          </a:p>
        </p:txBody>
      </p:sp>
      <p:pic>
        <p:nvPicPr>
          <p:cNvPr id="4" name="Picture 2" descr="Image result for current electricity">
            <a:extLst>
              <a:ext uri="{FF2B5EF4-FFF2-40B4-BE49-F238E27FC236}">
                <a16:creationId xmlns:a16="http://schemas.microsoft.com/office/drawing/2014/main" id="{6EB1B4D9-3DFA-4EE3-8F53-9CA7AB65915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127" b="15238"/>
          <a:stretch/>
        </p:blipFill>
        <p:spPr bwMode="auto">
          <a:xfrm>
            <a:off x="7263841" y="1987233"/>
            <a:ext cx="3937907" cy="242207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wall outlet image">
            <a:extLst>
              <a:ext uri="{FF2B5EF4-FFF2-40B4-BE49-F238E27FC236}">
                <a16:creationId xmlns:a16="http://schemas.microsoft.com/office/drawing/2014/main" id="{57F48D6C-68A8-477A-ACDE-6E18C28287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75303" y="4409304"/>
            <a:ext cx="1631244"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474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B6ACE-2EE8-4B93-B1A4-9A5F498CCEA0}"/>
              </a:ext>
            </a:extLst>
          </p:cNvPr>
          <p:cNvSpPr>
            <a:spLocks noGrp="1"/>
          </p:cNvSpPr>
          <p:nvPr>
            <p:ph type="title"/>
          </p:nvPr>
        </p:nvSpPr>
        <p:spPr/>
        <p:txBody>
          <a:bodyPr/>
          <a:lstStyle/>
          <a:p>
            <a:r>
              <a:rPr lang="en-CA" dirty="0"/>
              <a:t>Measuring Electric Current (</a:t>
            </a:r>
            <a:r>
              <a:rPr lang="en-CA" dirty="0">
                <a:latin typeface="Times New Roman" panose="02020603050405020304" pitchFamily="18" charset="0"/>
                <a:cs typeface="Times New Roman" panose="02020603050405020304" pitchFamily="18" charset="0"/>
              </a:rPr>
              <a:t>I</a:t>
            </a:r>
            <a:r>
              <a:rPr lang="en-CA" dirty="0"/>
              <a:t>) </a:t>
            </a:r>
          </a:p>
        </p:txBody>
      </p:sp>
      <p:sp>
        <p:nvSpPr>
          <p:cNvPr id="3" name="Content Placeholder 2">
            <a:extLst>
              <a:ext uri="{FF2B5EF4-FFF2-40B4-BE49-F238E27FC236}">
                <a16:creationId xmlns:a16="http://schemas.microsoft.com/office/drawing/2014/main" id="{B64AA6B6-9D99-480B-8AA0-DDE08A5FEF8C}"/>
              </a:ext>
            </a:extLst>
          </p:cNvPr>
          <p:cNvSpPr>
            <a:spLocks noGrp="1"/>
          </p:cNvSpPr>
          <p:nvPr>
            <p:ph idx="1"/>
          </p:nvPr>
        </p:nvSpPr>
        <p:spPr>
          <a:xfrm>
            <a:off x="838200" y="1825624"/>
            <a:ext cx="10016805" cy="5266055"/>
          </a:xfrm>
        </p:spPr>
        <p:txBody>
          <a:bodyPr vert="horz" lIns="91440" tIns="45720" rIns="91440" bIns="45720" rtlCol="0" anchor="t">
            <a:normAutofit/>
          </a:bodyPr>
          <a:lstStyle/>
          <a:p>
            <a:r>
              <a:rPr lang="en-CA" dirty="0"/>
              <a:t>Electric current is the </a:t>
            </a:r>
            <a:r>
              <a:rPr lang="en-CA" i="1" dirty="0"/>
              <a:t>amount of </a:t>
            </a:r>
            <a:r>
              <a:rPr lang="en-CA" b="1" i="1" u="sng" dirty="0"/>
              <a:t>charge </a:t>
            </a:r>
            <a:r>
              <a:rPr lang="en-CA" i="1" dirty="0"/>
              <a:t>passing through a point in a circuit in a given </a:t>
            </a:r>
            <a:r>
              <a:rPr lang="en-CA" b="1" i="1" u="sng" dirty="0"/>
              <a:t>time.</a:t>
            </a:r>
          </a:p>
          <a:p>
            <a:r>
              <a:rPr lang="en-CA" dirty="0"/>
              <a:t>Units: </a:t>
            </a:r>
            <a:r>
              <a:rPr lang="en-CA" b="1" u="sng" dirty="0"/>
              <a:t>Amperes (A)</a:t>
            </a:r>
          </a:p>
          <a:p>
            <a:r>
              <a:rPr lang="en-CA" dirty="0"/>
              <a:t>1 ampere = </a:t>
            </a:r>
            <a:r>
              <a:rPr lang="en-CA" b="1" u="sng" dirty="0"/>
              <a:t>1 Coulomb /second. </a:t>
            </a:r>
            <a:endParaRPr lang="en-CA" b="1" u="sng" dirty="0">
              <a:cs typeface="Calibri"/>
            </a:endParaRPr>
          </a:p>
          <a:p>
            <a:r>
              <a:rPr lang="en-CA" dirty="0"/>
              <a:t>1 Coulomb is the charge of </a:t>
            </a:r>
            <a:r>
              <a:rPr lang="en-CA" b="1" u="sng" dirty="0"/>
              <a:t>6.25 x10 </a:t>
            </a:r>
            <a:r>
              <a:rPr lang="en-CA" b="1" u="sng" baseline="30000" dirty="0"/>
              <a:t>18</a:t>
            </a:r>
            <a:r>
              <a:rPr lang="en-CA" b="1" u="sng" dirty="0"/>
              <a:t> electrons</a:t>
            </a:r>
            <a:endParaRPr lang="en-CA" b="1" u="sng" dirty="0">
              <a:cs typeface="Calibri"/>
            </a:endParaRPr>
          </a:p>
          <a:p>
            <a:endParaRPr lang="en-CA" dirty="0"/>
          </a:p>
          <a:p>
            <a:r>
              <a:rPr lang="en-CA" dirty="0"/>
              <a:t>Typical lightbulb has about </a:t>
            </a:r>
            <a:r>
              <a:rPr lang="en-CA" dirty="0">
                <a:ea typeface="+mn-lt"/>
                <a:cs typeface="+mn-lt"/>
              </a:rPr>
              <a:t>1 Amp </a:t>
            </a:r>
            <a:r>
              <a:rPr lang="en-CA" dirty="0"/>
              <a:t>of current flowing through it. </a:t>
            </a:r>
            <a:endParaRPr lang="en-CA" dirty="0">
              <a:cs typeface="Calibri"/>
            </a:endParaRPr>
          </a:p>
        </p:txBody>
      </p:sp>
    </p:spTree>
    <p:extLst>
      <p:ext uri="{BB962C8B-B14F-4D97-AF65-F5344CB8AC3E}">
        <p14:creationId xmlns:p14="http://schemas.microsoft.com/office/powerpoint/2010/main" val="1349152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E5661-1785-4B89-A838-F872DFAE50C2}"/>
              </a:ext>
            </a:extLst>
          </p:cNvPr>
          <p:cNvSpPr>
            <a:spLocks noGrp="1"/>
          </p:cNvSpPr>
          <p:nvPr>
            <p:ph type="title"/>
          </p:nvPr>
        </p:nvSpPr>
        <p:spPr/>
        <p:txBody>
          <a:bodyPr/>
          <a:lstStyle/>
          <a:p>
            <a:r>
              <a:rPr lang="en-CA" dirty="0"/>
              <a:t>Ammeter measures current</a:t>
            </a:r>
          </a:p>
        </p:txBody>
      </p:sp>
      <p:sp>
        <p:nvSpPr>
          <p:cNvPr id="3" name="Content Placeholder 2">
            <a:extLst>
              <a:ext uri="{FF2B5EF4-FFF2-40B4-BE49-F238E27FC236}">
                <a16:creationId xmlns:a16="http://schemas.microsoft.com/office/drawing/2014/main" id="{85228FE6-641C-4E68-983A-E492EB9D2104}"/>
              </a:ext>
            </a:extLst>
          </p:cNvPr>
          <p:cNvSpPr>
            <a:spLocks noGrp="1"/>
          </p:cNvSpPr>
          <p:nvPr>
            <p:ph idx="1"/>
          </p:nvPr>
        </p:nvSpPr>
        <p:spPr/>
        <p:txBody>
          <a:bodyPr/>
          <a:lstStyle/>
          <a:p>
            <a:r>
              <a:rPr lang="en-CA" dirty="0"/>
              <a:t>An </a:t>
            </a:r>
            <a:r>
              <a:rPr lang="en-CA" b="1" u="sng" dirty="0"/>
              <a:t>ammeter</a:t>
            </a:r>
            <a:r>
              <a:rPr lang="en-CA" dirty="0"/>
              <a:t> is an instrument that measures current at one point in a circuit.</a:t>
            </a:r>
          </a:p>
          <a:p>
            <a:endParaRPr lang="en-CA" dirty="0"/>
          </a:p>
        </p:txBody>
      </p:sp>
      <p:pic>
        <p:nvPicPr>
          <p:cNvPr id="4" name="Picture 4" descr="Image result for ammeter">
            <a:extLst>
              <a:ext uri="{FF2B5EF4-FFF2-40B4-BE49-F238E27FC236}">
                <a16:creationId xmlns:a16="http://schemas.microsoft.com/office/drawing/2014/main" id="{E6CE5EDD-4195-4ED1-944E-A927F177AD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002534"/>
            <a:ext cx="3848100" cy="330936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Image result for ammeter in circuit diagram">
            <a:extLst>
              <a:ext uri="{FF2B5EF4-FFF2-40B4-BE49-F238E27FC236}">
                <a16:creationId xmlns:a16="http://schemas.microsoft.com/office/drawing/2014/main" id="{54762E69-DBCF-445D-A9A0-5689BF76D5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8456" y="3135606"/>
            <a:ext cx="4892729" cy="283486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mage result for reading an ammeter worksheet">
            <a:extLst>
              <a:ext uri="{FF2B5EF4-FFF2-40B4-BE49-F238E27FC236}">
                <a16:creationId xmlns:a16="http://schemas.microsoft.com/office/drawing/2014/main" id="{91B61EF1-A47C-48BD-8930-DAB70E527EF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9468" t="31414" r="66537" b="13483"/>
          <a:stretch/>
        </p:blipFill>
        <p:spPr bwMode="auto">
          <a:xfrm>
            <a:off x="5376861" y="2843558"/>
            <a:ext cx="1762126" cy="3627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416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0AF98-FD7B-48DA-9A1D-617539450A95}"/>
              </a:ext>
            </a:extLst>
          </p:cNvPr>
          <p:cNvSpPr>
            <a:spLocks noGrp="1"/>
          </p:cNvSpPr>
          <p:nvPr>
            <p:ph type="title"/>
          </p:nvPr>
        </p:nvSpPr>
        <p:spPr/>
        <p:txBody>
          <a:bodyPr/>
          <a:lstStyle/>
          <a:p>
            <a:r>
              <a:rPr lang="en-CA" dirty="0"/>
              <a:t>Reading an Ammeter</a:t>
            </a:r>
          </a:p>
        </p:txBody>
      </p:sp>
      <p:sp>
        <p:nvSpPr>
          <p:cNvPr id="3" name="Content Placeholder 2">
            <a:extLst>
              <a:ext uri="{FF2B5EF4-FFF2-40B4-BE49-F238E27FC236}">
                <a16:creationId xmlns:a16="http://schemas.microsoft.com/office/drawing/2014/main" id="{37B70C6D-94D3-40ED-B630-6F38AA0BC84E}"/>
              </a:ext>
            </a:extLst>
          </p:cNvPr>
          <p:cNvSpPr>
            <a:spLocks noGrp="1"/>
          </p:cNvSpPr>
          <p:nvPr>
            <p:ph idx="1"/>
          </p:nvPr>
        </p:nvSpPr>
        <p:spPr>
          <a:xfrm>
            <a:off x="838200" y="1780575"/>
            <a:ext cx="4362450" cy="4351338"/>
          </a:xfrm>
        </p:spPr>
        <p:txBody>
          <a:bodyPr/>
          <a:lstStyle/>
          <a:p>
            <a:r>
              <a:rPr lang="en-CA" dirty="0"/>
              <a:t>An ammeter is connected </a:t>
            </a:r>
            <a:r>
              <a:rPr lang="en-CA" i="1" dirty="0"/>
              <a:t>in </a:t>
            </a:r>
            <a:r>
              <a:rPr lang="en-CA" b="1" i="1" u="sng" dirty="0"/>
              <a:t>series </a:t>
            </a:r>
            <a:r>
              <a:rPr lang="en-CA" dirty="0"/>
              <a:t>within the circuit.</a:t>
            </a:r>
          </a:p>
        </p:txBody>
      </p:sp>
      <p:pic>
        <p:nvPicPr>
          <p:cNvPr id="2050" name="Picture 2" descr="Image result for reading an ammeter worksheet">
            <a:extLst>
              <a:ext uri="{FF2B5EF4-FFF2-40B4-BE49-F238E27FC236}">
                <a16:creationId xmlns:a16="http://schemas.microsoft.com/office/drawing/2014/main" id="{F3896A05-B7AC-4326-9E09-B30879AD17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0675" y="275238"/>
            <a:ext cx="7343775" cy="65827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093EAEB3-2CA9-4F33-B58E-C1E589FA0031}"/>
              </a:ext>
            </a:extLst>
          </p:cNvPr>
          <p:cNvPicPr>
            <a:picLocks noChangeAspect="1"/>
          </p:cNvPicPr>
          <p:nvPr/>
        </p:nvPicPr>
        <p:blipFill>
          <a:blip r:embed="rId3"/>
          <a:stretch>
            <a:fillRect/>
          </a:stretch>
        </p:blipFill>
        <p:spPr>
          <a:xfrm>
            <a:off x="838200" y="3263507"/>
            <a:ext cx="4362450" cy="3319255"/>
          </a:xfrm>
          <a:prstGeom prst="rect">
            <a:avLst/>
          </a:prstGeom>
        </p:spPr>
      </p:pic>
    </p:spTree>
    <p:extLst>
      <p:ext uri="{BB962C8B-B14F-4D97-AF65-F5344CB8AC3E}">
        <p14:creationId xmlns:p14="http://schemas.microsoft.com/office/powerpoint/2010/main" val="1369978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AFB27-C615-4AD1-A0B5-18617E7920E2}"/>
              </a:ext>
            </a:extLst>
          </p:cNvPr>
          <p:cNvSpPr>
            <a:spLocks noGrp="1"/>
          </p:cNvSpPr>
          <p:nvPr>
            <p:ph type="title"/>
          </p:nvPr>
        </p:nvSpPr>
        <p:spPr/>
        <p:txBody>
          <a:bodyPr/>
          <a:lstStyle/>
          <a:p>
            <a:r>
              <a:rPr lang="en-CA" dirty="0"/>
              <a:t>Practice Conversions: </a:t>
            </a:r>
          </a:p>
        </p:txBody>
      </p:sp>
      <p:sp>
        <p:nvSpPr>
          <p:cNvPr id="3" name="Content Placeholder 2">
            <a:extLst>
              <a:ext uri="{FF2B5EF4-FFF2-40B4-BE49-F238E27FC236}">
                <a16:creationId xmlns:a16="http://schemas.microsoft.com/office/drawing/2014/main" id="{E262C34F-3CFE-4972-BEB2-6A3D789D0D3F}"/>
              </a:ext>
            </a:extLst>
          </p:cNvPr>
          <p:cNvSpPr>
            <a:spLocks noGrp="1"/>
          </p:cNvSpPr>
          <p:nvPr>
            <p:ph idx="1"/>
          </p:nvPr>
        </p:nvSpPr>
        <p:spPr/>
        <p:txBody>
          <a:bodyPr>
            <a:normAutofit/>
          </a:bodyPr>
          <a:lstStyle/>
          <a:p>
            <a:pPr marL="0" indent="0">
              <a:buNone/>
            </a:pPr>
            <a:r>
              <a:rPr lang="en-CA" dirty="0"/>
              <a:t>525 mA = _____________ A		</a:t>
            </a:r>
          </a:p>
          <a:p>
            <a:pPr marL="0" indent="0">
              <a:buNone/>
            </a:pPr>
            <a:r>
              <a:rPr lang="en-CA" dirty="0"/>
              <a:t>3.2  mA = _____________ A</a:t>
            </a:r>
          </a:p>
          <a:p>
            <a:pPr marL="0" indent="0">
              <a:buNone/>
            </a:pPr>
            <a:r>
              <a:rPr lang="en-CA" dirty="0"/>
              <a:t>4780 mA = ____________ A	</a:t>
            </a:r>
          </a:p>
          <a:p>
            <a:pPr marL="0" indent="0">
              <a:buNone/>
            </a:pPr>
            <a:r>
              <a:rPr lang="en-CA" dirty="0"/>
              <a:t>2.9  A = _______________mA</a:t>
            </a:r>
          </a:p>
          <a:p>
            <a:endParaRPr lang="en-CA" dirty="0"/>
          </a:p>
          <a:p>
            <a:endParaRPr lang="en-CA" dirty="0"/>
          </a:p>
        </p:txBody>
      </p:sp>
    </p:spTree>
    <p:extLst>
      <p:ext uri="{BB962C8B-B14F-4D97-AF65-F5344CB8AC3E}">
        <p14:creationId xmlns:p14="http://schemas.microsoft.com/office/powerpoint/2010/main" val="2813579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AFB27-C615-4AD1-A0B5-18617E7920E2}"/>
              </a:ext>
            </a:extLst>
          </p:cNvPr>
          <p:cNvSpPr>
            <a:spLocks noGrp="1"/>
          </p:cNvSpPr>
          <p:nvPr>
            <p:ph type="title"/>
          </p:nvPr>
        </p:nvSpPr>
        <p:spPr/>
        <p:txBody>
          <a:bodyPr/>
          <a:lstStyle/>
          <a:p>
            <a:r>
              <a:rPr lang="en-CA" dirty="0"/>
              <a:t>Practice Conversions: </a:t>
            </a:r>
          </a:p>
        </p:txBody>
      </p:sp>
      <p:sp>
        <p:nvSpPr>
          <p:cNvPr id="3" name="Content Placeholder 2">
            <a:extLst>
              <a:ext uri="{FF2B5EF4-FFF2-40B4-BE49-F238E27FC236}">
                <a16:creationId xmlns:a16="http://schemas.microsoft.com/office/drawing/2014/main" id="{E262C34F-3CFE-4972-BEB2-6A3D789D0D3F}"/>
              </a:ext>
            </a:extLst>
          </p:cNvPr>
          <p:cNvSpPr>
            <a:spLocks noGrp="1"/>
          </p:cNvSpPr>
          <p:nvPr>
            <p:ph idx="1"/>
          </p:nvPr>
        </p:nvSpPr>
        <p:spPr/>
        <p:txBody>
          <a:bodyPr vert="horz" lIns="91440" tIns="45720" rIns="91440" bIns="45720" rtlCol="0" anchor="t">
            <a:normAutofit/>
          </a:bodyPr>
          <a:lstStyle/>
          <a:p>
            <a:pPr marL="0" indent="0">
              <a:buNone/>
            </a:pPr>
            <a:r>
              <a:rPr lang="en-CA" dirty="0"/>
              <a:t>525 mA = 	</a:t>
            </a:r>
            <a:r>
              <a:rPr lang="en-CA" dirty="0">
                <a:solidFill>
                  <a:srgbClr val="FF0000"/>
                </a:solidFill>
              </a:rPr>
              <a:t>0.525 A	</a:t>
            </a:r>
            <a:r>
              <a:rPr lang="en-CA" dirty="0"/>
              <a:t>	</a:t>
            </a:r>
          </a:p>
          <a:p>
            <a:pPr marL="0" indent="0">
              <a:buNone/>
            </a:pPr>
            <a:r>
              <a:rPr lang="en-CA" dirty="0"/>
              <a:t>3.2  mA = 	</a:t>
            </a:r>
            <a:r>
              <a:rPr lang="en-CA" dirty="0">
                <a:solidFill>
                  <a:srgbClr val="FF0000"/>
                </a:solidFill>
              </a:rPr>
              <a:t>0.0032 A</a:t>
            </a:r>
          </a:p>
          <a:p>
            <a:pPr marL="0" indent="0">
              <a:buNone/>
            </a:pPr>
            <a:r>
              <a:rPr lang="en-CA" dirty="0"/>
              <a:t>4780 mA = 	</a:t>
            </a:r>
            <a:r>
              <a:rPr lang="en-CA" dirty="0">
                <a:solidFill>
                  <a:srgbClr val="FF0000"/>
                </a:solidFill>
              </a:rPr>
              <a:t>4.780 A	</a:t>
            </a:r>
          </a:p>
          <a:p>
            <a:pPr marL="0" indent="0">
              <a:buNone/>
            </a:pPr>
            <a:r>
              <a:rPr lang="en-CA"/>
              <a:t>2.9  A = 		</a:t>
            </a:r>
            <a:r>
              <a:rPr lang="en-CA">
                <a:solidFill>
                  <a:srgbClr val="FF0000"/>
                </a:solidFill>
              </a:rPr>
              <a:t>2900mA</a:t>
            </a:r>
            <a:endParaRPr lang="en-CA">
              <a:solidFill>
                <a:srgbClr val="FF0000"/>
              </a:solidFill>
              <a:cs typeface="Calibri"/>
            </a:endParaRPr>
          </a:p>
        </p:txBody>
      </p:sp>
    </p:spTree>
    <p:extLst>
      <p:ext uri="{BB962C8B-B14F-4D97-AF65-F5344CB8AC3E}">
        <p14:creationId xmlns:p14="http://schemas.microsoft.com/office/powerpoint/2010/main" val="220204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1936</TotalTime>
  <Words>813</Words>
  <Application>Microsoft Office PowerPoint</Application>
  <PresentationFormat>Widescreen</PresentationFormat>
  <Paragraphs>209</Paragraphs>
  <Slides>31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Times New Roman</vt:lpstr>
      <vt:lpstr>Office Theme</vt:lpstr>
      <vt:lpstr>Electric Current</vt:lpstr>
      <vt:lpstr>Current Electricity </vt:lpstr>
      <vt:lpstr>Direction of Current</vt:lpstr>
      <vt:lpstr>Types of Current</vt:lpstr>
      <vt:lpstr>Measuring Electric Current (I) </vt:lpstr>
      <vt:lpstr>Ammeter measures current</vt:lpstr>
      <vt:lpstr>Reading an Ammeter</vt:lpstr>
      <vt:lpstr>Practice Conversions: </vt:lpstr>
      <vt:lpstr>Practice Conversions: </vt:lpstr>
      <vt:lpstr>Reading an Ammeter</vt:lpstr>
      <vt:lpstr>Reading an Ammeter</vt:lpstr>
      <vt:lpstr>Other Conversions</vt:lpstr>
      <vt:lpstr>Calculating Current</vt:lpstr>
      <vt:lpstr>Simple Calculations:</vt:lpstr>
      <vt:lpstr>Simple Calculations:</vt:lpstr>
      <vt:lpstr>Simple Calculations:</vt:lpstr>
      <vt:lpstr>Simple Calculations:</vt:lpstr>
      <vt:lpstr>Practice </vt:lpstr>
      <vt:lpstr>Practice </vt:lpstr>
      <vt:lpstr>Practice </vt:lpstr>
      <vt:lpstr>Practice </vt:lpstr>
      <vt:lpstr>Simple Calculations:</vt:lpstr>
      <vt:lpstr>Simple Calculations:</vt:lpstr>
      <vt:lpstr>Simple Calculations:</vt:lpstr>
      <vt:lpstr>PowerPoint Presentation</vt:lpstr>
      <vt:lpstr>Practice</vt:lpstr>
      <vt:lpstr>Practice</vt:lpstr>
      <vt:lpstr>Practice</vt:lpstr>
      <vt:lpstr>Getting a shock</vt:lpstr>
      <vt:lpstr>Practice</vt:lpstr>
      <vt:lpstr>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Current</dc:title>
  <dc:creator>Tammy Wilson</dc:creator>
  <cp:lastModifiedBy>Tammy Wilson</cp:lastModifiedBy>
  <cp:revision>142</cp:revision>
  <dcterms:created xsi:type="dcterms:W3CDTF">2018-03-26T21:16:11Z</dcterms:created>
  <dcterms:modified xsi:type="dcterms:W3CDTF">2021-12-13T00:00:15Z</dcterms:modified>
</cp:coreProperties>
</file>