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8" r:id="rId3"/>
    <p:sldId id="257" r:id="rId4"/>
    <p:sldId id="325" r:id="rId5"/>
    <p:sldId id="289" r:id="rId6"/>
    <p:sldId id="326" r:id="rId7"/>
    <p:sldId id="277" r:id="rId8"/>
    <p:sldId id="282" r:id="rId9"/>
    <p:sldId id="316" r:id="rId10"/>
    <p:sldId id="317" r:id="rId11"/>
    <p:sldId id="275" r:id="rId12"/>
    <p:sldId id="293" r:id="rId13"/>
    <p:sldId id="283" r:id="rId14"/>
    <p:sldId id="323" r:id="rId15"/>
    <p:sldId id="267" r:id="rId16"/>
    <p:sldId id="294" r:id="rId17"/>
    <p:sldId id="320" r:id="rId18"/>
    <p:sldId id="284" r:id="rId19"/>
    <p:sldId id="286" r:id="rId20"/>
    <p:sldId id="287" r:id="rId21"/>
    <p:sldId id="271" r:id="rId22"/>
    <p:sldId id="288" r:id="rId23"/>
    <p:sldId id="273" r:id="rId24"/>
    <p:sldId id="274" r:id="rId25"/>
    <p:sldId id="321" r:id="rId26"/>
    <p:sldId id="322" r:id="rId27"/>
    <p:sldId id="291" r:id="rId28"/>
    <p:sldId id="292"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3D17F-B702-479B-A982-11E0BDD8FE1D}" v="325" dt="2019-06-05T23:47:21.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40" d="100"/>
          <a:sy n="40" d="100"/>
        </p:scale>
        <p:origin x="6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1D33D17F-B702-479B-A982-11E0BDD8FE1D}"/>
    <pc:docChg chg="custSel addSld delSld modSld sldOrd">
      <pc:chgData name="Tammy Wilson" userId="e3b55da62d900d7c" providerId="LiveId" clId="{1D33D17F-B702-479B-A982-11E0BDD8FE1D}" dt="2019-06-05T23:47:21.416" v="322" actId="27636"/>
      <pc:docMkLst>
        <pc:docMk/>
      </pc:docMkLst>
      <pc:sldChg chg="modSp">
        <pc:chgData name="Tammy Wilson" userId="e3b55da62d900d7c" providerId="LiveId" clId="{1D33D17F-B702-479B-A982-11E0BDD8FE1D}" dt="2019-06-01T19:58:33.360" v="118" actId="20577"/>
        <pc:sldMkLst>
          <pc:docMk/>
          <pc:sldMk cId="1315325866" sldId="256"/>
        </pc:sldMkLst>
        <pc:spChg chg="mod">
          <ac:chgData name="Tammy Wilson" userId="e3b55da62d900d7c" providerId="LiveId" clId="{1D33D17F-B702-479B-A982-11E0BDD8FE1D}" dt="2019-06-01T19:58:33.360" v="118" actId="20577"/>
          <ac:spMkLst>
            <pc:docMk/>
            <pc:sldMk cId="1315325866" sldId="256"/>
            <ac:spMk id="3" creationId="{8AB70247-460A-4E8F-856E-B63981F1E0C3}"/>
          </ac:spMkLst>
        </pc:spChg>
      </pc:sldChg>
      <pc:sldChg chg="modSp">
        <pc:chgData name="Tammy Wilson" userId="e3b55da62d900d7c" providerId="LiveId" clId="{1D33D17F-B702-479B-A982-11E0BDD8FE1D}" dt="2019-06-05T23:45:55.685" v="314" actId="20577"/>
        <pc:sldMkLst>
          <pc:docMk/>
          <pc:sldMk cId="1372680403" sldId="280"/>
        </pc:sldMkLst>
        <pc:spChg chg="mod">
          <ac:chgData name="Tammy Wilson" userId="e3b55da62d900d7c" providerId="LiveId" clId="{1D33D17F-B702-479B-A982-11E0BDD8FE1D}" dt="2019-06-05T23:45:55.685" v="314" actId="20577"/>
          <ac:spMkLst>
            <pc:docMk/>
            <pc:sldMk cId="1372680403" sldId="280"/>
            <ac:spMk id="3" creationId="{5BB2C2F0-F016-4946-A4AB-0C5DE018E3DF}"/>
          </ac:spMkLst>
        </pc:spChg>
      </pc:sldChg>
      <pc:sldChg chg="modSp ord">
        <pc:chgData name="Tammy Wilson" userId="e3b55da62d900d7c" providerId="LiveId" clId="{1D33D17F-B702-479B-A982-11E0BDD8FE1D}" dt="2019-06-05T23:47:21.416" v="322" actId="27636"/>
        <pc:sldMkLst>
          <pc:docMk/>
          <pc:sldMk cId="3121285677" sldId="294"/>
        </pc:sldMkLst>
        <pc:spChg chg="mod">
          <ac:chgData name="Tammy Wilson" userId="e3b55da62d900d7c" providerId="LiveId" clId="{1D33D17F-B702-479B-A982-11E0BDD8FE1D}" dt="2019-06-02T22:18:57.904" v="165" actId="20577"/>
          <ac:spMkLst>
            <pc:docMk/>
            <pc:sldMk cId="3121285677" sldId="294"/>
            <ac:spMk id="2" creationId="{2DF81CDE-73C5-4F70-9992-26540F5B014A}"/>
          </ac:spMkLst>
        </pc:spChg>
        <pc:spChg chg="mod">
          <ac:chgData name="Tammy Wilson" userId="e3b55da62d900d7c" providerId="LiveId" clId="{1D33D17F-B702-479B-A982-11E0BDD8FE1D}" dt="2019-06-05T23:47:21.416" v="322" actId="27636"/>
          <ac:spMkLst>
            <pc:docMk/>
            <pc:sldMk cId="3121285677" sldId="294"/>
            <ac:spMk id="3" creationId="{61A1FB95-6A45-43D3-BFAE-A11B0EBC1B52}"/>
          </ac:spMkLst>
        </pc:spChg>
      </pc:sldChg>
      <pc:sldChg chg="modSp">
        <pc:chgData name="Tammy Wilson" userId="e3b55da62d900d7c" providerId="LiveId" clId="{1D33D17F-B702-479B-A982-11E0BDD8FE1D}" dt="2019-06-05T22:40:28.067" v="187" actId="20577"/>
        <pc:sldMkLst>
          <pc:docMk/>
          <pc:sldMk cId="3429486819" sldId="317"/>
        </pc:sldMkLst>
        <pc:spChg chg="mod">
          <ac:chgData name="Tammy Wilson" userId="e3b55da62d900d7c" providerId="LiveId" clId="{1D33D17F-B702-479B-A982-11E0BDD8FE1D}" dt="2019-06-05T22:40:28.067" v="187" actId="20577"/>
          <ac:spMkLst>
            <pc:docMk/>
            <pc:sldMk cId="3429486819" sldId="317"/>
            <ac:spMk id="2" creationId="{995CE773-33BD-44F3-B53A-DF7724E214A8}"/>
          </ac:spMkLst>
        </pc:spChg>
        <pc:spChg chg="mod">
          <ac:chgData name="Tammy Wilson" userId="e3b55da62d900d7c" providerId="LiveId" clId="{1D33D17F-B702-479B-A982-11E0BDD8FE1D}" dt="2019-06-01T20:06:49.622" v="130" actId="20577"/>
          <ac:spMkLst>
            <pc:docMk/>
            <pc:sldMk cId="3429486819" sldId="317"/>
            <ac:spMk id="3" creationId="{3ECB4229-A2B4-45DC-A152-625A6FB5419D}"/>
          </ac:spMkLst>
        </pc:spChg>
      </pc:sldChg>
      <pc:sldChg chg="modSp">
        <pc:chgData name="Tammy Wilson" userId="e3b55da62d900d7c" providerId="LiveId" clId="{1D33D17F-B702-479B-A982-11E0BDD8FE1D}" dt="2019-06-05T23:45:02.190" v="241" actId="20577"/>
        <pc:sldMkLst>
          <pc:docMk/>
          <pc:sldMk cId="1913266867" sldId="318"/>
        </pc:sldMkLst>
        <pc:spChg chg="mod">
          <ac:chgData name="Tammy Wilson" userId="e3b55da62d900d7c" providerId="LiveId" clId="{1D33D17F-B702-479B-A982-11E0BDD8FE1D}" dt="2019-06-01T20:00:43.035" v="128" actId="20577"/>
          <ac:spMkLst>
            <pc:docMk/>
            <pc:sldMk cId="1913266867" sldId="318"/>
            <ac:spMk id="2" creationId="{0BC4C48C-89A8-461D-9713-EC7E39D0D501}"/>
          </ac:spMkLst>
        </pc:spChg>
        <pc:spChg chg="mod">
          <ac:chgData name="Tammy Wilson" userId="e3b55da62d900d7c" providerId="LiveId" clId="{1D33D17F-B702-479B-A982-11E0BDD8FE1D}" dt="2019-06-05T23:45:02.190" v="241" actId="20577"/>
          <ac:spMkLst>
            <pc:docMk/>
            <pc:sldMk cId="1913266867" sldId="318"/>
            <ac:spMk id="3" creationId="{3652429F-6059-44E1-9492-A05F4245360F}"/>
          </ac:spMkLst>
        </pc:spChg>
      </pc:sldChg>
      <pc:sldChg chg="modSp add">
        <pc:chgData name="Tammy Wilson" userId="e3b55da62d900d7c" providerId="LiveId" clId="{1D33D17F-B702-479B-A982-11E0BDD8FE1D}" dt="2019-06-05T23:47:08.597" v="315"/>
        <pc:sldMkLst>
          <pc:docMk/>
          <pc:sldMk cId="4045790923" sldId="319"/>
        </pc:sldMkLst>
        <pc:spChg chg="mod">
          <ac:chgData name="Tammy Wilson" userId="e3b55da62d900d7c" providerId="LiveId" clId="{1D33D17F-B702-479B-A982-11E0BDD8FE1D}" dt="2019-06-05T23:47:08.597" v="315"/>
          <ac:spMkLst>
            <pc:docMk/>
            <pc:sldMk cId="4045790923" sldId="319"/>
            <ac:spMk id="3" creationId="{61A1FB95-6A45-43D3-BFAE-A11B0EBC1B52}"/>
          </ac:spMkLst>
        </pc:spChg>
      </pc:sldChg>
      <pc:sldMasterChg chg="delSldLayout">
        <pc:chgData name="Tammy Wilson" userId="e3b55da62d900d7c" providerId="LiveId" clId="{1D33D17F-B702-479B-A982-11E0BDD8FE1D}" dt="2019-06-01T19:58:58.994" v="121" actId="2696"/>
        <pc:sldMasterMkLst>
          <pc:docMk/>
          <pc:sldMasterMk cId="2997558205"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E20AB-4FBA-423A-85B6-4B317CDF59AE}" type="datetimeFigureOut">
              <a:rPr lang="en-CA" smtClean="0"/>
              <a:pPr/>
              <a:t>2021-12-01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84C07-560A-448F-A302-37F902C42447}" type="slidenum">
              <a:rPr lang="en-CA" smtClean="0"/>
              <a:pPr/>
              <a:t>‹#›</a:t>
            </a:fld>
            <a:endParaRPr lang="en-CA"/>
          </a:p>
        </p:txBody>
      </p:sp>
    </p:spTree>
    <p:extLst>
      <p:ext uri="{BB962C8B-B14F-4D97-AF65-F5344CB8AC3E}">
        <p14:creationId xmlns:p14="http://schemas.microsoft.com/office/powerpoint/2010/main" val="352912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Indicator species</a:t>
            </a:r>
          </a:p>
        </p:txBody>
      </p:sp>
      <p:sp>
        <p:nvSpPr>
          <p:cNvPr id="4" name="Slide Number Placeholder 3"/>
          <p:cNvSpPr>
            <a:spLocks noGrp="1"/>
          </p:cNvSpPr>
          <p:nvPr>
            <p:ph type="sldNum" sz="quarter" idx="10"/>
          </p:nvPr>
        </p:nvSpPr>
        <p:spPr/>
        <p:txBody>
          <a:bodyPr/>
          <a:lstStyle/>
          <a:p>
            <a:fld id="{B865D61C-C687-4EF8-A959-2482F7D2AE4D}" type="slidenum">
              <a:rPr lang="en-US"/>
              <a:pPr/>
              <a:t>3</a:t>
            </a:fld>
            <a:endParaRPr lang="en-US"/>
          </a:p>
        </p:txBody>
      </p:sp>
    </p:spTree>
    <p:extLst>
      <p:ext uri="{BB962C8B-B14F-4D97-AF65-F5344CB8AC3E}">
        <p14:creationId xmlns:p14="http://schemas.microsoft.com/office/powerpoint/2010/main" val="3119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Hot water tank about 150 L</a:t>
            </a:r>
          </a:p>
        </p:txBody>
      </p:sp>
      <p:sp>
        <p:nvSpPr>
          <p:cNvPr id="4" name="Slide Number Placeholder 3"/>
          <p:cNvSpPr>
            <a:spLocks noGrp="1"/>
          </p:cNvSpPr>
          <p:nvPr>
            <p:ph type="sldNum" sz="quarter" idx="10"/>
          </p:nvPr>
        </p:nvSpPr>
        <p:spPr/>
        <p:txBody>
          <a:bodyPr/>
          <a:lstStyle/>
          <a:p>
            <a:fld id="{B865D61C-C687-4EF8-A959-2482F7D2AE4D}" type="slidenum">
              <a:rPr lang="en-US"/>
              <a:pPr/>
              <a:t>5</a:t>
            </a:fld>
            <a:endParaRPr lang="en-US"/>
          </a:p>
        </p:txBody>
      </p:sp>
    </p:spTree>
    <p:extLst>
      <p:ext uri="{BB962C8B-B14F-4D97-AF65-F5344CB8AC3E}">
        <p14:creationId xmlns:p14="http://schemas.microsoft.com/office/powerpoint/2010/main" val="384456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Char char="•"/>
            </a:pPr>
            <a:r>
              <a:rPr lang="en-CA" dirty="0"/>
              <a:t>Herbivores eat large quantities of plants</a:t>
            </a:r>
            <a:endParaRPr lang="en-US" dirty="0"/>
          </a:p>
          <a:p>
            <a:pPr marL="228600" indent="-228600">
              <a:lnSpc>
                <a:spcPct val="90000"/>
              </a:lnSpc>
              <a:spcBef>
                <a:spcPts val="1000"/>
              </a:spcBef>
              <a:buChar char="•"/>
            </a:pPr>
            <a:r>
              <a:rPr lang="en-CA" dirty="0">
                <a:solidFill>
                  <a:srgbClr val="FFFFFF"/>
                </a:solidFill>
              </a:rPr>
              <a:t>Predators must eat many times their weight in prey over their life time. </a:t>
            </a:r>
            <a:endParaRPr lang="en-US" dirty="0"/>
          </a:p>
        </p:txBody>
      </p:sp>
      <p:sp>
        <p:nvSpPr>
          <p:cNvPr id="4" name="Slide Number Placeholder 3"/>
          <p:cNvSpPr>
            <a:spLocks noGrp="1"/>
          </p:cNvSpPr>
          <p:nvPr>
            <p:ph type="sldNum" sz="quarter" idx="10"/>
          </p:nvPr>
        </p:nvSpPr>
        <p:spPr/>
        <p:txBody>
          <a:bodyPr/>
          <a:lstStyle/>
          <a:p>
            <a:fld id="{B865D61C-C687-4EF8-A959-2482F7D2AE4D}" type="slidenum">
              <a:rPr lang="en-US"/>
              <a:pPr/>
              <a:t>7</a:t>
            </a:fld>
            <a:endParaRPr lang="en-US"/>
          </a:p>
        </p:txBody>
      </p:sp>
    </p:spTree>
    <p:extLst>
      <p:ext uri="{BB962C8B-B14F-4D97-AF65-F5344CB8AC3E}">
        <p14:creationId xmlns:p14="http://schemas.microsoft.com/office/powerpoint/2010/main" val="15264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CA" dirty="0">
              <a:solidFill>
                <a:srgbClr val="FFFFFF"/>
              </a:solidFill>
            </a:endParaRPr>
          </a:p>
          <a:p>
            <a:pPr marL="228600" indent="-228600">
              <a:lnSpc>
                <a:spcPct val="90000"/>
              </a:lnSpc>
              <a:spcBef>
                <a:spcPts val="1000"/>
              </a:spcBef>
              <a:buChar char="•"/>
            </a:pPr>
            <a:r>
              <a:rPr lang="en-CA" dirty="0"/>
              <a:t>Herbivores eat large quantities of plants and carnivores eat many times their body weight of prey during their lifetimes. </a:t>
            </a:r>
            <a:endParaRPr lang="en-US" dirty="0"/>
          </a:p>
          <a:p>
            <a:pPr marL="228600" indent="-228600">
              <a:lnSpc>
                <a:spcPct val="90000"/>
              </a:lnSpc>
              <a:spcBef>
                <a:spcPts val="1000"/>
              </a:spcBef>
              <a:buChar char="•"/>
            </a:pPr>
            <a:r>
              <a:rPr lang="en-CA" dirty="0">
                <a:solidFill>
                  <a:srgbClr val="FFFFFF"/>
                </a:solidFill>
              </a:rPr>
              <a:t>Therefore even small concentrations of chemicals in producers and primary and secondary consumers can build up to cause problems at higher trophic levels.</a:t>
            </a:r>
            <a:endParaRPr lang="en-US" dirty="0"/>
          </a:p>
        </p:txBody>
      </p:sp>
      <p:sp>
        <p:nvSpPr>
          <p:cNvPr id="4" name="Slide Number Placeholder 3"/>
          <p:cNvSpPr>
            <a:spLocks noGrp="1"/>
          </p:cNvSpPr>
          <p:nvPr>
            <p:ph type="sldNum" sz="quarter" idx="10"/>
          </p:nvPr>
        </p:nvSpPr>
        <p:spPr/>
        <p:txBody>
          <a:bodyPr/>
          <a:lstStyle/>
          <a:p>
            <a:fld id="{B865D61C-C687-4EF8-A959-2482F7D2AE4D}" type="slidenum">
              <a:rPr lang="en-US"/>
              <a:pPr/>
              <a:t>8</a:t>
            </a:fld>
            <a:endParaRPr lang="en-US"/>
          </a:p>
        </p:txBody>
      </p:sp>
    </p:spTree>
    <p:extLst>
      <p:ext uri="{BB962C8B-B14F-4D97-AF65-F5344CB8AC3E}">
        <p14:creationId xmlns:p14="http://schemas.microsoft.com/office/powerpoint/2010/main" val="172829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neurological syndrome caused by severe mercury poisoning. Symptoms include ataxia, numbness in the hands and feet, general muscle weakness, narrowing of the field of vision and damage to hearing and speech.</a:t>
            </a:r>
            <a:endParaRPr lang="en-CA" dirty="0"/>
          </a:p>
        </p:txBody>
      </p:sp>
      <p:sp>
        <p:nvSpPr>
          <p:cNvPr id="4" name="Slide Number Placeholder 3"/>
          <p:cNvSpPr>
            <a:spLocks noGrp="1"/>
          </p:cNvSpPr>
          <p:nvPr>
            <p:ph type="sldNum" sz="quarter" idx="5"/>
          </p:nvPr>
        </p:nvSpPr>
        <p:spPr/>
        <p:txBody>
          <a:bodyPr/>
          <a:lstStyle/>
          <a:p>
            <a:fld id="{3776D150-A7CB-408B-908A-C0779FE8BFF0}" type="slidenum">
              <a:rPr lang="en-CA" smtClean="0"/>
              <a:pPr/>
              <a:t>10</a:t>
            </a:fld>
            <a:endParaRPr lang="en-CA"/>
          </a:p>
        </p:txBody>
      </p:sp>
    </p:spTree>
    <p:extLst>
      <p:ext uri="{BB962C8B-B14F-4D97-AF65-F5344CB8AC3E}">
        <p14:creationId xmlns:p14="http://schemas.microsoft.com/office/powerpoint/2010/main" val="196511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84C07-560A-448F-A302-37F902C42447}" type="slidenum">
              <a:rPr lang="en-CA" smtClean="0"/>
              <a:pPr/>
              <a:t>11</a:t>
            </a:fld>
            <a:endParaRPr lang="en-CA"/>
          </a:p>
        </p:txBody>
      </p:sp>
    </p:spTree>
    <p:extLst>
      <p:ext uri="{BB962C8B-B14F-4D97-AF65-F5344CB8AC3E}">
        <p14:creationId xmlns:p14="http://schemas.microsoft.com/office/powerpoint/2010/main" val="105769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As neonicotinoids became more common and popular in the United States, scientists noticed wild bee populations began to drop and commercial beekeepers reported that their hives were being killed off.</a:t>
            </a:r>
          </a:p>
          <a:p>
            <a:r>
              <a:rPr lang="en-CA" sz="1200" b="0" i="0" kern="1200" dirty="0">
                <a:solidFill>
                  <a:schemeClr val="tx1"/>
                </a:solidFill>
                <a:effectLst/>
                <a:latin typeface="+mn-lt"/>
                <a:ea typeface="+mn-ea"/>
                <a:cs typeface="+mn-cs"/>
              </a:rPr>
              <a:t>Studies have since shown that the neonicotinoids disrupt the bees’ nervous systems, causing seizures, impairing their movement and memory, eventually killing their hives.</a:t>
            </a:r>
          </a:p>
          <a:p>
            <a:r>
              <a:rPr lang="en-CA" sz="1200" b="0" i="0" kern="1200" dirty="0">
                <a:solidFill>
                  <a:schemeClr val="tx1"/>
                </a:solidFill>
                <a:effectLst/>
                <a:latin typeface="+mn-lt"/>
                <a:ea typeface="+mn-ea"/>
                <a:cs typeface="+mn-cs"/>
              </a:rPr>
              <a:t>Dropping bee populations are a serious threat to human food sources because about one-third of the world’s food crops rely on bees for pollination.</a:t>
            </a:r>
          </a:p>
          <a:p>
            <a:r>
              <a:rPr lang="en-CA" sz="1200" b="0" i="0" kern="1200" dirty="0">
                <a:solidFill>
                  <a:schemeClr val="tx1"/>
                </a:solidFill>
                <a:effectLst/>
                <a:latin typeface="+mn-lt"/>
                <a:ea typeface="+mn-ea"/>
                <a:cs typeface="+mn-cs"/>
              </a:rPr>
              <a:t>Farmers who rely on effective pest control to grow those same food crops have complained that restricting available pesticides could threaten human food supplies.</a:t>
            </a:r>
          </a:p>
          <a:p>
            <a:endParaRPr lang="en-CA" dirty="0"/>
          </a:p>
        </p:txBody>
      </p:sp>
      <p:sp>
        <p:nvSpPr>
          <p:cNvPr id="4" name="Slide Number Placeholder 3"/>
          <p:cNvSpPr>
            <a:spLocks noGrp="1"/>
          </p:cNvSpPr>
          <p:nvPr>
            <p:ph type="sldNum" sz="quarter" idx="5"/>
          </p:nvPr>
        </p:nvSpPr>
        <p:spPr/>
        <p:txBody>
          <a:bodyPr/>
          <a:lstStyle/>
          <a:p>
            <a:fld id="{98184C07-560A-448F-A302-37F902C42447}" type="slidenum">
              <a:rPr lang="en-CA" smtClean="0"/>
              <a:pPr/>
              <a:t>16</a:t>
            </a:fld>
            <a:endParaRPr lang="en-CA"/>
          </a:p>
        </p:txBody>
      </p:sp>
    </p:spTree>
    <p:extLst>
      <p:ext uri="{BB962C8B-B14F-4D97-AF65-F5344CB8AC3E}">
        <p14:creationId xmlns:p14="http://schemas.microsoft.com/office/powerpoint/2010/main" val="339904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Char char="•"/>
            </a:pPr>
            <a:r>
              <a:rPr lang="en-CA" dirty="0"/>
              <a:t>Accumulates in plants and then fatty tissue of the fish, birds, and animals that eat the plants.</a:t>
            </a:r>
          </a:p>
          <a:p>
            <a:pPr marL="228600" indent="-228600">
              <a:lnSpc>
                <a:spcPct val="90000"/>
              </a:lnSpc>
              <a:spcBef>
                <a:spcPts val="1000"/>
              </a:spcBef>
              <a:buChar char="•"/>
            </a:pPr>
            <a:r>
              <a:rPr lang="en-CA" dirty="0">
                <a:solidFill>
                  <a:srgbClr val="FFFFFF"/>
                </a:solidFill>
              </a:rPr>
              <a:t>Washed into streams and lakes, it affects aquatic food chains by first accumulating in plankton.</a:t>
            </a:r>
            <a:endParaRPr lang="en-US" dirty="0"/>
          </a:p>
        </p:txBody>
      </p:sp>
      <p:sp>
        <p:nvSpPr>
          <p:cNvPr id="4" name="Slide Number Placeholder 3"/>
          <p:cNvSpPr>
            <a:spLocks noGrp="1"/>
          </p:cNvSpPr>
          <p:nvPr>
            <p:ph type="sldNum" sz="quarter" idx="10"/>
          </p:nvPr>
        </p:nvSpPr>
        <p:spPr/>
        <p:txBody>
          <a:bodyPr/>
          <a:lstStyle/>
          <a:p>
            <a:fld id="{B865D61C-C687-4EF8-A959-2482F7D2AE4D}" type="slidenum">
              <a:rPr lang="en-US"/>
              <a:pPr/>
              <a:t>20</a:t>
            </a:fld>
            <a:endParaRPr lang="en-US"/>
          </a:p>
        </p:txBody>
      </p:sp>
    </p:spTree>
    <p:extLst>
      <p:ext uri="{BB962C8B-B14F-4D97-AF65-F5344CB8AC3E}">
        <p14:creationId xmlns:p14="http://schemas.microsoft.com/office/powerpoint/2010/main" val="384950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521F-1F3E-43C1-A75A-E6519FC09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A0C08A-890D-4B5F-B1C9-A99AE3E15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F4A0B0D-E2F2-4CF2-B61B-2C8BAED3DF4A}"/>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92CD182F-4EBC-4FB9-8547-4C59689DC2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821D0F-CCD9-4811-9F25-92E5A842622E}"/>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103079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16C3-F8CD-4CD9-B7A5-DA22BD70577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577C03E-9E10-4BEB-A4FA-ABFA8741FF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6C3051-BFFA-49A8-AB78-9B51BBE91899}"/>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76C344D3-804C-4A9B-8EA2-EEC25E97AF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477B81-5A28-4A8F-97B7-B3CAF197A3DC}"/>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220939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A4308-41F8-4E50-9A74-B1FFF33985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3EFCE9C-645C-4F10-8BDF-62D79D3BCF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6B30BE-E128-47E6-AC12-E82767AC9B2F}"/>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8F91ACCD-C489-42FD-BB44-31125A9656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5CAEA2-40CC-43FD-8EFC-2EF71D112EF7}"/>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314265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CA45-7501-4E19-B3B0-EC77730C000A}"/>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CE83C7C1-F83C-4490-9171-1B046EA8A518}"/>
              </a:ext>
            </a:extLst>
          </p:cNvPr>
          <p:cNvSpPr>
            <a:spLocks noGrp="1"/>
          </p:cNvSpPr>
          <p:nvPr>
            <p:ph idx="1"/>
          </p:nvPr>
        </p:nvSpPr>
        <p:spPr/>
        <p:txBody>
          <a:bodyPr/>
          <a:lstStyle>
            <a:lvl1pPr>
              <a:defRPr sz="3600"/>
            </a:lvl1pPr>
            <a:lvl2pPr>
              <a:defRPr sz="3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2E2173A-C28D-4BB4-A66D-5B5BB55EADC0}"/>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5D472C2F-DADF-4837-A0F1-99FA71C42B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2C43DD-87F0-42FE-85D4-6556FA61DB2D}"/>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418672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EE90-A180-4B19-96A9-64E681019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75155D-C406-4C37-9B57-C3B7E405F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F95C8-B28B-4204-B842-ED66110B2608}"/>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475984E8-142F-437A-801B-88F8A61831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BE6641-0149-4931-B72C-D63E6B307164}"/>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156479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5A0C-67E7-46A4-8FDB-771B1759B5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1A20EE-9E1D-48AD-B846-A604FBAEF6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2E21ACB-C918-42FD-B2AF-678AD89A6B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72F3B5E-FAB2-45C0-97CA-F8D1A43076E5}"/>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6" name="Footer Placeholder 5">
            <a:extLst>
              <a:ext uri="{FF2B5EF4-FFF2-40B4-BE49-F238E27FC236}">
                <a16:creationId xmlns:a16="http://schemas.microsoft.com/office/drawing/2014/main" id="{78DF701C-D652-409A-90A7-6807C85D34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8ACFB3D-6442-4F6A-A037-85E74979D2A7}"/>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366767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A53-8C26-46F7-B241-70B6AB0188F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339ABD-D700-463E-A6D9-0945CF980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44EAAA-E69A-40AB-A021-C965698D31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FB6BE9C-382D-492A-983A-500F472FA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7EA832-81D0-4272-9B5A-49696BAB3F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118564-D6CC-430D-8BE2-F60A72AA8F08}"/>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8" name="Footer Placeholder 7">
            <a:extLst>
              <a:ext uri="{FF2B5EF4-FFF2-40B4-BE49-F238E27FC236}">
                <a16:creationId xmlns:a16="http://schemas.microsoft.com/office/drawing/2014/main" id="{EB8E41C3-DDE8-4148-8315-8662DFE23ED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09731A0-984B-45F5-B4E2-B09F3940B9D6}"/>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33042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444D-59FE-4DED-9DEF-4A0AE2C087D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3D16B2-75FE-4C9A-B714-A975578428FE}"/>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4" name="Footer Placeholder 3">
            <a:extLst>
              <a:ext uri="{FF2B5EF4-FFF2-40B4-BE49-F238E27FC236}">
                <a16:creationId xmlns:a16="http://schemas.microsoft.com/office/drawing/2014/main" id="{43770098-6923-4C79-9040-FA7A8B92947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55D456F-E2EA-45F1-8AC7-E2D895FA9BDE}"/>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274406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B3B30-879E-4AB0-B027-5663F3AE1847}"/>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3" name="Footer Placeholder 2">
            <a:extLst>
              <a:ext uri="{FF2B5EF4-FFF2-40B4-BE49-F238E27FC236}">
                <a16:creationId xmlns:a16="http://schemas.microsoft.com/office/drawing/2014/main" id="{E31AC35A-EFB2-4326-89F7-BA941F8C8FB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338421A-4062-4169-8267-C32BA146B35D}"/>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200767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DA51-B741-466A-BBDF-F0AD18833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B90B62D-7231-4E1F-AE20-B294A47CC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3CD2F19-C769-43B5-8444-F19E18B55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94DEEF-EDFF-4BDF-BADC-A1054A932D60}"/>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6" name="Footer Placeholder 5">
            <a:extLst>
              <a:ext uri="{FF2B5EF4-FFF2-40B4-BE49-F238E27FC236}">
                <a16:creationId xmlns:a16="http://schemas.microsoft.com/office/drawing/2014/main" id="{B5FBE376-4D3A-4D38-81B1-C38289F3D1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464955-5D7B-4DB6-B157-86AF9FE160AD}"/>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57672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6168-272D-45F5-852A-9CFF7C7B9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A923E86-4008-4C80-8F40-468859FDB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C889A3-8F9F-480A-A238-D6E810C98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F7CF21-E07A-4C7C-9C45-4E3D9524D188}"/>
              </a:ext>
            </a:extLst>
          </p:cNvPr>
          <p:cNvSpPr>
            <a:spLocks noGrp="1"/>
          </p:cNvSpPr>
          <p:nvPr>
            <p:ph type="dt" sz="half" idx="10"/>
          </p:nvPr>
        </p:nvSpPr>
        <p:spPr/>
        <p:txBody>
          <a:bodyPr/>
          <a:lstStyle/>
          <a:p>
            <a:fld id="{BE54C620-FA48-488B-B0CF-0B316D4FA364}" type="datetimeFigureOut">
              <a:rPr lang="en-CA" smtClean="0"/>
              <a:pPr/>
              <a:t>2021-12-01</a:t>
            </a:fld>
            <a:endParaRPr lang="en-CA"/>
          </a:p>
        </p:txBody>
      </p:sp>
      <p:sp>
        <p:nvSpPr>
          <p:cNvPr id="6" name="Footer Placeholder 5">
            <a:extLst>
              <a:ext uri="{FF2B5EF4-FFF2-40B4-BE49-F238E27FC236}">
                <a16:creationId xmlns:a16="http://schemas.microsoft.com/office/drawing/2014/main" id="{3189615A-BA4B-4BAA-8312-BB61CD34DE3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4C5B9B-4212-4A4A-9A2A-815AA3289E8E}"/>
              </a:ext>
            </a:extLst>
          </p:cNvPr>
          <p:cNvSpPr>
            <a:spLocks noGrp="1"/>
          </p:cNvSpPr>
          <p:nvPr>
            <p:ph type="sldNum" sz="quarter" idx="12"/>
          </p:nvPr>
        </p:nvSpPr>
        <p:spPr/>
        <p:txBody>
          <a:bodyPr/>
          <a:lstStyle/>
          <a:p>
            <a:fld id="{74FDEC88-831C-4BFD-A686-07FA6D4FF3EF}" type="slidenum">
              <a:rPr lang="en-CA" smtClean="0"/>
              <a:pPr/>
              <a:t>‹#›</a:t>
            </a:fld>
            <a:endParaRPr lang="en-CA"/>
          </a:p>
        </p:txBody>
      </p:sp>
    </p:spTree>
    <p:extLst>
      <p:ext uri="{BB962C8B-B14F-4D97-AF65-F5344CB8AC3E}">
        <p14:creationId xmlns:p14="http://schemas.microsoft.com/office/powerpoint/2010/main" val="39281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EB551-5C9C-41F8-9F1B-A29019DCB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5278DF-EA93-4EAD-A9D1-32EDB6C67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43F2E0-6AC6-423F-84FE-B20896BDB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4C620-FA48-488B-B0CF-0B316D4FA364}" type="datetimeFigureOut">
              <a:rPr lang="en-CA" smtClean="0"/>
              <a:pPr/>
              <a:t>2021-12-01</a:t>
            </a:fld>
            <a:endParaRPr lang="en-CA"/>
          </a:p>
        </p:txBody>
      </p:sp>
      <p:sp>
        <p:nvSpPr>
          <p:cNvPr id="5" name="Footer Placeholder 4">
            <a:extLst>
              <a:ext uri="{FF2B5EF4-FFF2-40B4-BE49-F238E27FC236}">
                <a16:creationId xmlns:a16="http://schemas.microsoft.com/office/drawing/2014/main" id="{9D7CC79D-700F-4977-BD64-78250F25E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F5B2416-D122-4E5D-8AC0-A97DAB277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EC88-831C-4BFD-A686-07FA6D4FF3EF}" type="slidenum">
              <a:rPr lang="en-CA" smtClean="0"/>
              <a:pPr/>
              <a:t>‹#›</a:t>
            </a:fld>
            <a:endParaRPr lang="en-CA"/>
          </a:p>
        </p:txBody>
      </p:sp>
    </p:spTree>
    <p:extLst>
      <p:ext uri="{BB962C8B-B14F-4D97-AF65-F5344CB8AC3E}">
        <p14:creationId xmlns:p14="http://schemas.microsoft.com/office/powerpoint/2010/main" val="2997558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hFkyPv1jtU&amp;feature=relat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pbslearningmedia.org/resource/ipy07.sci.life.eco.arcticpcb/contaminants-in-the-arctic-human-popul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LuX5TjRDd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GqA42M4Rtx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Zk6vcmLcKw" TargetMode="External"/><Relationship Id="rId2" Type="http://schemas.openxmlformats.org/officeDocument/2006/relationships/hyperlink" Target="https://www.youtube.com/watch?v=E5P-UoKLxlA&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5B70-185B-4310-BF5B-16C39D42453D}"/>
              </a:ext>
            </a:extLst>
          </p:cNvPr>
          <p:cNvSpPr>
            <a:spLocks noGrp="1"/>
          </p:cNvSpPr>
          <p:nvPr>
            <p:ph type="ctrTitle"/>
          </p:nvPr>
        </p:nvSpPr>
        <p:spPr/>
        <p:txBody>
          <a:bodyPr/>
          <a:lstStyle/>
          <a:p>
            <a:r>
              <a:rPr lang="en-CA" dirty="0"/>
              <a:t>Bioaccumulation</a:t>
            </a:r>
          </a:p>
        </p:txBody>
      </p:sp>
      <p:sp>
        <p:nvSpPr>
          <p:cNvPr id="3" name="Subtitle 2">
            <a:extLst>
              <a:ext uri="{FF2B5EF4-FFF2-40B4-BE49-F238E27FC236}">
                <a16:creationId xmlns:a16="http://schemas.microsoft.com/office/drawing/2014/main" id="{8AB70247-460A-4E8F-856E-B63981F1E0C3}"/>
              </a:ext>
            </a:extLst>
          </p:cNvPr>
          <p:cNvSpPr>
            <a:spLocks noGrp="1"/>
          </p:cNvSpPr>
          <p:nvPr>
            <p:ph type="subTitle" idx="1"/>
          </p:nvPr>
        </p:nvSpPr>
        <p:spPr/>
        <p:txBody>
          <a:bodyPr>
            <a:normAutofit/>
          </a:bodyPr>
          <a:lstStyle/>
          <a:p>
            <a:r>
              <a:rPr lang="en-CA" sz="4400" dirty="0"/>
              <a:t>And Biomagnification</a:t>
            </a:r>
          </a:p>
        </p:txBody>
      </p:sp>
    </p:spTree>
    <p:extLst>
      <p:ext uri="{BB962C8B-B14F-4D97-AF65-F5344CB8AC3E}">
        <p14:creationId xmlns:p14="http://schemas.microsoft.com/office/powerpoint/2010/main" val="131532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E773-33BD-44F3-B53A-DF7724E214A8}"/>
              </a:ext>
            </a:extLst>
          </p:cNvPr>
          <p:cNvSpPr>
            <a:spLocks noGrp="1"/>
          </p:cNvSpPr>
          <p:nvPr>
            <p:ph type="title"/>
          </p:nvPr>
        </p:nvSpPr>
        <p:spPr/>
        <p:txBody>
          <a:bodyPr/>
          <a:lstStyle/>
          <a:p>
            <a:r>
              <a:rPr lang="en-CA" dirty="0" err="1"/>
              <a:t>Eg</a:t>
            </a:r>
            <a:r>
              <a:rPr lang="en-CA" dirty="0"/>
              <a:t>. </a:t>
            </a:r>
            <a:r>
              <a:rPr lang="en-CA" dirty="0" err="1"/>
              <a:t>Minamata</a:t>
            </a:r>
            <a:r>
              <a:rPr lang="en-CA" dirty="0"/>
              <a:t> Disease (Warning: Disturbing Content)</a:t>
            </a:r>
          </a:p>
        </p:txBody>
      </p:sp>
      <p:sp>
        <p:nvSpPr>
          <p:cNvPr id="3" name="Content Placeholder 2">
            <a:extLst>
              <a:ext uri="{FF2B5EF4-FFF2-40B4-BE49-F238E27FC236}">
                <a16:creationId xmlns:a16="http://schemas.microsoft.com/office/drawing/2014/main" id="{3ECB4229-A2B4-45DC-A152-625A6FB5419D}"/>
              </a:ext>
            </a:extLst>
          </p:cNvPr>
          <p:cNvSpPr>
            <a:spLocks noGrp="1"/>
          </p:cNvSpPr>
          <p:nvPr>
            <p:ph idx="1"/>
          </p:nvPr>
        </p:nvSpPr>
        <p:spPr/>
        <p:txBody>
          <a:bodyPr>
            <a:normAutofit/>
          </a:bodyPr>
          <a:lstStyle/>
          <a:p>
            <a:r>
              <a:rPr lang="en-CA" dirty="0"/>
              <a:t>Industrial mercury poisoning at Minamata Bay, Japan.</a:t>
            </a:r>
          </a:p>
          <a:p>
            <a:r>
              <a:rPr lang="en-CA" dirty="0"/>
              <a:t>May 1956 </a:t>
            </a:r>
            <a:r>
              <a:rPr lang="en-CA" dirty="0" err="1"/>
              <a:t>Chisso</a:t>
            </a:r>
            <a:r>
              <a:rPr lang="en-CA" dirty="0"/>
              <a:t> Corp. polluted Minamata Bay and the </a:t>
            </a:r>
            <a:r>
              <a:rPr lang="en-CA" dirty="0" err="1"/>
              <a:t>Shiranui</a:t>
            </a:r>
            <a:r>
              <a:rPr lang="en-CA" dirty="0"/>
              <a:t> Sea with deadly methylmercury</a:t>
            </a:r>
          </a:p>
          <a:p>
            <a:r>
              <a:rPr lang="en-CA" dirty="0">
                <a:hlinkClick r:id="rId3"/>
              </a:rPr>
              <a:t>https://www.youtube.com/watch?v=ihFkyPv1jtU&amp;feature=related</a:t>
            </a:r>
            <a:endParaRPr lang="en-CA" dirty="0"/>
          </a:p>
        </p:txBody>
      </p:sp>
    </p:spTree>
    <p:extLst>
      <p:ext uri="{BB962C8B-B14F-4D97-AF65-F5344CB8AC3E}">
        <p14:creationId xmlns:p14="http://schemas.microsoft.com/office/powerpoint/2010/main" val="342948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5781-E2CD-436E-8963-2C2F3330BE3E}"/>
              </a:ext>
            </a:extLst>
          </p:cNvPr>
          <p:cNvSpPr>
            <a:spLocks noGrp="1"/>
          </p:cNvSpPr>
          <p:nvPr>
            <p:ph type="title"/>
          </p:nvPr>
        </p:nvSpPr>
        <p:spPr/>
        <p:txBody>
          <a:bodyPr/>
          <a:lstStyle/>
          <a:p>
            <a:r>
              <a:rPr lang="en-CA" dirty="0"/>
              <a:t>Bioremediation</a:t>
            </a:r>
          </a:p>
        </p:txBody>
      </p:sp>
      <p:sp>
        <p:nvSpPr>
          <p:cNvPr id="3" name="Content Placeholder 2">
            <a:extLst>
              <a:ext uri="{FF2B5EF4-FFF2-40B4-BE49-F238E27FC236}">
                <a16:creationId xmlns:a16="http://schemas.microsoft.com/office/drawing/2014/main" id="{49AC972C-81B6-4B7B-AF39-D42809FB3579}"/>
              </a:ext>
            </a:extLst>
          </p:cNvPr>
          <p:cNvSpPr>
            <a:spLocks noGrp="1"/>
          </p:cNvSpPr>
          <p:nvPr>
            <p:ph idx="1"/>
          </p:nvPr>
        </p:nvSpPr>
        <p:spPr/>
        <p:txBody>
          <a:bodyPr vert="horz" lIns="91440" tIns="45720" rIns="91440" bIns="45720" rtlCol="0" anchor="t">
            <a:normAutofit lnSpcReduction="10000"/>
          </a:bodyPr>
          <a:lstStyle/>
          <a:p>
            <a:r>
              <a:rPr lang="en-CA" dirty="0"/>
              <a:t>Bioremediation is the </a:t>
            </a:r>
            <a:r>
              <a:rPr lang="en-CA" b="1" dirty="0"/>
              <a:t>use of living organisms </a:t>
            </a:r>
            <a:r>
              <a:rPr lang="en-CA" dirty="0"/>
              <a:t>to help break down contaminants in the environment</a:t>
            </a:r>
          </a:p>
          <a:p>
            <a:r>
              <a:rPr lang="en-CA" sz="3000" i="1" dirty="0">
                <a:solidFill>
                  <a:schemeClr val="accent1"/>
                </a:solidFill>
              </a:rPr>
              <a:t>Usually micro organisms</a:t>
            </a:r>
            <a:endParaRPr lang="en-CA" sz="3000" i="1" dirty="0">
              <a:solidFill>
                <a:schemeClr val="accent1"/>
              </a:solidFill>
              <a:cs typeface="Calibri"/>
            </a:endParaRPr>
          </a:p>
          <a:p>
            <a:r>
              <a:rPr lang="en-CA" sz="3000" i="1" dirty="0">
                <a:solidFill>
                  <a:schemeClr val="accent1"/>
                </a:solidFill>
              </a:rPr>
              <a:t>Some bacteria are used to clean up oil spills </a:t>
            </a:r>
            <a:endParaRPr lang="en-CA" sz="3000" i="1" dirty="0">
              <a:solidFill>
                <a:schemeClr val="accent1"/>
              </a:solidFill>
              <a:cs typeface="Calibri"/>
            </a:endParaRPr>
          </a:p>
          <a:p>
            <a:r>
              <a:rPr lang="en-CA" sz="3000" i="1" dirty="0">
                <a:solidFill>
                  <a:schemeClr val="accent1"/>
                </a:solidFill>
              </a:rPr>
              <a:t>Plants such as fescue, alfalfa, juniper, and poplar trees also act as natural traps to biodegrade hazardous wastes in soil, taking in and concentrating heavy metals in their tissues. </a:t>
            </a:r>
            <a:endParaRPr lang="en-CA" sz="3000" i="1" dirty="0">
              <a:solidFill>
                <a:schemeClr val="accent1"/>
              </a:solidFill>
              <a:cs typeface="Calibri"/>
            </a:endParaRPr>
          </a:p>
          <a:p>
            <a:r>
              <a:rPr lang="en-CA" sz="3000" i="1" dirty="0">
                <a:solidFill>
                  <a:schemeClr val="accent1"/>
                </a:solidFill>
              </a:rPr>
              <a:t>In wetland ecosystems, water hyacinth and </a:t>
            </a:r>
            <a:r>
              <a:rPr lang="en-CA" sz="3000" i="1" dirty="0" err="1">
                <a:solidFill>
                  <a:schemeClr val="accent1"/>
                </a:solidFill>
              </a:rPr>
              <a:t>bullrushes</a:t>
            </a:r>
            <a:r>
              <a:rPr lang="en-CA" sz="3000" i="1" dirty="0">
                <a:solidFill>
                  <a:schemeClr val="accent1"/>
                </a:solidFill>
              </a:rPr>
              <a:t> may be used. </a:t>
            </a:r>
            <a:endParaRPr lang="en-CA" sz="3000" i="1" dirty="0">
              <a:solidFill>
                <a:schemeClr val="accent1"/>
              </a:solidFill>
              <a:cs typeface="Calibri"/>
            </a:endParaRPr>
          </a:p>
          <a:p>
            <a:endParaRPr lang="en-CA" dirty="0"/>
          </a:p>
        </p:txBody>
      </p:sp>
    </p:spTree>
    <p:extLst>
      <p:ext uri="{BB962C8B-B14F-4D97-AF65-F5344CB8AC3E}">
        <p14:creationId xmlns:p14="http://schemas.microsoft.com/office/powerpoint/2010/main" val="183408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1F5A-69C4-46D1-8D01-FE356BA1763C}"/>
              </a:ext>
            </a:extLst>
          </p:cNvPr>
          <p:cNvSpPr>
            <a:spLocks noGrp="1"/>
          </p:cNvSpPr>
          <p:nvPr>
            <p:ph type="title"/>
          </p:nvPr>
        </p:nvSpPr>
        <p:spPr/>
        <p:txBody>
          <a:bodyPr/>
          <a:lstStyle/>
          <a:p>
            <a:r>
              <a:rPr lang="en-CA" dirty="0"/>
              <a:t>What types of toxic substances? </a:t>
            </a:r>
          </a:p>
        </p:txBody>
      </p:sp>
      <p:sp>
        <p:nvSpPr>
          <p:cNvPr id="3" name="Content Placeholder 2">
            <a:extLst>
              <a:ext uri="{FF2B5EF4-FFF2-40B4-BE49-F238E27FC236}">
                <a16:creationId xmlns:a16="http://schemas.microsoft.com/office/drawing/2014/main" id="{D904FD58-4B9A-4CF6-ADA4-5A13FE775DAA}"/>
              </a:ext>
            </a:extLst>
          </p:cNvPr>
          <p:cNvSpPr>
            <a:spLocks noGrp="1"/>
          </p:cNvSpPr>
          <p:nvPr>
            <p:ph idx="1"/>
          </p:nvPr>
        </p:nvSpPr>
        <p:spPr/>
        <p:txBody>
          <a:bodyPr/>
          <a:lstStyle/>
          <a:p>
            <a:r>
              <a:rPr lang="en-CA" b="1" dirty="0"/>
              <a:t>PCBs</a:t>
            </a:r>
            <a:r>
              <a:rPr lang="en-CA" dirty="0"/>
              <a:t> – synthetic chemicals that don’t break down (used in transformers, capacitors, motor oil, </a:t>
            </a:r>
            <a:r>
              <a:rPr lang="en-CA" dirty="0" err="1"/>
              <a:t>etc</a:t>
            </a:r>
            <a:r>
              <a:rPr lang="en-CA" dirty="0"/>
              <a:t>)</a:t>
            </a:r>
          </a:p>
          <a:p>
            <a:r>
              <a:rPr lang="en-US" b="1" u="sng" dirty="0">
                <a:cs typeface="Calibri Light"/>
              </a:rPr>
              <a:t>POPs</a:t>
            </a:r>
            <a:r>
              <a:rPr lang="en-US" b="1" dirty="0">
                <a:cs typeface="Calibri Light"/>
              </a:rPr>
              <a:t> </a:t>
            </a:r>
            <a:r>
              <a:rPr lang="en-US" dirty="0">
                <a:cs typeface="Calibri Light"/>
              </a:rPr>
              <a:t>- Persistent organic pollutants (pesticides like DDT)</a:t>
            </a:r>
          </a:p>
          <a:p>
            <a:r>
              <a:rPr lang="en-CA" b="1" u="sng" dirty="0"/>
              <a:t>Heavy Metals </a:t>
            </a:r>
            <a:r>
              <a:rPr lang="en-CA" dirty="0"/>
              <a:t>-  Mercury, Cadmium, Lead</a:t>
            </a:r>
          </a:p>
          <a:p>
            <a:r>
              <a:rPr lang="en-CA" b="1" u="sng" dirty="0"/>
              <a:t>Nanoparticles</a:t>
            </a:r>
            <a:r>
              <a:rPr lang="en-CA" dirty="0"/>
              <a:t> – electronics, sporting goods, cosmetics, clothing.</a:t>
            </a:r>
          </a:p>
        </p:txBody>
      </p:sp>
    </p:spTree>
    <p:extLst>
      <p:ext uri="{BB962C8B-B14F-4D97-AF65-F5344CB8AC3E}">
        <p14:creationId xmlns:p14="http://schemas.microsoft.com/office/powerpoint/2010/main" val="276592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C8E1-91AF-4D82-A740-32FEAE62E8E4}"/>
              </a:ext>
            </a:extLst>
          </p:cNvPr>
          <p:cNvSpPr>
            <a:spLocks noGrp="1"/>
          </p:cNvSpPr>
          <p:nvPr>
            <p:ph type="title"/>
          </p:nvPr>
        </p:nvSpPr>
        <p:spPr/>
        <p:txBody>
          <a:bodyPr/>
          <a:lstStyle/>
          <a:p>
            <a:r>
              <a:rPr lang="en-CA" dirty="0"/>
              <a:t>How do chemicals enter the environment?</a:t>
            </a:r>
          </a:p>
        </p:txBody>
      </p:sp>
      <p:pic>
        <p:nvPicPr>
          <p:cNvPr id="8194" name="Picture 2" descr="Image result for bioaccumulation">
            <a:extLst>
              <a:ext uri="{FF2B5EF4-FFF2-40B4-BE49-F238E27FC236}">
                <a16:creationId xmlns:a16="http://schemas.microsoft.com/office/drawing/2014/main" id="{0537B4CD-75C7-4952-998E-C5DC660DB8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4951" y="1450101"/>
            <a:ext cx="10128849" cy="522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7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High PCBs in Arctic</a:t>
            </a:r>
          </a:p>
        </p:txBody>
      </p:sp>
      <p:sp>
        <p:nvSpPr>
          <p:cNvPr id="3" name="Content Placeholder 2"/>
          <p:cNvSpPr>
            <a:spLocks noGrp="1"/>
          </p:cNvSpPr>
          <p:nvPr>
            <p:ph idx="1"/>
          </p:nvPr>
        </p:nvSpPr>
        <p:spPr/>
        <p:txBody>
          <a:bodyPr/>
          <a:lstStyle/>
          <a:p>
            <a:r>
              <a:rPr lang="en-US">
                <a:hlinkClick r:id="rId2"/>
              </a:rPr>
              <a:t>https://www.pbslearningmedia.org/resource/ipy07.sci.life.eco.arcticpcb/contaminants-in-the-arctic-human-population/</a:t>
            </a: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94B6-538E-40F5-86CD-953662FB2D10}"/>
              </a:ext>
            </a:extLst>
          </p:cNvPr>
          <p:cNvSpPr>
            <a:spLocks noGrp="1"/>
          </p:cNvSpPr>
          <p:nvPr>
            <p:ph type="title"/>
          </p:nvPr>
        </p:nvSpPr>
        <p:spPr/>
        <p:txBody>
          <a:bodyPr/>
          <a:lstStyle/>
          <a:p>
            <a:r>
              <a:rPr lang="en-CA" dirty="0" err="1"/>
              <a:t>Eg</a:t>
            </a:r>
            <a:r>
              <a:rPr lang="en-CA" dirty="0"/>
              <a:t>. PCBs and Orcas</a:t>
            </a:r>
          </a:p>
        </p:txBody>
      </p:sp>
      <p:sp>
        <p:nvSpPr>
          <p:cNvPr id="3" name="Content Placeholder 2">
            <a:extLst>
              <a:ext uri="{FF2B5EF4-FFF2-40B4-BE49-F238E27FC236}">
                <a16:creationId xmlns:a16="http://schemas.microsoft.com/office/drawing/2014/main" id="{3D8CBF88-8474-42F1-B43E-820994B1BCF5}"/>
              </a:ext>
            </a:extLst>
          </p:cNvPr>
          <p:cNvSpPr>
            <a:spLocks noGrp="1"/>
          </p:cNvSpPr>
          <p:nvPr>
            <p:ph idx="1"/>
          </p:nvPr>
        </p:nvSpPr>
        <p:spPr>
          <a:xfrm>
            <a:off x="838200" y="1825625"/>
            <a:ext cx="5735782" cy="4351338"/>
          </a:xfrm>
        </p:spPr>
        <p:txBody>
          <a:bodyPr vert="horz" lIns="91440" tIns="45720" rIns="91440" bIns="45720" rtlCol="0" anchor="t">
            <a:normAutofit fontScale="92500"/>
          </a:bodyPr>
          <a:lstStyle/>
          <a:p>
            <a:r>
              <a:rPr lang="en-CA" i="1" dirty="0">
                <a:cs typeface="Calibri"/>
              </a:rPr>
              <a:t>Because Orcas live for so long, they accumulate a lot of PCBs</a:t>
            </a:r>
          </a:p>
          <a:p>
            <a:r>
              <a:rPr lang="en-CA" i="1" dirty="0">
                <a:cs typeface="Calibri"/>
              </a:rPr>
              <a:t>A study found that PCBs will interfere with Orcas' reproduction – until 2030. Even though banned for decades</a:t>
            </a:r>
          </a:p>
          <a:p>
            <a:r>
              <a:rPr lang="en-CA" i="1" dirty="0">
                <a:cs typeface="Calibri"/>
              </a:rPr>
              <a:t>Orcas retain high levels of PCB's, especially in calves.</a:t>
            </a:r>
            <a:r>
              <a:rPr lang="en-CA" dirty="0">
                <a:cs typeface="Calibri"/>
              </a:rPr>
              <a:t> </a:t>
            </a:r>
          </a:p>
          <a:p>
            <a:endParaRPr lang="en-CA" dirty="0">
              <a:cs typeface="Calibri"/>
            </a:endParaRPr>
          </a:p>
          <a:p>
            <a:endParaRPr lang="en-CA" dirty="0">
              <a:cs typeface="Calibri"/>
            </a:endParaRPr>
          </a:p>
        </p:txBody>
      </p:sp>
      <p:pic>
        <p:nvPicPr>
          <p:cNvPr id="10244" name="Picture 4" descr="Image result for PCBs and orcas">
            <a:extLst>
              <a:ext uri="{FF2B5EF4-FFF2-40B4-BE49-F238E27FC236}">
                <a16:creationId xmlns:a16="http://schemas.microsoft.com/office/drawing/2014/main" id="{C9DFFC2A-4489-41B0-9091-9BD791CA1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887" y="0"/>
            <a:ext cx="4506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1CDE-73C5-4F70-9992-26540F5B014A}"/>
              </a:ext>
            </a:extLst>
          </p:cNvPr>
          <p:cNvSpPr>
            <a:spLocks noGrp="1"/>
          </p:cNvSpPr>
          <p:nvPr>
            <p:ph type="title"/>
          </p:nvPr>
        </p:nvSpPr>
        <p:spPr/>
        <p:txBody>
          <a:bodyPr/>
          <a:lstStyle/>
          <a:p>
            <a:r>
              <a:rPr lang="en-CA" dirty="0" err="1"/>
              <a:t>Eg</a:t>
            </a:r>
            <a:r>
              <a:rPr lang="en-CA" dirty="0"/>
              <a:t>. Bees and Neonicotinoids</a:t>
            </a:r>
          </a:p>
        </p:txBody>
      </p:sp>
      <p:sp>
        <p:nvSpPr>
          <p:cNvPr id="3" name="Content Placeholder 2">
            <a:extLst>
              <a:ext uri="{FF2B5EF4-FFF2-40B4-BE49-F238E27FC236}">
                <a16:creationId xmlns:a16="http://schemas.microsoft.com/office/drawing/2014/main" id="{61A1FB95-6A45-43D3-BFAE-A11B0EBC1B52}"/>
              </a:ext>
            </a:extLst>
          </p:cNvPr>
          <p:cNvSpPr>
            <a:spLocks noGrp="1"/>
          </p:cNvSpPr>
          <p:nvPr>
            <p:ph idx="1"/>
          </p:nvPr>
        </p:nvSpPr>
        <p:spPr/>
        <p:txBody>
          <a:bodyPr>
            <a:normAutofit lnSpcReduction="10000"/>
          </a:bodyPr>
          <a:lstStyle/>
          <a:p>
            <a:r>
              <a:rPr lang="en-CA" dirty="0"/>
              <a:t>Neonicotinoids are pesticides used to protect crops from nuisance insects by coating the seeds of food crops including corn and soybeans.</a:t>
            </a:r>
          </a:p>
          <a:p>
            <a:r>
              <a:rPr lang="en-CA" dirty="0"/>
              <a:t>Studies have found a link between neonicotinoids and declining bee populations</a:t>
            </a:r>
          </a:p>
          <a:p>
            <a:r>
              <a:rPr lang="en-CA" dirty="0">
                <a:hlinkClick r:id="rId3"/>
              </a:rPr>
              <a:t>https://www.youtube.com/watch?v=CLuX5TjRDdg</a:t>
            </a:r>
            <a:endParaRPr lang="en-CA" dirty="0"/>
          </a:p>
          <a:p>
            <a:r>
              <a:rPr lang="en-CA" dirty="0"/>
              <a:t>Death of Bees Explained: </a:t>
            </a:r>
            <a:r>
              <a:rPr lang="en-CA" dirty="0" err="1"/>
              <a:t>Kurzgesagt</a:t>
            </a:r>
            <a:r>
              <a:rPr lang="en-CA" dirty="0"/>
              <a:t>, 6min </a:t>
            </a:r>
            <a:r>
              <a:rPr lang="en-CA" dirty="0">
                <a:hlinkClick r:id="rId4"/>
              </a:rPr>
              <a:t>https://www.youtube.com/watch?v=GqA42M4RtxE</a:t>
            </a:r>
            <a:endParaRPr lang="en-CA" dirty="0"/>
          </a:p>
        </p:txBody>
      </p:sp>
    </p:spTree>
    <p:extLst>
      <p:ext uri="{BB962C8B-B14F-4D97-AF65-F5344CB8AC3E}">
        <p14:creationId xmlns:p14="http://schemas.microsoft.com/office/powerpoint/2010/main" val="312128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slides on toxic substances…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9624-6922-4BA2-ABD6-4F49C78FDFA5}"/>
              </a:ext>
            </a:extLst>
          </p:cNvPr>
          <p:cNvSpPr>
            <a:spLocks noGrp="1"/>
          </p:cNvSpPr>
          <p:nvPr>
            <p:ph type="title"/>
          </p:nvPr>
        </p:nvSpPr>
        <p:spPr/>
        <p:txBody>
          <a:bodyPr/>
          <a:lstStyle/>
          <a:p>
            <a:r>
              <a:rPr lang="en-CA" b="1" dirty="0"/>
              <a:t>Polychlorinated biphenyls (PCBs)</a:t>
            </a:r>
            <a:endParaRPr lang="en-CA" dirty="0"/>
          </a:p>
        </p:txBody>
      </p:sp>
      <p:sp>
        <p:nvSpPr>
          <p:cNvPr id="5" name="Content Placeholder 4">
            <a:extLst>
              <a:ext uri="{FF2B5EF4-FFF2-40B4-BE49-F238E27FC236}">
                <a16:creationId xmlns:a16="http://schemas.microsoft.com/office/drawing/2014/main" id="{341BB3B3-7F7D-49D8-A931-8F0F4C22FED7}"/>
              </a:ext>
            </a:extLst>
          </p:cNvPr>
          <p:cNvSpPr>
            <a:spLocks noGrp="1"/>
          </p:cNvSpPr>
          <p:nvPr>
            <p:ph idx="1"/>
          </p:nvPr>
        </p:nvSpPr>
        <p:spPr/>
        <p:txBody>
          <a:bodyPr vert="horz" lIns="91440" tIns="45720" rIns="91440" bIns="45720" rtlCol="0" anchor="t">
            <a:normAutofit lnSpcReduction="10000"/>
          </a:bodyPr>
          <a:lstStyle/>
          <a:p>
            <a:r>
              <a:rPr lang="en-CA" i="1" dirty="0"/>
              <a:t>PCBs are synthetic chemicals that were widely used from 1930s to 1970s in industrial products such as paints, plastics, and lubricants. </a:t>
            </a:r>
          </a:p>
          <a:p>
            <a:r>
              <a:rPr lang="en-CA" i="1" dirty="0"/>
              <a:t>They were banned in 1977</a:t>
            </a:r>
          </a:p>
          <a:p>
            <a:r>
              <a:rPr lang="en-CA" i="1" dirty="0"/>
              <a:t>PCBs have a </a:t>
            </a:r>
            <a:r>
              <a:rPr lang="en-CA" b="1" i="1" dirty="0"/>
              <a:t>long half-life </a:t>
            </a:r>
            <a:r>
              <a:rPr lang="en-CA" i="1" dirty="0"/>
              <a:t>(Half-life is the </a:t>
            </a:r>
            <a:r>
              <a:rPr lang="en-CA" b="1" i="1" dirty="0"/>
              <a:t>time it takes for the amount of a substance to decrease by half.). </a:t>
            </a:r>
            <a:endParaRPr lang="en-CA" b="1" i="1" dirty="0">
              <a:cs typeface="Calibri"/>
            </a:endParaRPr>
          </a:p>
          <a:p>
            <a:r>
              <a:rPr lang="en-CA" i="1" dirty="0"/>
              <a:t>In humans they can suppress the immune system, disrupt hormones and cause cancers</a:t>
            </a:r>
            <a:r>
              <a:rPr lang="en-CA" i="1" dirty="0">
                <a:cs typeface="Calibri"/>
              </a:rPr>
              <a:t>.</a:t>
            </a:r>
          </a:p>
        </p:txBody>
      </p:sp>
    </p:spTree>
    <p:extLst>
      <p:ext uri="{BB962C8B-B14F-4D97-AF65-F5344CB8AC3E}">
        <p14:creationId xmlns:p14="http://schemas.microsoft.com/office/powerpoint/2010/main" val="128128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88DF-A072-4053-A777-B563A6EE2E68}"/>
              </a:ext>
            </a:extLst>
          </p:cNvPr>
          <p:cNvSpPr>
            <a:spLocks noGrp="1"/>
          </p:cNvSpPr>
          <p:nvPr>
            <p:ph type="title"/>
          </p:nvPr>
        </p:nvSpPr>
        <p:spPr/>
        <p:txBody>
          <a:bodyPr/>
          <a:lstStyle/>
          <a:p>
            <a:r>
              <a:rPr lang="en-US" dirty="0">
                <a:cs typeface="Calibri Light"/>
              </a:rPr>
              <a:t>Persistent Organic pollutants (POPs)</a:t>
            </a:r>
          </a:p>
        </p:txBody>
      </p:sp>
      <p:sp>
        <p:nvSpPr>
          <p:cNvPr id="3" name="Content Placeholder 2">
            <a:extLst>
              <a:ext uri="{FF2B5EF4-FFF2-40B4-BE49-F238E27FC236}">
                <a16:creationId xmlns:a16="http://schemas.microsoft.com/office/drawing/2014/main" id="{E832F749-2617-41BA-8FB4-52611967377F}"/>
              </a:ext>
            </a:extLst>
          </p:cNvPr>
          <p:cNvSpPr>
            <a:spLocks noGrp="1"/>
          </p:cNvSpPr>
          <p:nvPr>
            <p:ph idx="1"/>
          </p:nvPr>
        </p:nvSpPr>
        <p:spPr/>
        <p:txBody>
          <a:bodyPr vert="horz" lIns="91440" tIns="45720" rIns="91440" bIns="45720" rtlCol="0" anchor="t">
            <a:normAutofit/>
          </a:bodyPr>
          <a:lstStyle/>
          <a:p>
            <a:r>
              <a:rPr lang="en-US" dirty="0">
                <a:cs typeface="Calibri"/>
              </a:rPr>
              <a:t>POPs where used in </a:t>
            </a:r>
            <a:r>
              <a:rPr lang="en-US" b="1" dirty="0">
                <a:cs typeface="Calibri"/>
              </a:rPr>
              <a:t>insecticides</a:t>
            </a:r>
          </a:p>
          <a:p>
            <a:r>
              <a:rPr lang="en-US" dirty="0">
                <a:cs typeface="Calibri"/>
              </a:rPr>
              <a:t>remain in water and soil for many years. </a:t>
            </a:r>
          </a:p>
          <a:p>
            <a:endParaRPr lang="en-US" dirty="0">
              <a:cs typeface="Calibri"/>
            </a:endParaRPr>
          </a:p>
        </p:txBody>
      </p:sp>
      <p:pic>
        <p:nvPicPr>
          <p:cNvPr id="4" name="Picture 4" descr="A black and yellow airplane is flying in the air&#10;&#10;Description generated with high confidence">
            <a:extLst>
              <a:ext uri="{FF2B5EF4-FFF2-40B4-BE49-F238E27FC236}">
                <a16:creationId xmlns:a16="http://schemas.microsoft.com/office/drawing/2014/main" id="{2CB51AD8-5926-4FCA-B284-688EFDFEF02D}"/>
              </a:ext>
            </a:extLst>
          </p:cNvPr>
          <p:cNvPicPr>
            <a:picLocks noChangeAspect="1"/>
          </p:cNvPicPr>
          <p:nvPr/>
        </p:nvPicPr>
        <p:blipFill>
          <a:blip r:embed="rId2"/>
          <a:stretch>
            <a:fillRect/>
          </a:stretch>
        </p:blipFill>
        <p:spPr>
          <a:xfrm>
            <a:off x="4156362" y="3418684"/>
            <a:ext cx="5957454" cy="3345723"/>
          </a:xfrm>
          <a:prstGeom prst="rect">
            <a:avLst/>
          </a:prstGeom>
        </p:spPr>
      </p:pic>
    </p:spTree>
    <p:extLst>
      <p:ext uri="{BB962C8B-B14F-4D97-AF65-F5344CB8AC3E}">
        <p14:creationId xmlns:p14="http://schemas.microsoft.com/office/powerpoint/2010/main" val="400390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C48C-89A8-461D-9713-EC7E39D0D501}"/>
              </a:ext>
            </a:extLst>
          </p:cNvPr>
          <p:cNvSpPr>
            <a:spLocks noGrp="1"/>
          </p:cNvSpPr>
          <p:nvPr>
            <p:ph type="title"/>
          </p:nvPr>
        </p:nvSpPr>
        <p:spPr/>
        <p:txBody>
          <a:bodyPr/>
          <a:lstStyle/>
          <a:p>
            <a:r>
              <a:rPr lang="en-CA" dirty="0"/>
              <a:t>Not just energy is transferred up the food chain. </a:t>
            </a:r>
          </a:p>
        </p:txBody>
      </p:sp>
      <p:sp>
        <p:nvSpPr>
          <p:cNvPr id="3" name="Content Placeholder 2">
            <a:extLst>
              <a:ext uri="{FF2B5EF4-FFF2-40B4-BE49-F238E27FC236}">
                <a16:creationId xmlns:a16="http://schemas.microsoft.com/office/drawing/2014/main" id="{3652429F-6059-44E1-9492-A05F4245360F}"/>
              </a:ext>
            </a:extLst>
          </p:cNvPr>
          <p:cNvSpPr>
            <a:spLocks noGrp="1"/>
          </p:cNvSpPr>
          <p:nvPr>
            <p:ph idx="1"/>
          </p:nvPr>
        </p:nvSpPr>
        <p:spPr/>
        <p:txBody>
          <a:bodyPr/>
          <a:lstStyle/>
          <a:p>
            <a:r>
              <a:rPr lang="en-CA" i="1" dirty="0">
                <a:solidFill>
                  <a:schemeClr val="accent1"/>
                </a:solidFill>
              </a:rPr>
              <a:t>Toxins in the environment can bind to nutrients in the soil or water and can also be taken up. </a:t>
            </a:r>
          </a:p>
          <a:p>
            <a:r>
              <a:rPr lang="en-CA" dirty="0">
                <a:solidFill>
                  <a:schemeClr val="accent1"/>
                </a:solidFill>
              </a:rPr>
              <a:t>These toxins can be difficult to break down and may accumulate in the fatty tissues consumers. </a:t>
            </a:r>
          </a:p>
          <a:p>
            <a:endParaRPr lang="en-CA" dirty="0"/>
          </a:p>
        </p:txBody>
      </p:sp>
      <p:pic>
        <p:nvPicPr>
          <p:cNvPr id="4" name="Picture 3" descr="We Must Protect the Potomac River from Toxic Sewage Dumping ..."/>
          <p:cNvPicPr/>
          <p:nvPr/>
        </p:nvPicPr>
        <p:blipFill>
          <a:blip r:embed="rId2" cstate="print"/>
          <a:srcRect/>
          <a:stretch>
            <a:fillRect/>
          </a:stretch>
        </p:blipFill>
        <p:spPr bwMode="auto">
          <a:xfrm>
            <a:off x="980500" y="4181246"/>
            <a:ext cx="2996359" cy="2362774"/>
          </a:xfrm>
          <a:prstGeom prst="rect">
            <a:avLst/>
          </a:prstGeom>
          <a:noFill/>
          <a:ln w="9525">
            <a:noFill/>
            <a:miter lim="800000"/>
            <a:headEnd/>
            <a:tailEnd/>
          </a:ln>
        </p:spPr>
      </p:pic>
      <p:pic>
        <p:nvPicPr>
          <p:cNvPr id="5" name="Picture 4" descr="Solid &amp; Hazardous Waste"/>
          <p:cNvPicPr/>
          <p:nvPr/>
        </p:nvPicPr>
        <p:blipFill>
          <a:blip r:embed="rId3"/>
          <a:srcRect/>
          <a:stretch>
            <a:fillRect/>
          </a:stretch>
        </p:blipFill>
        <p:spPr bwMode="auto">
          <a:xfrm>
            <a:off x="4748270" y="4164376"/>
            <a:ext cx="6170364" cy="2326375"/>
          </a:xfrm>
          <a:prstGeom prst="rect">
            <a:avLst/>
          </a:prstGeom>
          <a:noFill/>
          <a:ln w="9525">
            <a:noFill/>
            <a:miter lim="800000"/>
            <a:headEnd/>
            <a:tailEnd/>
          </a:ln>
        </p:spPr>
      </p:pic>
    </p:spTree>
    <p:extLst>
      <p:ext uri="{BB962C8B-B14F-4D97-AF65-F5344CB8AC3E}">
        <p14:creationId xmlns:p14="http://schemas.microsoft.com/office/powerpoint/2010/main" val="191326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2899-6EEF-417D-9B9A-CA46207845E7}"/>
              </a:ext>
            </a:extLst>
          </p:cNvPr>
          <p:cNvSpPr>
            <a:spLocks noGrp="1"/>
          </p:cNvSpPr>
          <p:nvPr>
            <p:ph type="title"/>
          </p:nvPr>
        </p:nvSpPr>
        <p:spPr/>
        <p:txBody>
          <a:bodyPr/>
          <a:lstStyle/>
          <a:p>
            <a:r>
              <a:rPr lang="en-CA" dirty="0"/>
              <a:t>Example: DDT</a:t>
            </a:r>
            <a:r>
              <a:rPr lang="en-CA" dirty="0">
                <a:cs typeface="Calibri Light"/>
              </a:rPr>
              <a:t> (</a:t>
            </a:r>
            <a:r>
              <a:rPr lang="en-CA" sz="3600" dirty="0">
                <a:cs typeface="Calibri Light"/>
              </a:rPr>
              <a:t>dichloro-diphenyl trichloroethane</a:t>
            </a:r>
            <a:r>
              <a:rPr lang="en-CA" dirty="0">
                <a:cs typeface="Calibri Light"/>
              </a:rPr>
              <a:t>)</a:t>
            </a:r>
            <a:endParaRPr lang="en-CA" dirty="0"/>
          </a:p>
        </p:txBody>
      </p:sp>
      <p:sp>
        <p:nvSpPr>
          <p:cNvPr id="3" name="Content Placeholder 2">
            <a:extLst>
              <a:ext uri="{FF2B5EF4-FFF2-40B4-BE49-F238E27FC236}">
                <a16:creationId xmlns:a16="http://schemas.microsoft.com/office/drawing/2014/main" id="{F8289E0B-E58E-43C1-8013-0222C458DF54}"/>
              </a:ext>
            </a:extLst>
          </p:cNvPr>
          <p:cNvSpPr>
            <a:spLocks noGrp="1"/>
          </p:cNvSpPr>
          <p:nvPr>
            <p:ph idx="1"/>
          </p:nvPr>
        </p:nvSpPr>
        <p:spPr>
          <a:xfrm>
            <a:off x="838199" y="1825625"/>
            <a:ext cx="10949609" cy="4351338"/>
          </a:xfrm>
        </p:spPr>
        <p:txBody>
          <a:bodyPr vert="horz" lIns="91440" tIns="45720" rIns="91440" bIns="45720" rtlCol="0" anchor="t">
            <a:normAutofit/>
          </a:bodyPr>
          <a:lstStyle/>
          <a:p>
            <a:r>
              <a:rPr lang="en-CA" i="1" dirty="0"/>
              <a:t>DDT was an insecticide introduced in 1941 to control disease-carrying mosquitoes. </a:t>
            </a:r>
          </a:p>
          <a:p>
            <a:r>
              <a:rPr lang="en-CA" i="1" dirty="0"/>
              <a:t>Binds strongly to soil and persists for as long as </a:t>
            </a:r>
            <a:r>
              <a:rPr lang="en-CA" b="1" i="1" u="sng" dirty="0"/>
              <a:t>15yrs</a:t>
            </a:r>
            <a:endParaRPr lang="en-CA" i="1" u="sng" dirty="0">
              <a:cs typeface="Calibri"/>
            </a:endParaRPr>
          </a:p>
          <a:p>
            <a:r>
              <a:rPr lang="en-CA" b="1" i="1" dirty="0"/>
              <a:t>Banned in </a:t>
            </a:r>
            <a:r>
              <a:rPr lang="en-CA" b="1" i="1" dirty="0">
                <a:cs typeface="Calibri"/>
              </a:rPr>
              <a:t>1972</a:t>
            </a:r>
            <a:r>
              <a:rPr lang="en-CA" i="1" dirty="0">
                <a:cs typeface="Calibri"/>
              </a:rPr>
              <a:t> (Canada and US)</a:t>
            </a:r>
          </a:p>
          <a:p>
            <a:r>
              <a:rPr lang="en-CA" i="1" dirty="0">
                <a:cs typeface="Calibri"/>
              </a:rPr>
              <a:t>Affects nervous system, immune system and reproduction</a:t>
            </a:r>
          </a:p>
          <a:p>
            <a:r>
              <a:rPr lang="en-CA" i="1" dirty="0">
                <a:cs typeface="Calibri"/>
              </a:rPr>
              <a:t>Harmful at 5 ppm</a:t>
            </a:r>
          </a:p>
        </p:txBody>
      </p:sp>
    </p:spTree>
    <p:extLst>
      <p:ext uri="{BB962C8B-B14F-4D97-AF65-F5344CB8AC3E}">
        <p14:creationId xmlns:p14="http://schemas.microsoft.com/office/powerpoint/2010/main" val="763572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uesc_04_img0176.jpg">
            <a:extLst>
              <a:ext uri="{FF2B5EF4-FFF2-40B4-BE49-F238E27FC236}">
                <a16:creationId xmlns:a16="http://schemas.microsoft.com/office/drawing/2014/main" id="{D2E27B25-A0CF-47D5-980C-83EA1522569C}"/>
              </a:ext>
            </a:extLst>
          </p:cNvPr>
          <p:cNvPicPr>
            <a:picLocks noGrp="1" noChangeAspect="1"/>
          </p:cNvPicPr>
          <p:nvPr>
            <p:ph idx="1"/>
          </p:nvPr>
        </p:nvPicPr>
        <p:blipFill>
          <a:blip r:embed="rId2">
            <a:lum bright="-10000" contrast="10000"/>
            <a:extLst>
              <a:ext uri="{28A0092B-C50C-407E-A947-70E740481C1C}">
                <a14:useLocalDpi xmlns:a14="http://schemas.microsoft.com/office/drawing/2010/main" val="0"/>
              </a:ext>
            </a:extLst>
          </a:blip>
          <a:srcRect/>
          <a:stretch>
            <a:fillRect/>
          </a:stretch>
        </p:blipFill>
        <p:spPr>
          <a:xfrm>
            <a:off x="1518251" y="1617452"/>
            <a:ext cx="8564563" cy="5029200"/>
          </a:xfrm>
        </p:spPr>
      </p:pic>
      <p:sp>
        <p:nvSpPr>
          <p:cNvPr id="3" name="TextBox 2"/>
          <p:cNvSpPr txBox="1"/>
          <p:nvPr/>
        </p:nvSpPr>
        <p:spPr>
          <a:xfrm>
            <a:off x="534838" y="362310"/>
            <a:ext cx="9420045" cy="1323439"/>
          </a:xfrm>
          <a:prstGeom prst="rect">
            <a:avLst/>
          </a:prstGeom>
          <a:noFill/>
        </p:spPr>
        <p:txBody>
          <a:bodyPr wrap="square" rtlCol="0">
            <a:spAutoFit/>
          </a:bodyPr>
          <a:lstStyle/>
          <a:p>
            <a:r>
              <a:rPr lang="en-US" sz="4000" dirty="0"/>
              <a:t>There were very  few safety regulations or  when these chemicals were first produced. </a:t>
            </a:r>
          </a:p>
        </p:txBody>
      </p:sp>
    </p:spTree>
    <p:extLst>
      <p:ext uri="{BB962C8B-B14F-4D97-AF65-F5344CB8AC3E}">
        <p14:creationId xmlns:p14="http://schemas.microsoft.com/office/powerpoint/2010/main" val="3548762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flahumforms.org/FloridaDream/images/Thumbnails/1948-Spraying-DDT-in-war-ag.jpg">
            <a:extLst>
              <a:ext uri="{FF2B5EF4-FFF2-40B4-BE49-F238E27FC236}">
                <a16:creationId xmlns:a16="http://schemas.microsoft.com/office/drawing/2014/main" id="{52DF8891-AA09-45CA-AADB-DD4301DD1A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52401"/>
            <a:ext cx="8382000" cy="6524625"/>
          </a:xfrm>
        </p:spPr>
      </p:pic>
    </p:spTree>
    <p:extLst>
      <p:ext uri="{BB962C8B-B14F-4D97-AF65-F5344CB8AC3E}">
        <p14:creationId xmlns:p14="http://schemas.microsoft.com/office/powerpoint/2010/main" val="164392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DDT_WWII_soldier.jpg">
            <a:extLst>
              <a:ext uri="{FF2B5EF4-FFF2-40B4-BE49-F238E27FC236}">
                <a16:creationId xmlns:a16="http://schemas.microsoft.com/office/drawing/2014/main" id="{70A19104-3B9B-4949-A19E-52660FCD52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0"/>
            <a:ext cx="5562600" cy="6865938"/>
          </a:xfrm>
        </p:spPr>
      </p:pic>
    </p:spTree>
    <p:extLst>
      <p:ext uri="{BB962C8B-B14F-4D97-AF65-F5344CB8AC3E}">
        <p14:creationId xmlns:p14="http://schemas.microsoft.com/office/powerpoint/2010/main" val="55308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BB0C-2815-439D-95CE-813D8FE98EDF}"/>
              </a:ext>
            </a:extLst>
          </p:cNvPr>
          <p:cNvSpPr>
            <a:spLocks noGrp="1"/>
          </p:cNvSpPr>
          <p:nvPr>
            <p:ph type="title"/>
          </p:nvPr>
        </p:nvSpPr>
        <p:spPr/>
        <p:txBody>
          <a:bodyPr/>
          <a:lstStyle/>
          <a:p>
            <a:r>
              <a:rPr lang="en-CA" dirty="0"/>
              <a:t>Heavy Metals also bioaccumulate</a:t>
            </a:r>
          </a:p>
        </p:txBody>
      </p:sp>
      <p:sp>
        <p:nvSpPr>
          <p:cNvPr id="3" name="Content Placeholder 2">
            <a:extLst>
              <a:ext uri="{FF2B5EF4-FFF2-40B4-BE49-F238E27FC236}">
                <a16:creationId xmlns:a16="http://schemas.microsoft.com/office/drawing/2014/main" id="{33E970EB-274E-428A-84CB-79052CBB3A24}"/>
              </a:ext>
            </a:extLst>
          </p:cNvPr>
          <p:cNvSpPr>
            <a:spLocks noGrp="1"/>
          </p:cNvSpPr>
          <p:nvPr>
            <p:ph idx="1"/>
          </p:nvPr>
        </p:nvSpPr>
        <p:spPr>
          <a:xfrm>
            <a:off x="838200" y="1825625"/>
            <a:ext cx="7354888" cy="4351338"/>
          </a:xfrm>
        </p:spPr>
        <p:txBody>
          <a:bodyPr vert="horz" lIns="91440" tIns="45720" rIns="91440" bIns="45720" rtlCol="0" anchor="t">
            <a:normAutofit/>
          </a:bodyPr>
          <a:lstStyle/>
          <a:p>
            <a:r>
              <a:rPr lang="en-CA" dirty="0"/>
              <a:t>Heavy Metals – high density, toxic</a:t>
            </a:r>
            <a:r>
              <a:rPr lang="en-CA" dirty="0">
                <a:cs typeface="Calibri"/>
              </a:rPr>
              <a:t> metals</a:t>
            </a:r>
            <a:endParaRPr lang="en-US" sz="2800" dirty="0">
              <a:cs typeface="Calibri"/>
            </a:endParaRPr>
          </a:p>
          <a:p>
            <a:r>
              <a:rPr lang="en-US" sz="2800" dirty="0">
                <a:cs typeface="Calibri"/>
              </a:rPr>
              <a:t>Examples: Lead, Cadmium, Mercury</a:t>
            </a:r>
            <a:endParaRPr lang="en-CA" dirty="0"/>
          </a:p>
        </p:txBody>
      </p:sp>
      <p:pic>
        <p:nvPicPr>
          <p:cNvPr id="4" name="Picture 5" descr="tecttrash">
            <a:extLst>
              <a:ext uri="{FF2B5EF4-FFF2-40B4-BE49-F238E27FC236}">
                <a16:creationId xmlns:a16="http://schemas.microsoft.com/office/drawing/2014/main" id="{3B27719E-BFC0-47E1-8D2E-A51AAE89D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89" y="1751666"/>
            <a:ext cx="3998912" cy="459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5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BB0C-2815-439D-95CE-813D8FE98EDF}"/>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33E970EB-274E-428A-84CB-79052CBB3A24}"/>
              </a:ext>
            </a:extLst>
          </p:cNvPr>
          <p:cNvSpPr>
            <a:spLocks noGrp="1"/>
          </p:cNvSpPr>
          <p:nvPr>
            <p:ph idx="1"/>
          </p:nvPr>
        </p:nvSpPr>
        <p:spPr>
          <a:xfrm>
            <a:off x="838200" y="1825625"/>
            <a:ext cx="7354888" cy="4351338"/>
          </a:xfrm>
        </p:spPr>
        <p:txBody>
          <a:bodyPr vert="horz" lIns="91440" tIns="45720" rIns="91440" bIns="45720" rtlCol="0" anchor="t">
            <a:normAutofit fontScale="85000" lnSpcReduction="20000"/>
          </a:bodyPr>
          <a:lstStyle/>
          <a:p>
            <a:r>
              <a:rPr lang="en-CA" dirty="0"/>
              <a:t>Heavy Metals – high density, toxic</a:t>
            </a:r>
            <a:r>
              <a:rPr lang="en-CA" dirty="0">
                <a:cs typeface="Calibri"/>
              </a:rPr>
              <a:t> metals</a:t>
            </a:r>
            <a:endParaRPr lang="en-CA" dirty="0"/>
          </a:p>
          <a:p>
            <a:r>
              <a:rPr lang="en-CA" b="1" dirty="0"/>
              <a:t>Lead</a:t>
            </a:r>
            <a:r>
              <a:rPr lang="en-CA" dirty="0"/>
              <a:t> – </a:t>
            </a:r>
            <a:r>
              <a:rPr lang="en-CA" dirty="0">
                <a:ea typeface="ＭＳ Ｐゴシック" panose="020B0600070205080204" pitchFamily="34" charset="-128"/>
              </a:rPr>
              <a:t>extremely toxic</a:t>
            </a:r>
            <a:r>
              <a:rPr lang="en-US" dirty="0">
                <a:ea typeface="ＭＳ Ｐゴシック" panose="020B0600070205080204" pitchFamily="34" charset="-128"/>
              </a:rPr>
              <a:t>, </a:t>
            </a:r>
            <a:r>
              <a:rPr lang="en-US" altLang="en-US" dirty="0">
                <a:ea typeface="ＭＳ Ｐゴシック" panose="020B0600070205080204" pitchFamily="34" charset="-128"/>
              </a:rPr>
              <a:t>not considered safe at any level, </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Can be ingested, absorbed through skin, inhaled</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Was used in insecticides, paints and gasoline</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Batteries , electronics</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can cause anemia, nervous &amp; reproductive system damage, kidney failure.</a:t>
            </a:r>
            <a:endParaRPr lang="en-US" altLang="en-US" dirty="0">
              <a:ea typeface="ＭＳ Ｐゴシック" panose="020B0600070205080204" pitchFamily="34" charset="-128"/>
              <a:cs typeface="Calibri"/>
            </a:endParaRPr>
          </a:p>
          <a:p>
            <a:pPr lvl="1">
              <a:buFont typeface="Wingdings" panose="05000000000000000000" pitchFamily="2" charset="2"/>
              <a:buChar char="§"/>
            </a:pPr>
            <a:endParaRPr lang="en-US" altLang="en-US" sz="2800" dirty="0"/>
          </a:p>
        </p:txBody>
      </p:sp>
      <p:pic>
        <p:nvPicPr>
          <p:cNvPr id="4" name="Picture 5" descr="tecttrash">
            <a:extLst>
              <a:ext uri="{FF2B5EF4-FFF2-40B4-BE49-F238E27FC236}">
                <a16:creationId xmlns:a16="http://schemas.microsoft.com/office/drawing/2014/main" id="{3B27719E-BFC0-47E1-8D2E-A51AAE89D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89" y="1751666"/>
            <a:ext cx="3998912" cy="459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57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BB0C-2815-439D-95CE-813D8FE98EDF}"/>
              </a:ext>
            </a:extLst>
          </p:cNvPr>
          <p:cNvSpPr>
            <a:spLocks noGrp="1"/>
          </p:cNvSpPr>
          <p:nvPr>
            <p:ph type="title"/>
          </p:nvPr>
        </p:nvSpPr>
        <p:spPr/>
        <p:txBody>
          <a:bodyPr/>
          <a:lstStyle/>
          <a:p>
            <a:r>
              <a:rPr lang="en-CA" dirty="0"/>
              <a:t>Heavy Metals: Lead</a:t>
            </a:r>
          </a:p>
        </p:txBody>
      </p:sp>
      <p:sp>
        <p:nvSpPr>
          <p:cNvPr id="3" name="Content Placeholder 2">
            <a:extLst>
              <a:ext uri="{FF2B5EF4-FFF2-40B4-BE49-F238E27FC236}">
                <a16:creationId xmlns:a16="http://schemas.microsoft.com/office/drawing/2014/main" id="{33E970EB-274E-428A-84CB-79052CBB3A24}"/>
              </a:ext>
            </a:extLst>
          </p:cNvPr>
          <p:cNvSpPr>
            <a:spLocks noGrp="1"/>
          </p:cNvSpPr>
          <p:nvPr>
            <p:ph idx="1"/>
          </p:nvPr>
        </p:nvSpPr>
        <p:spPr>
          <a:xfrm>
            <a:off x="838200" y="1825625"/>
            <a:ext cx="7354888" cy="4351338"/>
          </a:xfrm>
        </p:spPr>
        <p:txBody>
          <a:bodyPr vert="horz" lIns="91440" tIns="45720" rIns="91440" bIns="45720" rtlCol="0" anchor="t">
            <a:normAutofit fontScale="92500" lnSpcReduction="20000"/>
          </a:bodyPr>
          <a:lstStyle/>
          <a:p>
            <a:r>
              <a:rPr lang="en-CA" dirty="0">
                <a:ea typeface="ＭＳ Ｐゴシック" panose="020B0600070205080204" pitchFamily="34" charset="-128"/>
              </a:rPr>
              <a:t>extremely toxic</a:t>
            </a:r>
            <a:r>
              <a:rPr lang="en-US" dirty="0">
                <a:ea typeface="ＭＳ Ｐゴシック" panose="020B0600070205080204" pitchFamily="34" charset="-128"/>
              </a:rPr>
              <a:t>, </a:t>
            </a:r>
            <a:r>
              <a:rPr lang="en-US" altLang="en-US" dirty="0">
                <a:ea typeface="ＭＳ Ｐゴシック" panose="020B0600070205080204" pitchFamily="34" charset="-128"/>
              </a:rPr>
              <a:t>not considered safe at any level, </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Can be ingested, absorbed through skin, inhaled</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Was used in insecticides, paints and gasoline</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Also found in Batteries , electronics</a:t>
            </a:r>
            <a:endParaRPr lang="en-US" altLang="en-US" dirty="0">
              <a:ea typeface="ＭＳ Ｐゴシック" panose="020B0600070205080204" pitchFamily="34" charset="-128"/>
              <a:cs typeface="Calibri"/>
            </a:endParaRPr>
          </a:p>
          <a:p>
            <a:r>
              <a:rPr lang="en-US" altLang="en-US" dirty="0">
                <a:ea typeface="ＭＳ Ｐゴシック" panose="020B0600070205080204" pitchFamily="34" charset="-128"/>
              </a:rPr>
              <a:t>Can cause anemia, nervous &amp; reproductive system damage, kidney failure.</a:t>
            </a:r>
            <a:endParaRPr lang="en-US" altLang="en-US" dirty="0">
              <a:ea typeface="ＭＳ Ｐゴシック" panose="020B0600070205080204" pitchFamily="34" charset="-128"/>
              <a:cs typeface="Calibri"/>
            </a:endParaRPr>
          </a:p>
          <a:p>
            <a:pPr lvl="1">
              <a:buFont typeface="Wingdings" panose="05000000000000000000" pitchFamily="2" charset="2"/>
              <a:buChar char="§"/>
            </a:pPr>
            <a:endParaRPr lang="en-US" altLang="en-US" sz="2800" dirty="0"/>
          </a:p>
        </p:txBody>
      </p:sp>
      <p:pic>
        <p:nvPicPr>
          <p:cNvPr id="4" name="Picture 5" descr="tecttrash">
            <a:extLst>
              <a:ext uri="{FF2B5EF4-FFF2-40B4-BE49-F238E27FC236}">
                <a16:creationId xmlns:a16="http://schemas.microsoft.com/office/drawing/2014/main" id="{3B27719E-BFC0-47E1-8D2E-A51AAE89D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89" y="1751666"/>
            <a:ext cx="3998912" cy="459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5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4F6C-69B3-457C-A894-2B894217A6B5}"/>
              </a:ext>
            </a:extLst>
          </p:cNvPr>
          <p:cNvSpPr>
            <a:spLocks noGrp="1"/>
          </p:cNvSpPr>
          <p:nvPr>
            <p:ph type="title"/>
          </p:nvPr>
        </p:nvSpPr>
        <p:spPr/>
        <p:txBody>
          <a:bodyPr/>
          <a:lstStyle/>
          <a:p>
            <a:r>
              <a:rPr lang="en-US" b="1" dirty="0">
                <a:cs typeface="Calibri Light"/>
              </a:rPr>
              <a:t>Heavy Metal: Cadmium</a:t>
            </a:r>
            <a:r>
              <a:rPr lang="en-US" dirty="0">
                <a:cs typeface="Calibri Light"/>
              </a:rPr>
              <a:t> </a:t>
            </a:r>
            <a:endParaRPr lang="en-US" dirty="0"/>
          </a:p>
        </p:txBody>
      </p:sp>
      <p:sp>
        <p:nvSpPr>
          <p:cNvPr id="3" name="Content Placeholder 2">
            <a:extLst>
              <a:ext uri="{FF2B5EF4-FFF2-40B4-BE49-F238E27FC236}">
                <a16:creationId xmlns:a16="http://schemas.microsoft.com/office/drawing/2014/main" id="{80E69A63-6E29-4024-B8B7-622C9DB04704}"/>
              </a:ext>
            </a:extLst>
          </p:cNvPr>
          <p:cNvSpPr>
            <a:spLocks noGrp="1"/>
          </p:cNvSpPr>
          <p:nvPr>
            <p:ph idx="1"/>
          </p:nvPr>
        </p:nvSpPr>
        <p:spPr/>
        <p:txBody>
          <a:bodyPr vert="horz" lIns="91440" tIns="45720" rIns="91440" bIns="45720" rtlCol="0" anchor="t">
            <a:normAutofit fontScale="77500" lnSpcReduction="20000"/>
          </a:bodyPr>
          <a:lstStyle/>
          <a:p>
            <a:endParaRPr lang="en-US" i="1" dirty="0"/>
          </a:p>
          <a:p>
            <a:r>
              <a:rPr lang="en-US" i="1" dirty="0">
                <a:cs typeface="Calibri"/>
              </a:rPr>
              <a:t>Highly toxic at </a:t>
            </a:r>
            <a:r>
              <a:rPr lang="en-US" b="1" dirty="0"/>
              <a:t>0.1 </a:t>
            </a:r>
            <a:r>
              <a:rPr lang="en-US" b="1" dirty="0" err="1"/>
              <a:t>ppm</a:t>
            </a:r>
            <a:endParaRPr lang="en-US" b="1" i="1" dirty="0">
              <a:cs typeface="Calibri"/>
            </a:endParaRPr>
          </a:p>
          <a:p>
            <a:r>
              <a:rPr lang="en-US" i="1" dirty="0">
                <a:cs typeface="Calibri"/>
              </a:rPr>
              <a:t>Binds to organic matter in soil</a:t>
            </a:r>
          </a:p>
          <a:p>
            <a:r>
              <a:rPr lang="en-US" i="1" dirty="0">
                <a:cs typeface="Calibri"/>
              </a:rPr>
              <a:t>Extremely dangerous in soil – plants take it up, animals eat plants</a:t>
            </a:r>
          </a:p>
          <a:p>
            <a:r>
              <a:rPr lang="en-US" i="1" dirty="0">
                <a:cs typeface="Calibri"/>
              </a:rPr>
              <a:t>causes lung diseases, cancer, nervous &amp; immune system damage in humans</a:t>
            </a:r>
          </a:p>
          <a:p>
            <a:r>
              <a:rPr lang="en-US" i="1" dirty="0">
                <a:cs typeface="Calibri"/>
              </a:rPr>
              <a:t>Used in the manufacture of </a:t>
            </a:r>
            <a:r>
              <a:rPr lang="en-US" b="1" i="1" dirty="0">
                <a:cs typeface="Calibri"/>
              </a:rPr>
              <a:t>plastics and nickel-cadmium batteries</a:t>
            </a:r>
          </a:p>
          <a:p>
            <a:r>
              <a:rPr lang="en-US" i="1" dirty="0">
                <a:cs typeface="Calibri"/>
              </a:rPr>
              <a:t>Also get it from smoking </a:t>
            </a:r>
            <a:endParaRPr lang="en-US" i="1" dirty="0"/>
          </a:p>
          <a:p>
            <a:r>
              <a:rPr lang="en-US" i="1" dirty="0">
                <a:cs typeface="Calibri"/>
              </a:rPr>
              <a:t>Half-life in bone tissue is 30yr</a:t>
            </a:r>
          </a:p>
          <a:p>
            <a:pPr lvl="1"/>
            <a:endParaRPr lang="en-US" dirty="0">
              <a:cs typeface="Calibri"/>
            </a:endParaRPr>
          </a:p>
        </p:txBody>
      </p:sp>
    </p:spTree>
    <p:extLst>
      <p:ext uri="{BB962C8B-B14F-4D97-AF65-F5344CB8AC3E}">
        <p14:creationId xmlns:p14="http://schemas.microsoft.com/office/powerpoint/2010/main" val="171786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4F6C-69B3-457C-A894-2B894217A6B5}"/>
              </a:ext>
            </a:extLst>
          </p:cNvPr>
          <p:cNvSpPr>
            <a:spLocks noGrp="1"/>
          </p:cNvSpPr>
          <p:nvPr>
            <p:ph type="title"/>
          </p:nvPr>
        </p:nvSpPr>
        <p:spPr/>
        <p:txBody>
          <a:bodyPr/>
          <a:lstStyle/>
          <a:p>
            <a:r>
              <a:rPr lang="en-US" b="1" dirty="0">
                <a:cs typeface="Calibri Light"/>
              </a:rPr>
              <a:t>Heavy Metal: </a:t>
            </a:r>
            <a:r>
              <a:rPr lang="en-US" dirty="0">
                <a:cs typeface="Calibri Light"/>
              </a:rPr>
              <a:t>Mercury</a:t>
            </a:r>
            <a:endParaRPr lang="en-US" dirty="0"/>
          </a:p>
        </p:txBody>
      </p:sp>
      <p:sp>
        <p:nvSpPr>
          <p:cNvPr id="3" name="Content Placeholder 2">
            <a:extLst>
              <a:ext uri="{FF2B5EF4-FFF2-40B4-BE49-F238E27FC236}">
                <a16:creationId xmlns:a16="http://schemas.microsoft.com/office/drawing/2014/main" id="{80E69A63-6E29-4024-B8B7-622C9DB04704}"/>
              </a:ext>
            </a:extLst>
          </p:cNvPr>
          <p:cNvSpPr>
            <a:spLocks noGrp="1"/>
          </p:cNvSpPr>
          <p:nvPr>
            <p:ph idx="1"/>
          </p:nvPr>
        </p:nvSpPr>
        <p:spPr/>
        <p:txBody>
          <a:bodyPr vert="horz" lIns="91440" tIns="45720" rIns="91440" bIns="45720" rtlCol="0" anchor="t">
            <a:normAutofit/>
          </a:bodyPr>
          <a:lstStyle/>
          <a:p>
            <a:endParaRPr lang="en-US" dirty="0">
              <a:cs typeface="Calibri"/>
            </a:endParaRPr>
          </a:p>
          <a:p>
            <a:r>
              <a:rPr lang="en-US" i="1" dirty="0">
                <a:cs typeface="Calibri"/>
              </a:rPr>
              <a:t>Coal burning </a:t>
            </a:r>
          </a:p>
          <a:p>
            <a:r>
              <a:rPr lang="en-US" i="1" dirty="0">
                <a:cs typeface="Calibri"/>
              </a:rPr>
              <a:t>Highly toxic</a:t>
            </a:r>
          </a:p>
          <a:p>
            <a:r>
              <a:rPr lang="en-US" i="1" dirty="0">
                <a:cs typeface="Calibri"/>
              </a:rPr>
              <a:t>Accumulates in brain heart, and kidneys </a:t>
            </a:r>
          </a:p>
          <a:p>
            <a:r>
              <a:rPr lang="en-US" i="1" dirty="0">
                <a:cs typeface="Calibri"/>
              </a:rPr>
              <a:t>Suppresses immune system</a:t>
            </a:r>
          </a:p>
          <a:p>
            <a:endParaRPr lang="en-US" dirty="0">
              <a:cs typeface="Calibri"/>
            </a:endParaRPr>
          </a:p>
        </p:txBody>
      </p:sp>
    </p:spTree>
    <p:extLst>
      <p:ext uri="{BB962C8B-B14F-4D97-AF65-F5344CB8AC3E}">
        <p14:creationId xmlns:p14="http://schemas.microsoft.com/office/powerpoint/2010/main" val="48958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1CDE-73C5-4F70-9992-26540F5B014A}"/>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61A1FB95-6A45-43D3-BFAE-A11B0EBC1B52}"/>
              </a:ext>
            </a:extLst>
          </p:cNvPr>
          <p:cNvSpPr>
            <a:spLocks noGrp="1"/>
          </p:cNvSpPr>
          <p:nvPr>
            <p:ph idx="1"/>
          </p:nvPr>
        </p:nvSpPr>
        <p:spPr/>
        <p:txBody>
          <a:bodyPr/>
          <a:lstStyle/>
          <a:p>
            <a:r>
              <a:rPr lang="en-CA" dirty="0"/>
              <a:t>In class: Bioaccumulation Activity</a:t>
            </a:r>
          </a:p>
          <a:p>
            <a:r>
              <a:rPr lang="en-CA" dirty="0"/>
              <a:t>At home: Bioaccumulation WS</a:t>
            </a:r>
          </a:p>
        </p:txBody>
      </p:sp>
    </p:spTree>
    <p:extLst>
      <p:ext uri="{BB962C8B-B14F-4D97-AF65-F5344CB8AC3E}">
        <p14:creationId xmlns:p14="http://schemas.microsoft.com/office/powerpoint/2010/main" val="404579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60B8C-E76E-46DD-84A4-C9428A32814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CA" dirty="0"/>
              <a:t>If the accumulation is too high, it can be</a:t>
            </a:r>
            <a:r>
              <a:rPr lang="en-CA" b="1" dirty="0"/>
              <a:t> harmful</a:t>
            </a:r>
            <a:r>
              <a:rPr lang="en-CA" dirty="0"/>
              <a:t>.</a:t>
            </a:r>
          </a:p>
          <a:p>
            <a:endParaRPr lang="en-CA" dirty="0"/>
          </a:p>
        </p:txBody>
      </p:sp>
      <p:pic>
        <p:nvPicPr>
          <p:cNvPr id="1028" name="Picture 4" descr="Image result for frog with three legs image bioaccumulation">
            <a:extLst>
              <a:ext uri="{FF2B5EF4-FFF2-40B4-BE49-F238E27FC236}">
                <a16:creationId xmlns:a16="http://schemas.microsoft.com/office/drawing/2014/main" id="{3E864FC9-1C87-4C28-B918-B2B04B4DC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936" y="2573111"/>
            <a:ext cx="66675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2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7B8C-5925-4FA0-AEB8-CD545BD599F0}"/>
              </a:ext>
            </a:extLst>
          </p:cNvPr>
          <p:cNvSpPr>
            <a:spLocks noGrp="1"/>
          </p:cNvSpPr>
          <p:nvPr>
            <p:ph type="title"/>
          </p:nvPr>
        </p:nvSpPr>
        <p:spPr/>
        <p:txBody>
          <a:bodyPr/>
          <a:lstStyle/>
          <a:p>
            <a:r>
              <a:rPr lang="en-US" dirty="0"/>
              <a:t>Bioaccumulation</a:t>
            </a:r>
          </a:p>
        </p:txBody>
      </p:sp>
      <p:sp>
        <p:nvSpPr>
          <p:cNvPr id="3" name="Content Placeholder 2">
            <a:extLst>
              <a:ext uri="{FF2B5EF4-FFF2-40B4-BE49-F238E27FC236}">
                <a16:creationId xmlns:a16="http://schemas.microsoft.com/office/drawing/2014/main" id="{B2F1D8A5-D24A-40BB-B595-ABFE53E408D0}"/>
              </a:ext>
            </a:extLst>
          </p:cNvPr>
          <p:cNvSpPr>
            <a:spLocks noGrp="1"/>
          </p:cNvSpPr>
          <p:nvPr>
            <p:ph idx="1"/>
          </p:nvPr>
        </p:nvSpPr>
        <p:spPr/>
        <p:txBody>
          <a:bodyPr/>
          <a:lstStyle/>
          <a:p>
            <a:r>
              <a:rPr lang="en-CA" dirty="0"/>
              <a:t>the </a:t>
            </a:r>
            <a:r>
              <a:rPr lang="en-CA" b="1" u="sng" dirty="0"/>
              <a:t>gradual build-up </a:t>
            </a:r>
            <a:r>
              <a:rPr lang="en-CA" dirty="0"/>
              <a:t>of toxic chemicals in a living organism at a </a:t>
            </a:r>
            <a:r>
              <a:rPr lang="en-CA" i="1" dirty="0"/>
              <a:t>faster rate </a:t>
            </a:r>
            <a:r>
              <a:rPr lang="en-CA" dirty="0"/>
              <a:t>than can be excreted or broken down. </a:t>
            </a:r>
          </a:p>
          <a:p>
            <a:r>
              <a:rPr lang="en-CA" dirty="0"/>
              <a:t>The longer an organism lives, the more time to accumulate, </a:t>
            </a:r>
            <a:r>
              <a:rPr lang="en-US" dirty="0"/>
              <a:t>resulting in a higher concentration in older individuals. </a:t>
            </a:r>
          </a:p>
          <a:p>
            <a:endParaRPr lang="en-US" dirty="0"/>
          </a:p>
        </p:txBody>
      </p:sp>
    </p:spTree>
    <p:extLst>
      <p:ext uri="{BB962C8B-B14F-4D97-AF65-F5344CB8AC3E}">
        <p14:creationId xmlns:p14="http://schemas.microsoft.com/office/powerpoint/2010/main" val="122986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DBEF-582C-47FB-9D6E-7658FFD9F366}"/>
              </a:ext>
            </a:extLst>
          </p:cNvPr>
          <p:cNvSpPr>
            <a:spLocks noGrp="1"/>
          </p:cNvSpPr>
          <p:nvPr>
            <p:ph type="title"/>
          </p:nvPr>
        </p:nvSpPr>
        <p:spPr/>
        <p:txBody>
          <a:bodyPr>
            <a:normAutofit fontScale="90000"/>
          </a:bodyPr>
          <a:lstStyle/>
          <a:p>
            <a:r>
              <a:rPr lang="en-US" dirty="0">
                <a:cs typeface="Calibri"/>
              </a:rPr>
              <a:t>Chemical accumulation is measured in </a:t>
            </a:r>
            <a:br>
              <a:rPr lang="en-US" dirty="0">
                <a:cs typeface="Calibri"/>
              </a:rPr>
            </a:br>
            <a:r>
              <a:rPr lang="en-US" b="1" u="sng" dirty="0">
                <a:cs typeface="Calibri Light"/>
              </a:rPr>
              <a:t>Parts per million </a:t>
            </a:r>
            <a:r>
              <a:rPr lang="en-US" b="1" u="sng" dirty="0">
                <a:cs typeface="Calibri"/>
              </a:rPr>
              <a:t>(ppm)</a:t>
            </a:r>
            <a:br>
              <a:rPr lang="en-US" b="1" u="sng" dirty="0">
                <a:cs typeface="Calibri"/>
              </a:rPr>
            </a:br>
            <a:endParaRPr lang="en-US" b="1" u="sng" dirty="0"/>
          </a:p>
        </p:txBody>
      </p:sp>
      <p:sp>
        <p:nvSpPr>
          <p:cNvPr id="3" name="Content Placeholder 2">
            <a:extLst>
              <a:ext uri="{FF2B5EF4-FFF2-40B4-BE49-F238E27FC236}">
                <a16:creationId xmlns:a16="http://schemas.microsoft.com/office/drawing/2014/main" id="{048C9622-A508-4CFC-8029-B785FDB08D5A}"/>
              </a:ext>
            </a:extLst>
          </p:cNvPr>
          <p:cNvSpPr>
            <a:spLocks noGrp="1"/>
          </p:cNvSpPr>
          <p:nvPr>
            <p:ph idx="1"/>
          </p:nvPr>
        </p:nvSpPr>
        <p:spPr/>
        <p:txBody>
          <a:bodyPr vert="horz" lIns="91440" tIns="45720" rIns="91440" bIns="45720" rtlCol="0" anchor="t">
            <a:normAutofit/>
          </a:bodyPr>
          <a:lstStyle/>
          <a:p>
            <a:r>
              <a:rPr lang="en-US" dirty="0">
                <a:cs typeface="Calibri"/>
              </a:rPr>
              <a:t>1 particle of a substance mixed with 999 999 other particles</a:t>
            </a:r>
          </a:p>
          <a:p>
            <a:r>
              <a:rPr lang="en-US" dirty="0">
                <a:cs typeface="Calibri"/>
              </a:rPr>
              <a:t>(1 drop of dye in 150 L of water)</a:t>
            </a:r>
          </a:p>
          <a:p>
            <a:endParaRPr lang="en-US" dirty="0">
              <a:cs typeface="Calibri"/>
            </a:endParaRPr>
          </a:p>
          <a:p>
            <a:r>
              <a:rPr lang="en-US" dirty="0">
                <a:cs typeface="Calibri"/>
              </a:rPr>
              <a:t>Toxins build up and are stored in the tissues. </a:t>
            </a:r>
          </a:p>
          <a:p>
            <a:endParaRPr lang="en-US" dirty="0">
              <a:cs typeface="Calibri"/>
            </a:endParaRPr>
          </a:p>
        </p:txBody>
      </p:sp>
    </p:spTree>
    <p:extLst>
      <p:ext uri="{BB962C8B-B14F-4D97-AF65-F5344CB8AC3E}">
        <p14:creationId xmlns:p14="http://schemas.microsoft.com/office/powerpoint/2010/main" val="318987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2318-3274-4E37-BB55-E3EF3F88EE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966B98-60FA-4860-B635-7F8F39EA6DA3}"/>
              </a:ext>
            </a:extLst>
          </p:cNvPr>
          <p:cNvSpPr>
            <a:spLocks noGrp="1"/>
          </p:cNvSpPr>
          <p:nvPr>
            <p:ph idx="1"/>
          </p:nvPr>
        </p:nvSpPr>
        <p:spPr/>
        <p:txBody>
          <a:bodyPr/>
          <a:lstStyle/>
          <a:p>
            <a:r>
              <a:rPr lang="en-CA" i="1" dirty="0"/>
              <a:t>Some chemicals are get stored in </a:t>
            </a:r>
            <a:r>
              <a:rPr lang="en-CA" b="1" i="1" dirty="0"/>
              <a:t>fat</a:t>
            </a:r>
            <a:r>
              <a:rPr lang="en-CA" i="1" dirty="0"/>
              <a:t> tissue</a:t>
            </a:r>
            <a:endParaRPr lang="en-US" i="1" dirty="0"/>
          </a:p>
          <a:p>
            <a:r>
              <a:rPr lang="en-CA" i="1" dirty="0"/>
              <a:t>When energy is needed, fat is burned to release the energy</a:t>
            </a:r>
          </a:p>
          <a:p>
            <a:r>
              <a:rPr lang="en-CA" i="1" dirty="0"/>
              <a:t>The chemicals then also get </a:t>
            </a:r>
            <a:r>
              <a:rPr lang="en-CA" b="1" i="1" dirty="0"/>
              <a:t>released</a:t>
            </a:r>
            <a:r>
              <a:rPr lang="en-CA" i="1" dirty="0"/>
              <a:t> into blood</a:t>
            </a:r>
            <a:r>
              <a:rPr lang="en-CA" i="1" dirty="0">
                <a:cs typeface="Calibri"/>
              </a:rPr>
              <a:t> stream </a:t>
            </a:r>
          </a:p>
          <a:p>
            <a:endParaRPr lang="en-US" dirty="0"/>
          </a:p>
        </p:txBody>
      </p:sp>
    </p:spTree>
    <p:extLst>
      <p:ext uri="{BB962C8B-B14F-4D97-AF65-F5344CB8AC3E}">
        <p14:creationId xmlns:p14="http://schemas.microsoft.com/office/powerpoint/2010/main" val="149263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5A71-EEF6-44B8-B962-B4883DC40303}"/>
              </a:ext>
            </a:extLst>
          </p:cNvPr>
          <p:cNvSpPr>
            <a:spLocks noGrp="1"/>
          </p:cNvSpPr>
          <p:nvPr>
            <p:ph type="title"/>
          </p:nvPr>
        </p:nvSpPr>
        <p:spPr>
          <a:xfrm>
            <a:off x="363748" y="365125"/>
            <a:ext cx="11478882" cy="1325563"/>
          </a:xfrm>
        </p:spPr>
        <p:txBody>
          <a:bodyPr/>
          <a:lstStyle/>
          <a:p>
            <a:r>
              <a:rPr lang="en-US" b="1" dirty="0">
                <a:cs typeface="Calibri Light"/>
              </a:rPr>
              <a:t>Biomagnification</a:t>
            </a:r>
            <a:r>
              <a:rPr lang="en-US" dirty="0">
                <a:cs typeface="Calibri Light"/>
              </a:rPr>
              <a:t>:</a:t>
            </a:r>
            <a:endParaRPr lang="en-US" b="1" u="sng" dirty="0"/>
          </a:p>
        </p:txBody>
      </p:sp>
      <p:sp>
        <p:nvSpPr>
          <p:cNvPr id="3" name="Content Placeholder 2">
            <a:extLst>
              <a:ext uri="{FF2B5EF4-FFF2-40B4-BE49-F238E27FC236}">
                <a16:creationId xmlns:a16="http://schemas.microsoft.com/office/drawing/2014/main" id="{05A4B938-156D-4E7D-8F79-83E443B302F9}"/>
              </a:ext>
            </a:extLst>
          </p:cNvPr>
          <p:cNvSpPr>
            <a:spLocks noGrp="1"/>
          </p:cNvSpPr>
          <p:nvPr>
            <p:ph idx="1"/>
          </p:nvPr>
        </p:nvSpPr>
        <p:spPr>
          <a:xfrm>
            <a:off x="363748" y="1253331"/>
            <a:ext cx="10515600" cy="4351338"/>
          </a:xfrm>
        </p:spPr>
        <p:txBody>
          <a:bodyPr vert="horz" lIns="91440" tIns="45720" rIns="91440" bIns="45720" rtlCol="0" anchor="t">
            <a:normAutofit/>
          </a:bodyPr>
          <a:lstStyle/>
          <a:p>
            <a:pPr marL="0" indent="0">
              <a:buNone/>
            </a:pPr>
            <a:endParaRPr lang="en-US" dirty="0"/>
          </a:p>
          <a:p>
            <a:r>
              <a:rPr lang="en-CA" dirty="0">
                <a:cs typeface="Calibri"/>
              </a:rPr>
              <a:t>Toxins become increasingly </a:t>
            </a:r>
            <a:r>
              <a:rPr lang="en-CA" b="1" dirty="0">
                <a:cs typeface="Calibri"/>
              </a:rPr>
              <a:t>c</a:t>
            </a:r>
            <a:r>
              <a:rPr lang="en-CA" b="1" u="sng" dirty="0">
                <a:cs typeface="Calibri"/>
              </a:rPr>
              <a:t>oncentrated</a:t>
            </a:r>
            <a:r>
              <a:rPr lang="en-CA" dirty="0">
                <a:cs typeface="Calibri"/>
              </a:rPr>
              <a:t> at subsequent </a:t>
            </a:r>
            <a:r>
              <a:rPr lang="en-CA" b="1" u="sng" dirty="0">
                <a:cs typeface="Calibri"/>
              </a:rPr>
              <a:t>trophic</a:t>
            </a:r>
            <a:r>
              <a:rPr lang="en-CA" dirty="0">
                <a:cs typeface="Calibri"/>
              </a:rPr>
              <a:t> levels.</a:t>
            </a:r>
          </a:p>
          <a:p>
            <a:endParaRPr lang="en-US" dirty="0">
              <a:cs typeface="Calibri"/>
            </a:endParaRPr>
          </a:p>
        </p:txBody>
      </p:sp>
      <p:pic>
        <p:nvPicPr>
          <p:cNvPr id="4" name="Picture 4">
            <a:extLst>
              <a:ext uri="{FF2B5EF4-FFF2-40B4-BE49-F238E27FC236}">
                <a16:creationId xmlns:a16="http://schemas.microsoft.com/office/drawing/2014/main" id="{D6673F90-CADC-4B98-80B5-887738A8D0B2}"/>
              </a:ext>
            </a:extLst>
          </p:cNvPr>
          <p:cNvPicPr>
            <a:picLocks noChangeAspect="1"/>
          </p:cNvPicPr>
          <p:nvPr/>
        </p:nvPicPr>
        <p:blipFill rotWithShape="1">
          <a:blip r:embed="rId3"/>
          <a:srcRect r="170" b="10489"/>
          <a:stretch/>
        </p:blipFill>
        <p:spPr>
          <a:xfrm>
            <a:off x="1860882" y="2928983"/>
            <a:ext cx="7547811" cy="3651160"/>
          </a:xfrm>
          <a:prstGeom prst="rect">
            <a:avLst/>
          </a:prstGeom>
        </p:spPr>
      </p:pic>
    </p:spTree>
    <p:extLst>
      <p:ext uri="{BB962C8B-B14F-4D97-AF65-F5344CB8AC3E}">
        <p14:creationId xmlns:p14="http://schemas.microsoft.com/office/powerpoint/2010/main" val="303466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F60B-4E8A-4B6E-B8C6-D9DBE4428DED}"/>
              </a:ext>
            </a:extLst>
          </p:cNvPr>
          <p:cNvSpPr>
            <a:spLocks noGrp="1"/>
          </p:cNvSpPr>
          <p:nvPr>
            <p:ph type="title"/>
          </p:nvPr>
        </p:nvSpPr>
        <p:spPr/>
        <p:txBody>
          <a:bodyPr/>
          <a:lstStyle/>
          <a:p>
            <a:r>
              <a:rPr lang="en-CA" dirty="0"/>
              <a:t>Biomagnification</a:t>
            </a:r>
          </a:p>
        </p:txBody>
      </p:sp>
      <p:sp>
        <p:nvSpPr>
          <p:cNvPr id="3" name="Content Placeholder 2">
            <a:extLst>
              <a:ext uri="{FF2B5EF4-FFF2-40B4-BE49-F238E27FC236}">
                <a16:creationId xmlns:a16="http://schemas.microsoft.com/office/drawing/2014/main" id="{844CFD5C-A5C4-4667-ACE5-E22F57BC3CE7}"/>
              </a:ext>
            </a:extLst>
          </p:cNvPr>
          <p:cNvSpPr>
            <a:spLocks noGrp="1"/>
          </p:cNvSpPr>
          <p:nvPr>
            <p:ph idx="1"/>
          </p:nvPr>
        </p:nvSpPr>
        <p:spPr/>
        <p:txBody>
          <a:bodyPr vert="horz" lIns="91440" tIns="45720" rIns="91440" bIns="45720" rtlCol="0" anchor="t">
            <a:normAutofit/>
          </a:bodyPr>
          <a:lstStyle/>
          <a:p>
            <a:r>
              <a:rPr lang="en-CA" sz="3200" i="1" dirty="0"/>
              <a:t>Some chemicals are get stored in </a:t>
            </a:r>
            <a:r>
              <a:rPr lang="en-CA" sz="3200" b="1" i="1" dirty="0"/>
              <a:t>fat</a:t>
            </a:r>
            <a:r>
              <a:rPr lang="en-CA" sz="3200" i="1" dirty="0"/>
              <a:t> tissue</a:t>
            </a:r>
            <a:endParaRPr lang="en-US" sz="3200" i="1" dirty="0"/>
          </a:p>
          <a:p>
            <a:r>
              <a:rPr lang="en-CA" sz="3200" i="1" dirty="0"/>
              <a:t>When energy is needed, fat is burned to release the energy</a:t>
            </a:r>
          </a:p>
          <a:p>
            <a:r>
              <a:rPr lang="en-CA" sz="3200" i="1" dirty="0"/>
              <a:t>The chemicals then also get </a:t>
            </a:r>
            <a:r>
              <a:rPr lang="en-CA" sz="3200" b="1" i="1" dirty="0"/>
              <a:t>released</a:t>
            </a:r>
            <a:r>
              <a:rPr lang="en-CA" sz="3200" i="1" dirty="0"/>
              <a:t> into blood</a:t>
            </a:r>
            <a:r>
              <a:rPr lang="en-CA" sz="3200" i="1" dirty="0">
                <a:cs typeface="Calibri"/>
              </a:rPr>
              <a:t> stream </a:t>
            </a:r>
          </a:p>
          <a:p>
            <a:pPr marL="0" indent="0">
              <a:buNone/>
            </a:pPr>
            <a:endParaRPr lang="en-CA" b="1" dirty="0">
              <a:cs typeface="Calibri"/>
            </a:endParaRPr>
          </a:p>
          <a:p>
            <a:endParaRPr lang="en-CA" dirty="0">
              <a:cs typeface="Calibri"/>
            </a:endParaRPr>
          </a:p>
          <a:p>
            <a:endParaRPr lang="en-CA" dirty="0">
              <a:cs typeface="Calibri"/>
            </a:endParaRPr>
          </a:p>
        </p:txBody>
      </p:sp>
      <p:pic>
        <p:nvPicPr>
          <p:cNvPr id="4" name="Picture 2" descr="Image result for bioaccumulation image">
            <a:extLst>
              <a:ext uri="{FF2B5EF4-FFF2-40B4-BE49-F238E27FC236}">
                <a16:creationId xmlns:a16="http://schemas.microsoft.com/office/drawing/2014/main" id="{1CE162BA-5F0B-47CA-A0C6-757952872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 t="65241" r="192" b="137"/>
          <a:stretch/>
        </p:blipFill>
        <p:spPr bwMode="auto">
          <a:xfrm>
            <a:off x="621795" y="3741324"/>
            <a:ext cx="10948409" cy="243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9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A6C6-333F-4527-B022-EC285300DA53}"/>
              </a:ext>
            </a:extLst>
          </p:cNvPr>
          <p:cNvSpPr>
            <a:spLocks noGrp="1"/>
          </p:cNvSpPr>
          <p:nvPr>
            <p:ph type="title"/>
          </p:nvPr>
        </p:nvSpPr>
        <p:spPr/>
        <p:txBody>
          <a:bodyPr/>
          <a:lstStyle/>
          <a:p>
            <a:r>
              <a:rPr lang="en-CA" dirty="0"/>
              <a:t>Biomagnification</a:t>
            </a:r>
          </a:p>
        </p:txBody>
      </p:sp>
      <p:sp>
        <p:nvSpPr>
          <p:cNvPr id="3" name="Content Placeholder 2">
            <a:extLst>
              <a:ext uri="{FF2B5EF4-FFF2-40B4-BE49-F238E27FC236}">
                <a16:creationId xmlns:a16="http://schemas.microsoft.com/office/drawing/2014/main" id="{384B88DD-3A7E-44DA-855A-D5A2EC068A28}"/>
              </a:ext>
            </a:extLst>
          </p:cNvPr>
          <p:cNvSpPr>
            <a:spLocks noGrp="1"/>
          </p:cNvSpPr>
          <p:nvPr>
            <p:ph idx="1"/>
          </p:nvPr>
        </p:nvSpPr>
        <p:spPr/>
        <p:txBody>
          <a:bodyPr/>
          <a:lstStyle/>
          <a:p>
            <a:r>
              <a:rPr lang="en-CA" dirty="0">
                <a:hlinkClick r:id="rId2"/>
              </a:rPr>
              <a:t>https://www.youtube.com/watch?v=E5P-UoKLxlA&amp;feature=related</a:t>
            </a:r>
            <a:endParaRPr lang="en-CA" dirty="0"/>
          </a:p>
          <a:p>
            <a:endParaRPr lang="en-CA" dirty="0"/>
          </a:p>
          <a:p>
            <a:r>
              <a:rPr lang="en-CA" dirty="0" err="1"/>
              <a:t>Ameoba</a:t>
            </a:r>
            <a:r>
              <a:rPr lang="en-CA" dirty="0"/>
              <a:t> Sisters: </a:t>
            </a:r>
            <a:r>
              <a:rPr lang="en-CA" dirty="0">
                <a:hlinkClick r:id="rId3"/>
              </a:rPr>
              <a:t>https://www.youtube.com/watch?v=TZk6vcmLcKw</a:t>
            </a:r>
            <a:endParaRPr lang="en-CA" dirty="0"/>
          </a:p>
          <a:p>
            <a:endParaRPr lang="en-CA" dirty="0"/>
          </a:p>
        </p:txBody>
      </p:sp>
    </p:spTree>
    <p:extLst>
      <p:ext uri="{BB962C8B-B14F-4D97-AF65-F5344CB8AC3E}">
        <p14:creationId xmlns:p14="http://schemas.microsoft.com/office/powerpoint/2010/main" val="1605381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9814</TotalTime>
  <Words>938</Words>
  <Application>Microsoft Office PowerPoint</Application>
  <PresentationFormat>Widescreen</PresentationFormat>
  <Paragraphs>127</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Bioaccumulation</vt:lpstr>
      <vt:lpstr>Not just energy is transferred up the food chain. </vt:lpstr>
      <vt:lpstr>PowerPoint Presentation</vt:lpstr>
      <vt:lpstr>Bioaccumulation</vt:lpstr>
      <vt:lpstr>Chemical accumulation is measured in  Parts per million (ppm) </vt:lpstr>
      <vt:lpstr>PowerPoint Presentation</vt:lpstr>
      <vt:lpstr>Biomagnification:</vt:lpstr>
      <vt:lpstr>Biomagnification</vt:lpstr>
      <vt:lpstr>Biomagnification</vt:lpstr>
      <vt:lpstr>Eg. Minamata Disease (Warning: Disturbing Content)</vt:lpstr>
      <vt:lpstr>Bioremediation</vt:lpstr>
      <vt:lpstr>What types of toxic substances? </vt:lpstr>
      <vt:lpstr>How do chemicals enter the environment?</vt:lpstr>
      <vt:lpstr>Record High PCBs in Arctic</vt:lpstr>
      <vt:lpstr>Eg. PCBs and Orcas</vt:lpstr>
      <vt:lpstr>Eg. Bees and Neonicotinoids</vt:lpstr>
      <vt:lpstr>Extra slides on toxic substances…</vt:lpstr>
      <vt:lpstr>Polychlorinated biphenyls (PCBs)</vt:lpstr>
      <vt:lpstr>Persistent Organic pollutants (POPs)</vt:lpstr>
      <vt:lpstr>Example: DDT (dichloro-diphenyl trichloroethane)</vt:lpstr>
      <vt:lpstr>PowerPoint Presentation</vt:lpstr>
      <vt:lpstr>PowerPoint Presentation</vt:lpstr>
      <vt:lpstr>PowerPoint Presentation</vt:lpstr>
      <vt:lpstr>Heavy Metals also bioaccumulate</vt:lpstr>
      <vt:lpstr>PowerPoint Presentation</vt:lpstr>
      <vt:lpstr>Heavy Metals: Lead</vt:lpstr>
      <vt:lpstr>Heavy Metal: Cadmium </vt:lpstr>
      <vt:lpstr>Heavy Metal: Mercury</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Bioaccumulation</dc:title>
  <dc:creator>Tammy Wilson</dc:creator>
  <cp:lastModifiedBy>Tammy Wilson</cp:lastModifiedBy>
  <cp:revision>9</cp:revision>
  <dcterms:created xsi:type="dcterms:W3CDTF">2019-06-01T19:33:32Z</dcterms:created>
  <dcterms:modified xsi:type="dcterms:W3CDTF">2021-12-02T00:28:42Z</dcterms:modified>
</cp:coreProperties>
</file>