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39" r:id="rId2"/>
    <p:sldId id="392" r:id="rId3"/>
    <p:sldId id="291" r:id="rId4"/>
    <p:sldId id="444" r:id="rId5"/>
    <p:sldId id="445" r:id="rId6"/>
    <p:sldId id="395" r:id="rId7"/>
    <p:sldId id="372" r:id="rId8"/>
    <p:sldId id="398" r:id="rId9"/>
    <p:sldId id="383" r:id="rId10"/>
    <p:sldId id="269" r:id="rId11"/>
    <p:sldId id="270" r:id="rId12"/>
    <p:sldId id="406" r:id="rId13"/>
    <p:sldId id="407" r:id="rId14"/>
    <p:sldId id="409" r:id="rId15"/>
    <p:sldId id="268" r:id="rId16"/>
    <p:sldId id="412" r:id="rId17"/>
    <p:sldId id="413" r:id="rId18"/>
    <p:sldId id="454" r:id="rId19"/>
    <p:sldId id="429" r:id="rId20"/>
    <p:sldId id="265" r:id="rId21"/>
    <p:sldId id="440" r:id="rId22"/>
    <p:sldId id="436" r:id="rId23"/>
    <p:sldId id="403" r:id="rId24"/>
    <p:sldId id="416" r:id="rId25"/>
    <p:sldId id="417" r:id="rId26"/>
    <p:sldId id="296" r:id="rId27"/>
    <p:sldId id="298" r:id="rId28"/>
    <p:sldId id="431" r:id="rId29"/>
    <p:sldId id="430" r:id="rId30"/>
    <p:sldId id="442" r:id="rId31"/>
    <p:sldId id="424" r:id="rId32"/>
    <p:sldId id="4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E4355-B8F9-40E0-B525-9D7635A65866}"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B7538-C261-4A9F-8E7E-941B0D3136F3}" type="slidenum">
              <a:rPr lang="en-US" smtClean="0"/>
              <a:t>‹#›</a:t>
            </a:fld>
            <a:endParaRPr lang="en-US"/>
          </a:p>
        </p:txBody>
      </p:sp>
    </p:spTree>
    <p:extLst>
      <p:ext uri="{BB962C8B-B14F-4D97-AF65-F5344CB8AC3E}">
        <p14:creationId xmlns:p14="http://schemas.microsoft.com/office/powerpoint/2010/main" val="225288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k12.org/c/biology/cel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AC67711-23FB-4B9C-BC8D-D65E5F68F5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FE78192-07C7-4241-9E44-7BDD86B08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True roots (with vascular tissue)</a:t>
            </a:r>
          </a:p>
          <a:p>
            <a:r>
              <a:rPr lang="en-US" altLang="en-US"/>
              <a:t>Improved conductive tissue (stronger, thicker xylem) </a:t>
            </a:r>
            <a:r>
              <a:rPr lang="en-US" altLang="en-US">
                <a:sym typeface="Wingdings" panose="05000000000000000000" pitchFamily="2" charset="2"/>
              </a:rPr>
              <a:t></a:t>
            </a:r>
            <a:r>
              <a:rPr lang="en-US" altLang="en-US"/>
              <a:t>Taller</a:t>
            </a:r>
          </a:p>
        </p:txBody>
      </p:sp>
      <p:sp>
        <p:nvSpPr>
          <p:cNvPr id="6148" name="Slide Number Placeholder 3">
            <a:extLst>
              <a:ext uri="{FF2B5EF4-FFF2-40B4-BE49-F238E27FC236}">
                <a16:creationId xmlns:a16="http://schemas.microsoft.com/office/drawing/2014/main" id="{A9783243-3253-4ED8-A81F-A1A2213AA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B25083-61B6-4B8D-A3F7-016C9A353D82}"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F432772-6E56-4374-9DDD-2D36CAD417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2772426-5534-4416-BBE9-8F603508C9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Occurs deep within the protective tissues of the parent sporophyte</a:t>
            </a:r>
          </a:p>
          <a:p>
            <a:pPr eaLnBrk="1" hangingPunct="1"/>
            <a:r>
              <a:rPr lang="en-US" altLang="en-US"/>
              <a:t>A sperm nucleus from the pollen grain unites with the egg </a:t>
            </a:r>
            <a:r>
              <a:rPr lang="en-US" altLang="en-US">
                <a:sym typeface="Wingdings" panose="05000000000000000000" pitchFamily="2" charset="2"/>
              </a:rPr>
              <a:t> zygote</a:t>
            </a:r>
          </a:p>
          <a:p>
            <a:pPr eaLnBrk="1" hangingPunct="1"/>
            <a:r>
              <a:rPr lang="en-US" altLang="en-US">
                <a:sym typeface="Wingdings" panose="05000000000000000000" pitchFamily="2" charset="2"/>
              </a:rPr>
              <a:t>In Pine it takes 15 months from pollination to fertilization</a:t>
            </a:r>
          </a:p>
          <a:p>
            <a:endParaRPr lang="en-US" altLang="en-US"/>
          </a:p>
        </p:txBody>
      </p:sp>
      <p:sp>
        <p:nvSpPr>
          <p:cNvPr id="47108" name="Slide Number Placeholder 3">
            <a:extLst>
              <a:ext uri="{FF2B5EF4-FFF2-40B4-BE49-F238E27FC236}">
                <a16:creationId xmlns:a16="http://schemas.microsoft.com/office/drawing/2014/main" id="{966266F1-0969-4B5A-AC28-D625710453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DF1AEA-0BC6-4085-8098-A30C22FE0D3F}" type="slidenum">
              <a:rPr lang="en-US" altLang="en-US" sz="1200" smtClean="0"/>
              <a:pPr/>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1F5C7E8-2B5B-4B4F-BD7D-D15910B7A3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7AAA6A3-F0CC-46C4-AA65-62911FBC74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Megaspore = female spore </a:t>
            </a:r>
            <a:r>
              <a:rPr lang="en-US" altLang="en-US">
                <a:sym typeface="Wingdings" panose="05000000000000000000" pitchFamily="2" charset="2"/>
              </a:rPr>
              <a:t> female gametophyte egg (n) </a:t>
            </a:r>
          </a:p>
          <a:p>
            <a:r>
              <a:rPr lang="en-US" altLang="en-US">
                <a:sym typeface="Wingdings" panose="05000000000000000000" pitchFamily="2" charset="2"/>
              </a:rPr>
              <a:t>Female gametophyte becomes nutrition for developing embro</a:t>
            </a:r>
            <a:endParaRPr lang="en-US" altLang="en-US"/>
          </a:p>
        </p:txBody>
      </p:sp>
      <p:sp>
        <p:nvSpPr>
          <p:cNvPr id="49156" name="Slide Number Placeholder 3">
            <a:extLst>
              <a:ext uri="{FF2B5EF4-FFF2-40B4-BE49-F238E27FC236}">
                <a16:creationId xmlns:a16="http://schemas.microsoft.com/office/drawing/2014/main" id="{6C05BE98-A54F-4A5F-8467-7EF52D9768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A6BC2F-12E6-4D13-8CA6-73B7C6CEA817}" type="slidenum">
              <a:rPr lang="en-US" altLang="en-US" sz="1200" smtClean="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29">
            <a:extLst>
              <a:ext uri="{FF2B5EF4-FFF2-40B4-BE49-F238E27FC236}">
                <a16:creationId xmlns:a16="http://schemas.microsoft.com/office/drawing/2014/main" id="{FEB1BAA6-C43D-462A-9636-BDAF4D2AB1D0}"/>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en-US" altLang="en-US"/>
          </a:p>
        </p:txBody>
      </p:sp>
      <p:sp>
        <p:nvSpPr>
          <p:cNvPr id="51203" name="Shape 130">
            <a:extLst>
              <a:ext uri="{FF2B5EF4-FFF2-40B4-BE49-F238E27FC236}">
                <a16:creationId xmlns:a16="http://schemas.microsoft.com/office/drawing/2014/main" id="{CB034179-3681-48B8-A245-646E8182E137}"/>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F2DE983-42A1-4ED9-9C51-A2154A2176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18B04FB-985B-4F8C-84A6-2C95C20A85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Turpentine is </a:t>
            </a:r>
            <a:r>
              <a:rPr lang="en-US" altLang="en-US" b="1"/>
              <a:t>a fluid obtained by the distillation of resin harvested from living trees, mainly pines</a:t>
            </a:r>
            <a:endParaRPr lang="en-US" altLang="en-US"/>
          </a:p>
        </p:txBody>
      </p:sp>
      <p:sp>
        <p:nvSpPr>
          <p:cNvPr id="55300" name="Slide Number Placeholder 3">
            <a:extLst>
              <a:ext uri="{FF2B5EF4-FFF2-40B4-BE49-F238E27FC236}">
                <a16:creationId xmlns:a16="http://schemas.microsoft.com/office/drawing/2014/main" id="{2CC8F834-DEF1-43E8-9253-1036CE65CF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2A4343-1DFF-42BC-9FBD-4C1956148957}" type="slidenum">
              <a:rPr lang="en-US" altLang="en-US" sz="1200" smtClean="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13A2F4C-D3D5-4650-A6EE-64B28076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AF7167D-7A2A-40A7-9F00-3202E3A00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Gametophyte develops into food sources for baby sporophytes, thereby allowing plants to have seeds, which as a form of dispersal, can be far more successful than spores.</a:t>
            </a:r>
          </a:p>
          <a:p>
            <a:endParaRPr lang="en-US" altLang="en-US"/>
          </a:p>
        </p:txBody>
      </p:sp>
      <p:sp>
        <p:nvSpPr>
          <p:cNvPr id="61444" name="Slide Number Placeholder 3">
            <a:extLst>
              <a:ext uri="{FF2B5EF4-FFF2-40B4-BE49-F238E27FC236}">
                <a16:creationId xmlns:a16="http://schemas.microsoft.com/office/drawing/2014/main" id="{C4F50B8E-E728-4496-AEC3-E6E2DB0F8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D877FC-8B5D-4385-87AA-5D9A8B0CD820}" type="slidenum">
              <a:rPr lang="en-US" altLang="en-US" sz="1200" smtClean="0"/>
              <a:pPr/>
              <a:t>23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0EF7821-478B-4D07-9371-278924C82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B317EF9-73D2-4EED-B687-EEDFBF5A8A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 water needed.</a:t>
            </a:r>
          </a:p>
          <a:p>
            <a:r>
              <a:rPr lang="en-US" altLang="en-US"/>
              <a:t>Gametophyte develops into food sources for baby sporophytes, thereby allowing plants to have seeds, which as a form of dispersal, can be far more successful than spores.</a:t>
            </a:r>
          </a:p>
          <a:p>
            <a:endParaRPr lang="en-US" altLang="en-US"/>
          </a:p>
          <a:p>
            <a:endParaRPr lang="en-US" altLang="en-US"/>
          </a:p>
          <a:p>
            <a:r>
              <a:rPr lang="en-US" altLang="en-US"/>
              <a:t>Important adaptation - Seeds allow plants to survive in habitats where mosses and ferns cannot. </a:t>
            </a:r>
          </a:p>
          <a:p>
            <a:endParaRPr lang="en-US" altLang="en-US"/>
          </a:p>
        </p:txBody>
      </p:sp>
      <p:sp>
        <p:nvSpPr>
          <p:cNvPr id="63492" name="Slide Number Placeholder 3">
            <a:extLst>
              <a:ext uri="{FF2B5EF4-FFF2-40B4-BE49-F238E27FC236}">
                <a16:creationId xmlns:a16="http://schemas.microsoft.com/office/drawing/2014/main" id="{B6BF1408-1FD1-4A02-A987-CFDF3AD92B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165DB5-E5B2-4FE9-9574-C4E2781D7CCB}" type="slidenum">
              <a:rPr lang="en-US" altLang="en-US" sz="1200" smtClean="0"/>
              <a:pPr/>
              <a:t>24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2409FA8-BFDF-4261-ABE4-C8119B359C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9EAC5F17-1CE4-4CB2-841A-52E0C0C24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a:extLst>
              <a:ext uri="{FF2B5EF4-FFF2-40B4-BE49-F238E27FC236}">
                <a16:creationId xmlns:a16="http://schemas.microsoft.com/office/drawing/2014/main" id="{F7EDA565-DB4B-406D-AB45-DB145427A6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BFE7E2-54CA-4BB3-94F6-48C1C4F4416B}" type="slidenum">
              <a:rPr lang="en-US" altLang="en-US" sz="1200" smtClean="0"/>
              <a:pPr/>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D19F897-0B2D-4651-9A14-740BB4EE97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0A2D55A-FD6E-490F-B3FE-07F4F0107A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Spermatophyta</a:t>
            </a:r>
          </a:p>
          <a:p>
            <a:pPr>
              <a:spcBef>
                <a:spcPct val="0"/>
              </a:spcBef>
            </a:pPr>
            <a:r>
              <a:rPr lang="en-US" altLang="en-US"/>
              <a:t>Adapted better to life on land. Not because they wanted to. </a:t>
            </a:r>
          </a:p>
          <a:p>
            <a:pPr>
              <a:spcBef>
                <a:spcPct val="0"/>
              </a:spcBef>
            </a:pPr>
            <a:r>
              <a:rPr lang="en-US" altLang="en-US"/>
              <a:t>Evolution occurs slowly.</a:t>
            </a:r>
          </a:p>
          <a:p>
            <a:r>
              <a:rPr lang="en-US" altLang="en-US"/>
              <a:t>Meristematic tissue - The meristem (also called meristematic tissue) is </a:t>
            </a:r>
            <a:r>
              <a:rPr lang="en-US" altLang="en-US" b="1"/>
              <a:t>responsible for the growth of plants</a:t>
            </a:r>
            <a:r>
              <a:rPr lang="en-US" altLang="en-US"/>
              <a:t>. type of tissue found in plants. It consists of undifferentiated cells capable of cell division. Cells in the meristem can develop into all the other tissues and organs that occur in plants. These cells continue to divide until a time when they get differentiated and then lose the ability to divide.</a:t>
            </a:r>
          </a:p>
          <a:p>
            <a:endParaRPr lang="en-US" altLang="en-US"/>
          </a:p>
          <a:p>
            <a:r>
              <a:rPr lang="en-US" altLang="en-US"/>
              <a:t>Plants grow larger via cell division and cell elongation. Simple plant growth is facilitated by meristem tissue because </a:t>
            </a:r>
            <a:r>
              <a:rPr lang="en-US" altLang="en-US" b="1"/>
              <a:t>it is the primary site of cell division (mitosis) in the plant</a:t>
            </a:r>
            <a:r>
              <a:rPr lang="en-US" altLang="en-US"/>
              <a:t>. Plants develop new organs (stems, leaves, flowers, roots) via cell division and cell differentiation.</a:t>
            </a:r>
          </a:p>
          <a:p>
            <a:pPr>
              <a:spcBef>
                <a:spcPct val="0"/>
              </a:spcBef>
            </a:pPr>
            <a:endParaRPr lang="en-US" altLang="en-US"/>
          </a:p>
          <a:p>
            <a:pPr>
              <a:spcBef>
                <a:spcPct val="0"/>
              </a:spcBef>
            </a:pPr>
            <a:r>
              <a:rPr lang="en-US" altLang="en-US"/>
              <a:t>Much variation in organisms. Some are better adapted than others to survive the environment. Those are the ones that get to reproduce, passing on their genetic info (characteristics better suited to environment) to the next generation, etc</a:t>
            </a:r>
          </a:p>
          <a:p>
            <a:endParaRPr lang="en-US" altLang="en-US"/>
          </a:p>
        </p:txBody>
      </p:sp>
      <p:sp>
        <p:nvSpPr>
          <p:cNvPr id="21508" name="Slide Number Placeholder 3">
            <a:extLst>
              <a:ext uri="{FF2B5EF4-FFF2-40B4-BE49-F238E27FC236}">
                <a16:creationId xmlns:a16="http://schemas.microsoft.com/office/drawing/2014/main" id="{1B9FF417-0535-4458-8828-5AEDBC71D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3184C9-CBDB-4E6D-92FB-15F3F2792179}" type="slidenum">
              <a:rPr lang="en-US" altLang="en-US" sz="1200" smtClean="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5A1DF8D-7FE8-4D78-8D9F-C6AACDD7A3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CA6847F-9380-4287-A553-B2AC57CB8F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Spermatophyta</a:t>
            </a:r>
          </a:p>
          <a:p>
            <a:pPr>
              <a:spcBef>
                <a:spcPct val="0"/>
              </a:spcBef>
            </a:pPr>
            <a:r>
              <a:rPr lang="en-US" altLang="en-US"/>
              <a:t>Adapted better to life on land. Not because they wanted to. </a:t>
            </a:r>
          </a:p>
          <a:p>
            <a:pPr>
              <a:spcBef>
                <a:spcPct val="0"/>
              </a:spcBef>
            </a:pPr>
            <a:r>
              <a:rPr lang="en-US" altLang="en-US"/>
              <a:t>Evolution occurs slowly.</a:t>
            </a:r>
          </a:p>
          <a:p>
            <a:r>
              <a:rPr lang="en-US" altLang="en-US"/>
              <a:t>Meristematic tissue - The meristem (also called meristematic tissue) is </a:t>
            </a:r>
            <a:r>
              <a:rPr lang="en-US" altLang="en-US" b="1"/>
              <a:t>responsible for the growth of plants</a:t>
            </a:r>
            <a:r>
              <a:rPr lang="en-US" altLang="en-US"/>
              <a:t>. type of tissue found in plants. It consists of undifferentiated cells capable of cell division. Cells in the meristem can develop into all the other tissues and organs that occur in plants. These cells continue to divide until a time when they get differentiated and then lose the ability to divide.</a:t>
            </a:r>
          </a:p>
          <a:p>
            <a:endParaRPr lang="en-US" altLang="en-US"/>
          </a:p>
          <a:p>
            <a:r>
              <a:rPr lang="en-US" altLang="en-US"/>
              <a:t>Plants grow larger via cell division and cell elongation. Simple plant growth is facilitated by meristem tissue because </a:t>
            </a:r>
            <a:r>
              <a:rPr lang="en-US" altLang="en-US" b="1"/>
              <a:t>it is the primary site of cell division (mitosis) in the plant</a:t>
            </a:r>
            <a:r>
              <a:rPr lang="en-US" altLang="en-US"/>
              <a:t>. Plants develop new organs (stems, leaves, flowers, roots) via cell division and cell differentiation.</a:t>
            </a:r>
          </a:p>
          <a:p>
            <a:pPr>
              <a:spcBef>
                <a:spcPct val="0"/>
              </a:spcBef>
            </a:pPr>
            <a:endParaRPr lang="en-US" altLang="en-US"/>
          </a:p>
          <a:p>
            <a:pPr>
              <a:spcBef>
                <a:spcPct val="0"/>
              </a:spcBef>
            </a:pPr>
            <a:r>
              <a:rPr lang="en-US" altLang="en-US"/>
              <a:t>Much variation in organisms. Some are better adapted than others to survive the environment. Those are the ones that get to reproduce, passing on their genetic info (characteristics better suited to environment) to the next generation, etc</a:t>
            </a:r>
          </a:p>
          <a:p>
            <a:endParaRPr lang="en-US" altLang="en-US"/>
          </a:p>
        </p:txBody>
      </p:sp>
      <p:sp>
        <p:nvSpPr>
          <p:cNvPr id="23556" name="Slide Number Placeholder 3">
            <a:extLst>
              <a:ext uri="{FF2B5EF4-FFF2-40B4-BE49-F238E27FC236}">
                <a16:creationId xmlns:a16="http://schemas.microsoft.com/office/drawing/2014/main" id="{C9615F7E-BB44-48E9-9654-FEE5F958F2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F66288-8E87-4757-B1EF-47785BE11D21}" type="slidenum">
              <a:rPr lang="en-US" altLang="en-US" sz="1200" smtClean="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0B999A1-1803-4298-B02A-AA37793E2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69D541D-864C-413A-B03E-42C27AB4B5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Roots- anchor the plant into the soil and absorb and send water up the plant for photosynthesis. </a:t>
            </a:r>
          </a:p>
          <a:p>
            <a:endParaRPr lang="en-US" altLang="en-US"/>
          </a:p>
        </p:txBody>
      </p:sp>
      <p:sp>
        <p:nvSpPr>
          <p:cNvPr id="25604" name="Slide Number Placeholder 3">
            <a:extLst>
              <a:ext uri="{FF2B5EF4-FFF2-40B4-BE49-F238E27FC236}">
                <a16:creationId xmlns:a16="http://schemas.microsoft.com/office/drawing/2014/main" id="{F0C8320E-2A39-4B7A-A75E-26DA21A1DE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056897-E060-45BA-B532-2266CA4F512F}"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9E1A790-9744-44AC-87B9-95DCDE01AF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75138F9-94E9-4541-8874-6F37540758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 very big adaptation to life on land. HUGE</a:t>
            </a:r>
          </a:p>
          <a:p>
            <a:r>
              <a:rPr lang="en-US" altLang="en-US"/>
              <a:t>Cones produce spores </a:t>
            </a:r>
            <a:r>
              <a:rPr lang="en-US" altLang="en-US">
                <a:sym typeface="Wingdings" panose="05000000000000000000" pitchFamily="2" charset="2"/>
              </a:rPr>
              <a:t> gametophyte</a:t>
            </a:r>
          </a:p>
          <a:p>
            <a:endParaRPr lang="en-US" altLang="en-US"/>
          </a:p>
          <a:p>
            <a:endParaRPr lang="en-US" altLang="en-US"/>
          </a:p>
        </p:txBody>
      </p:sp>
      <p:sp>
        <p:nvSpPr>
          <p:cNvPr id="29700" name="Slide Number Placeholder 3">
            <a:extLst>
              <a:ext uri="{FF2B5EF4-FFF2-40B4-BE49-F238E27FC236}">
                <a16:creationId xmlns:a16="http://schemas.microsoft.com/office/drawing/2014/main" id="{F06ADFA4-EE09-4990-8E1D-775F3C92C2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1AB225-AA04-4293-8067-480FFB9BE89A}"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602487B-D1BB-4D29-9045-4EB894DAAB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8C74FAA-581C-441D-B893-D7EA80DC6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rgbClr val="000000"/>
              </a:solidFill>
              <a:cs typeface="Calibri" panose="020F0502020204030204" pitchFamily="34" charset="0"/>
            </a:endParaRPr>
          </a:p>
          <a:p>
            <a:pPr eaLnBrk="1" hangingPunct="1">
              <a:spcBef>
                <a:spcPct val="0"/>
              </a:spcBef>
            </a:pPr>
            <a:r>
              <a:rPr lang="en-US" altLang="en-US"/>
              <a:t>Male spores develop into male gametophytes, consisting of several cells enclosed within </a:t>
            </a:r>
            <a:r>
              <a:rPr lang="en-US" altLang="en-US" b="1"/>
              <a:t>pollen grain.</a:t>
            </a:r>
            <a:endParaRPr lang="en-US" altLang="en-US">
              <a:solidFill>
                <a:srgbClr val="0070C0"/>
              </a:solidFill>
            </a:endParaRPr>
          </a:p>
          <a:p>
            <a:pPr eaLnBrk="1" hangingPunct="1">
              <a:spcBef>
                <a:spcPct val="0"/>
              </a:spcBef>
            </a:pPr>
            <a:endParaRPr lang="en-US" altLang="en-US">
              <a:solidFill>
                <a:srgbClr val="000000"/>
              </a:solidFill>
              <a:cs typeface="Calibri" panose="020F0502020204030204" pitchFamily="34" charset="0"/>
            </a:endParaRPr>
          </a:p>
          <a:p>
            <a:pPr eaLnBrk="1" hangingPunct="1">
              <a:spcBef>
                <a:spcPct val="0"/>
              </a:spcBef>
            </a:pPr>
            <a:r>
              <a:rPr lang="en-US" altLang="en-US">
                <a:solidFill>
                  <a:srgbClr val="000000"/>
                </a:solidFill>
                <a:cs typeface="Calibri" panose="020F0502020204030204" pitchFamily="34" charset="0"/>
              </a:rPr>
              <a:t>An ovule develops on each scale of a female cone.  Inside the ovule, an egg cell is produced.  </a:t>
            </a:r>
          </a:p>
          <a:p>
            <a:r>
              <a:rPr lang="en-US" altLang="en-US"/>
              <a:t>Some trees have both. Some separate</a:t>
            </a:r>
          </a:p>
        </p:txBody>
      </p:sp>
      <p:sp>
        <p:nvSpPr>
          <p:cNvPr id="33796" name="Slide Number Placeholder 3">
            <a:extLst>
              <a:ext uri="{FF2B5EF4-FFF2-40B4-BE49-F238E27FC236}">
                <a16:creationId xmlns:a16="http://schemas.microsoft.com/office/drawing/2014/main" id="{CE1AC2AE-060A-405A-8BE5-6413F7684A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473AE0-7CB4-4EA7-B3FB-694431C96D95}" type="slidenum">
              <a:rPr lang="en-US" altLang="en-US" sz="1200" smtClean="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7591807-0C86-4FA0-8675-C957B7C858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BA5D628-4734-4087-A008-34379CF904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Each carry two ovules that develop to seeds.</a:t>
            </a:r>
          </a:p>
          <a:p>
            <a:r>
              <a:rPr lang="en-US" altLang="en-US"/>
              <a:t>Scales on female cones have </a:t>
            </a:r>
            <a:r>
              <a:rPr lang="en-US" altLang="en-US" b="1" u="sng"/>
              <a:t>(mega)sporangia</a:t>
            </a:r>
            <a:r>
              <a:rPr lang="en-US" altLang="en-US"/>
              <a:t> that produce </a:t>
            </a:r>
            <a:r>
              <a:rPr lang="en-US" altLang="en-US" b="1"/>
              <a:t>(mega)spores </a:t>
            </a:r>
            <a:r>
              <a:rPr lang="en-US" altLang="en-US"/>
              <a:t>that develop into female </a:t>
            </a:r>
            <a:r>
              <a:rPr lang="en-US" altLang="en-US" b="1" u="sng"/>
              <a:t>gametophytes </a:t>
            </a:r>
            <a:r>
              <a:rPr lang="en-US" altLang="en-US"/>
              <a:t>that produce </a:t>
            </a:r>
            <a:r>
              <a:rPr lang="en-US" altLang="en-US" b="1" u="sng"/>
              <a:t>ovules</a:t>
            </a:r>
            <a:r>
              <a:rPr lang="en-US" altLang="en-US"/>
              <a:t> which will eventually develop into a </a:t>
            </a:r>
            <a:r>
              <a:rPr lang="en-US" altLang="en-US" b="1" u="sng"/>
              <a:t>seed</a:t>
            </a:r>
            <a:r>
              <a:rPr lang="en-US" altLang="en-US"/>
              <a:t>, if fertilized.</a:t>
            </a:r>
          </a:p>
          <a:p>
            <a:r>
              <a:rPr lang="en-US" altLang="en-US"/>
              <a:t>Female gametophyte totally dependent on sporophyte for nutrition and protection.</a:t>
            </a:r>
          </a:p>
          <a:p>
            <a:pPr eaLnBrk="1" hangingPunct="1">
              <a:spcBef>
                <a:spcPct val="0"/>
              </a:spcBef>
            </a:pPr>
            <a:r>
              <a:rPr lang="en-US" altLang="en-US">
                <a:solidFill>
                  <a:srgbClr val="000000"/>
                </a:solidFill>
                <a:cs typeface="Calibri" panose="020F0502020204030204" pitchFamily="34" charset="0"/>
              </a:rPr>
              <a:t>In megasporangium, a single cell undergoes meiosis to produce 4 haploid megaspores. Three degenerate. Megaspore </a:t>
            </a:r>
            <a:r>
              <a:rPr lang="en-US" altLang="en-US">
                <a:solidFill>
                  <a:srgbClr val="000000"/>
                </a:solidFill>
                <a:cs typeface="Calibri" panose="020F0502020204030204" pitchFamily="34" charset="0"/>
                <a:sym typeface="Wingdings" panose="05000000000000000000" pitchFamily="2" charset="2"/>
              </a:rPr>
              <a:t> mitosis gametophyte. </a:t>
            </a:r>
          </a:p>
          <a:p>
            <a:pPr eaLnBrk="1" hangingPunct="1">
              <a:spcBef>
                <a:spcPct val="0"/>
              </a:spcBef>
            </a:pPr>
            <a:r>
              <a:rPr lang="en-US" altLang="en-US">
                <a:solidFill>
                  <a:srgbClr val="000000"/>
                </a:solidFill>
                <a:cs typeface="Calibri" panose="020F0502020204030204" pitchFamily="34" charset="0"/>
              </a:rPr>
              <a:t>An ovule develops on each scale of a female cone.  Inside the ovule, an egg cell is produced.  </a:t>
            </a:r>
          </a:p>
          <a:p>
            <a:r>
              <a:rPr lang="en-US" altLang="en-US"/>
              <a:t>Some trees have both. Some separate</a:t>
            </a:r>
          </a:p>
        </p:txBody>
      </p:sp>
      <p:sp>
        <p:nvSpPr>
          <p:cNvPr id="37892" name="Slide Number Placeholder 3">
            <a:extLst>
              <a:ext uri="{FF2B5EF4-FFF2-40B4-BE49-F238E27FC236}">
                <a16:creationId xmlns:a16="http://schemas.microsoft.com/office/drawing/2014/main" id="{E8BF9476-1D83-4FA8-B140-6E25E443D8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879CF3-1F78-4AEE-8E28-0ADA9B3D67BC}" type="slidenum">
              <a:rPr lang="en-US" altLang="en-US" sz="1200" smtClean="0"/>
              <a:pPr/>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B122A4E-5365-4D2B-AAD3-C01566B04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B7B620E-5D23-4800-9608-0A67C27C8C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Cones form on a mature sporophyte plant. Inside male cones, male spores develop into male gametophytes. Each male gametophyte consists of several </a:t>
            </a:r>
            <a:r>
              <a:rPr lang="en-US" altLang="en-US">
                <a:hlinkClick r:id="rId3" tooltip="cells"/>
              </a:rPr>
              <a:t>cells</a:t>
            </a:r>
            <a:r>
              <a:rPr lang="en-US" altLang="en-US"/>
              <a:t> enclosed within a grain of </a:t>
            </a:r>
            <a:r>
              <a:rPr lang="en-US" altLang="en-US" b="1"/>
              <a:t>pollen</a:t>
            </a:r>
            <a:r>
              <a:rPr lang="en-US" altLang="en-US"/>
              <a:t>. </a:t>
            </a:r>
          </a:p>
          <a:p>
            <a:r>
              <a:rPr lang="en-US" altLang="en-US"/>
              <a:t>Inside female cones, female spores develop into female gametophytes. Each female gametophyte produces an egg inside an ovule.</a:t>
            </a:r>
          </a:p>
        </p:txBody>
      </p:sp>
      <p:sp>
        <p:nvSpPr>
          <p:cNvPr id="41988" name="Slide Number Placeholder 3">
            <a:extLst>
              <a:ext uri="{FF2B5EF4-FFF2-40B4-BE49-F238E27FC236}">
                <a16:creationId xmlns:a16="http://schemas.microsoft.com/office/drawing/2014/main" id="{FC6C246A-22EC-4FC8-9DB5-F73E3A3618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B67371-A842-4556-8769-FCCE6661CA4C}" type="slidenum">
              <a:rPr lang="en-US" altLang="en-US" sz="1200" smtClean="0"/>
              <a:pPr/>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4B6069E-2AB6-4343-B583-D74CA761F2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A93AFAD-A19A-4015-A543-9AFC7D2F1E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Before fertilization can occur, pollination must happen. </a:t>
            </a:r>
          </a:p>
          <a:p>
            <a:endParaRPr lang="en-US" altLang="en-US"/>
          </a:p>
        </p:txBody>
      </p:sp>
      <p:sp>
        <p:nvSpPr>
          <p:cNvPr id="45060" name="Slide Number Placeholder 3">
            <a:extLst>
              <a:ext uri="{FF2B5EF4-FFF2-40B4-BE49-F238E27FC236}">
                <a16:creationId xmlns:a16="http://schemas.microsoft.com/office/drawing/2014/main" id="{0B6FC336-0E85-4544-8703-EA552B72CB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3800F3-659D-48E4-82B9-DAB0C576953C}" type="slidenum">
              <a:rPr lang="en-US" altLang="en-US" sz="1200" smtClean="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6012-EF20-4107-817E-72E4BD1888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90401F-F307-41AB-92B5-B0AA9B45E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51984B-B90E-4CA5-A26D-5B5C375B58AA}"/>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E27026B3-5D78-4279-840D-2942E4B29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CEA5-738B-4B34-83F6-7AE19775EF21}"/>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334380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806F-71E0-42C3-91DA-CD9CF8921F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F12B56-E38D-4CD9-9B5A-7757B60D6A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7FC81-DA1D-40C4-B014-AB887EA9B747}"/>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CD22BFC0-BEA2-48B2-BBE5-E35DAFC80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2B831-3F1B-4079-BAEB-366EB2F60778}"/>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206728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17D87-B5FB-48F5-9F03-B2FC7C8A0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6AC593-8848-4229-A47E-22D8BC7EC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A8344-7FBE-4383-AAC4-734B6CF1F6E4}"/>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90D7BECE-4DF8-4D64-9E4B-6D161ED4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8C431-FEB5-444E-8EDA-820F8241D2A5}"/>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388405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99D3-1BF1-4D62-A611-000FE7860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05B8D-2701-43D0-8460-5606F13D0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225B8-F22C-41A5-B0A8-E2C1BD5F5E6E}"/>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FE784461-D62F-4B1D-B3B2-A6B1ABB36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8A452-0670-4CDC-97FD-6DE854B6D3EE}"/>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400144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20EF-3AC2-4C62-AAD6-795263159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AB56ED-BE1D-4261-9637-3E3975EFB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AC509-E942-4B5B-B47A-74DCAF96ADEF}"/>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66BDD814-9768-4192-AF5A-2DCCE24D1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284A9-E577-4F29-8459-1B1042A068BD}"/>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104025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BBCD-C680-41A2-8C9B-C1C28CD17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FE6B3-AA8D-4414-93B6-69EF26ABD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6FF-DB10-4035-8169-8AD3A9464B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AD29C-60D5-4EC0-8F8C-5ABA3D3A23EB}"/>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6" name="Footer Placeholder 5">
            <a:extLst>
              <a:ext uri="{FF2B5EF4-FFF2-40B4-BE49-F238E27FC236}">
                <a16:creationId xmlns:a16="http://schemas.microsoft.com/office/drawing/2014/main" id="{5F2EB2A1-F867-4718-B475-17AD10902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529AA-2BBB-40A2-A166-7798B3A5FFBC}"/>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222577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BDD-C552-4AD3-81D3-ED6F0F13E2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A7974-11C2-4725-B96C-B6A8452D8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2A78B-65F2-468C-A83F-AA991F3C0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FBDF8-2CCE-4F81-87CA-C640A438E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9270FC-3249-42F3-8D60-C30B22E38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CE9B6D-71EF-4241-9C83-8E51336C670B}"/>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8" name="Footer Placeholder 7">
            <a:extLst>
              <a:ext uri="{FF2B5EF4-FFF2-40B4-BE49-F238E27FC236}">
                <a16:creationId xmlns:a16="http://schemas.microsoft.com/office/drawing/2014/main" id="{8A4D182A-794A-4ECC-9749-760B84CCE8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C642D-4037-4F60-833A-2B5989FDF184}"/>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221259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5FC3-F2DF-495E-A64B-C5BE8AA3D0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4AFD8-18D1-4605-AD92-2DA336558065}"/>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4" name="Footer Placeholder 3">
            <a:extLst>
              <a:ext uri="{FF2B5EF4-FFF2-40B4-BE49-F238E27FC236}">
                <a16:creationId xmlns:a16="http://schemas.microsoft.com/office/drawing/2014/main" id="{D88251C7-F61A-4328-AB9E-82AEBD0C00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C22C34-1F4B-4AE7-AAD3-065347343325}"/>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148736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77450-E638-4F36-8D59-A2F12A4FFE74}"/>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3" name="Footer Placeholder 2">
            <a:extLst>
              <a:ext uri="{FF2B5EF4-FFF2-40B4-BE49-F238E27FC236}">
                <a16:creationId xmlns:a16="http://schemas.microsoft.com/office/drawing/2014/main" id="{E6C50A02-7FE1-408A-8C9A-82527A1F4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8CE6D0-DDC2-46EC-8943-47C4BD5735BA}"/>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211529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2343-237E-4D00-A7A7-241E1966B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0E3A08-EDD5-4E8B-8116-004BFF536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DABF08-09A0-4DF4-9BD1-D71693FF4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94920-9A5A-4D5B-A40C-0A4420DB14D9}"/>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6" name="Footer Placeholder 5">
            <a:extLst>
              <a:ext uri="{FF2B5EF4-FFF2-40B4-BE49-F238E27FC236}">
                <a16:creationId xmlns:a16="http://schemas.microsoft.com/office/drawing/2014/main" id="{5FF3FAAE-7505-4EAE-A17F-C64FE7206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D80E1-B9FB-438C-99AA-7BF0F1FF155B}"/>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125941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89ED-531F-4628-A569-D88A0ED6A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3062FF-F54D-446F-97CD-B8D84C425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0F73E5-1583-470A-ACC5-074F31BB1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159F9-447B-4F32-B649-DF4EA8E0B838}"/>
              </a:ext>
            </a:extLst>
          </p:cNvPr>
          <p:cNvSpPr>
            <a:spLocks noGrp="1"/>
          </p:cNvSpPr>
          <p:nvPr>
            <p:ph type="dt" sz="half" idx="10"/>
          </p:nvPr>
        </p:nvSpPr>
        <p:spPr/>
        <p:txBody>
          <a:bodyPr/>
          <a:lstStyle/>
          <a:p>
            <a:fld id="{B11AEEFC-707B-4709-BE09-6E6D8B359282}" type="datetimeFigureOut">
              <a:rPr lang="en-US" smtClean="0"/>
              <a:t>10/4/2021</a:t>
            </a:fld>
            <a:endParaRPr lang="en-US"/>
          </a:p>
        </p:txBody>
      </p:sp>
      <p:sp>
        <p:nvSpPr>
          <p:cNvPr id="6" name="Footer Placeholder 5">
            <a:extLst>
              <a:ext uri="{FF2B5EF4-FFF2-40B4-BE49-F238E27FC236}">
                <a16:creationId xmlns:a16="http://schemas.microsoft.com/office/drawing/2014/main" id="{B6BC8975-9268-4607-B8F7-396EFB7E4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A1480-1CAE-4F72-8FC4-7898EFA886E7}"/>
              </a:ext>
            </a:extLst>
          </p:cNvPr>
          <p:cNvSpPr>
            <a:spLocks noGrp="1"/>
          </p:cNvSpPr>
          <p:nvPr>
            <p:ph type="sldNum" sz="quarter" idx="12"/>
          </p:nvPr>
        </p:nvSpPr>
        <p:spPr/>
        <p:txBody>
          <a:bodyPr/>
          <a:lstStyle/>
          <a:p>
            <a:fld id="{FE8782FD-E34B-4139-A14D-032CE3BA1274}" type="slidenum">
              <a:rPr lang="en-US" smtClean="0"/>
              <a:t>‹#›</a:t>
            </a:fld>
            <a:endParaRPr lang="en-US"/>
          </a:p>
        </p:txBody>
      </p:sp>
    </p:spTree>
    <p:extLst>
      <p:ext uri="{BB962C8B-B14F-4D97-AF65-F5344CB8AC3E}">
        <p14:creationId xmlns:p14="http://schemas.microsoft.com/office/powerpoint/2010/main" val="215774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3149C-998C-41A3-830D-38B33C496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3DD27E-A389-4A64-92DA-7C3455D74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7C7F0-74E9-46E2-9F67-34F41E84F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AEEFC-707B-4709-BE09-6E6D8B359282}" type="datetimeFigureOut">
              <a:rPr lang="en-US" smtClean="0"/>
              <a:t>10/4/2021</a:t>
            </a:fld>
            <a:endParaRPr lang="en-US"/>
          </a:p>
        </p:txBody>
      </p:sp>
      <p:sp>
        <p:nvSpPr>
          <p:cNvPr id="5" name="Footer Placeholder 4">
            <a:extLst>
              <a:ext uri="{FF2B5EF4-FFF2-40B4-BE49-F238E27FC236}">
                <a16:creationId xmlns:a16="http://schemas.microsoft.com/office/drawing/2014/main" id="{F1D48B2A-7352-4076-B373-28635E71D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59493B-56E8-437F-9B7F-7F4CBB890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782FD-E34B-4139-A14D-032CE3BA1274}" type="slidenum">
              <a:rPr lang="en-US" smtClean="0"/>
              <a:t>‹#›</a:t>
            </a:fld>
            <a:endParaRPr lang="en-US"/>
          </a:p>
        </p:txBody>
      </p:sp>
    </p:spTree>
    <p:extLst>
      <p:ext uri="{BB962C8B-B14F-4D97-AF65-F5344CB8AC3E}">
        <p14:creationId xmlns:p14="http://schemas.microsoft.com/office/powerpoint/2010/main" val="45716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ED22556-A4A0-4EFF-952C-CC2CC4AB1E83}"/>
              </a:ext>
            </a:extLst>
          </p:cNvPr>
          <p:cNvSpPr>
            <a:spLocks noGrp="1" noChangeArrowheads="1"/>
          </p:cNvSpPr>
          <p:nvPr>
            <p:ph type="title"/>
          </p:nvPr>
        </p:nvSpPr>
        <p:spPr/>
        <p:txBody>
          <a:bodyPr/>
          <a:lstStyle/>
          <a:p>
            <a:r>
              <a:rPr lang="en-US" altLang="en-US"/>
              <a:t>Seed Plants: Sub Phylum Spermopsida</a:t>
            </a:r>
          </a:p>
        </p:txBody>
      </p:sp>
      <p:sp>
        <p:nvSpPr>
          <p:cNvPr id="4099" name="Content Placeholder 2">
            <a:extLst>
              <a:ext uri="{FF2B5EF4-FFF2-40B4-BE49-F238E27FC236}">
                <a16:creationId xmlns:a16="http://schemas.microsoft.com/office/drawing/2014/main" id="{1EB3E03D-1C37-4CB9-88D7-68A95D5131CA}"/>
              </a:ext>
            </a:extLst>
          </p:cNvPr>
          <p:cNvSpPr>
            <a:spLocks noGrp="1" noChangeArrowheads="1"/>
          </p:cNvSpPr>
          <p:nvPr>
            <p:ph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3251AF77-3FE4-4B3C-B5D2-7884F3F53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1773238"/>
            <a:ext cx="75453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0766EACF-282A-4D0E-A549-4793A8706818}"/>
              </a:ext>
            </a:extLst>
          </p:cNvPr>
          <p:cNvSpPr txBox="1">
            <a:spLocks noChangeArrowheads="1"/>
          </p:cNvSpPr>
          <p:nvPr/>
        </p:nvSpPr>
        <p:spPr bwMode="auto">
          <a:xfrm>
            <a:off x="1524000" y="188914"/>
            <a:ext cx="8229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Male Cones appear in the spring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9F05B6-006C-4521-A953-A70E4B28A033}"/>
              </a:ext>
            </a:extLst>
          </p:cNvPr>
          <p:cNvSpPr>
            <a:spLocks noGrp="1" noChangeArrowheads="1"/>
          </p:cNvSpPr>
          <p:nvPr>
            <p:ph type="title"/>
          </p:nvPr>
        </p:nvSpPr>
        <p:spPr/>
        <p:txBody>
          <a:bodyPr/>
          <a:lstStyle/>
          <a:p>
            <a:pPr eaLnBrk="1" hangingPunct="1"/>
            <a:r>
              <a:rPr lang="en-US" altLang="en-US"/>
              <a:t>Pollen grains</a:t>
            </a:r>
          </a:p>
        </p:txBody>
      </p:sp>
      <p:pic>
        <p:nvPicPr>
          <p:cNvPr id="35843" name="Picture 4">
            <a:extLst>
              <a:ext uri="{FF2B5EF4-FFF2-40B4-BE49-F238E27FC236}">
                <a16:creationId xmlns:a16="http://schemas.microsoft.com/office/drawing/2014/main" id="{D1E8A5AA-BA9B-43DB-999B-584F0497D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315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3172FB0-79F2-4404-AC64-AF7216F147E7}"/>
              </a:ext>
            </a:extLst>
          </p:cNvPr>
          <p:cNvSpPr>
            <a:spLocks noGrp="1" noChangeArrowheads="1"/>
          </p:cNvSpPr>
          <p:nvPr>
            <p:ph type="title"/>
          </p:nvPr>
        </p:nvSpPr>
        <p:spPr>
          <a:xfrm>
            <a:off x="1524001" y="238125"/>
            <a:ext cx="8240713" cy="1143000"/>
          </a:xfrm>
        </p:spPr>
        <p:txBody>
          <a:bodyPr/>
          <a:lstStyle/>
          <a:p>
            <a:pPr algn="l"/>
            <a:r>
              <a:rPr lang="en-US" altLang="en-US"/>
              <a:t>Female Cones </a:t>
            </a:r>
            <a:r>
              <a:rPr lang="en-US" altLang="en-US" sz="3600"/>
              <a:t>(Seed Cones)</a:t>
            </a:r>
          </a:p>
        </p:txBody>
      </p:sp>
      <p:sp>
        <p:nvSpPr>
          <p:cNvPr id="37891" name="Content Placeholder 2">
            <a:extLst>
              <a:ext uri="{FF2B5EF4-FFF2-40B4-BE49-F238E27FC236}">
                <a16:creationId xmlns:a16="http://schemas.microsoft.com/office/drawing/2014/main" id="{F8CC105F-E568-4125-BDD5-3556039811BB}"/>
              </a:ext>
            </a:extLst>
          </p:cNvPr>
          <p:cNvSpPr>
            <a:spLocks noGrp="1" noChangeArrowheads="1"/>
          </p:cNvSpPr>
          <p:nvPr>
            <p:ph idx="1"/>
          </p:nvPr>
        </p:nvSpPr>
        <p:spPr>
          <a:xfrm>
            <a:off x="1819275" y="2946401"/>
            <a:ext cx="8840788" cy="3673475"/>
          </a:xfrm>
        </p:spPr>
        <p:txBody>
          <a:bodyPr/>
          <a:lstStyle/>
          <a:p>
            <a:pPr>
              <a:defRPr/>
            </a:pPr>
            <a:r>
              <a:rPr lang="en-US" altLang="en-US" sz="3900" dirty="0">
                <a:solidFill>
                  <a:schemeClr val="accent6"/>
                </a:solidFill>
              </a:rPr>
              <a:t>Bigger, woodier</a:t>
            </a:r>
          </a:p>
          <a:p>
            <a:pPr>
              <a:defRPr/>
            </a:pPr>
            <a:r>
              <a:rPr lang="en-US" altLang="en-US" sz="3900" b="1" u="sng" dirty="0"/>
              <a:t>Megasporangia</a:t>
            </a:r>
            <a:r>
              <a:rPr lang="en-US" altLang="en-US" sz="3900" dirty="0"/>
              <a:t> on scales of female cones </a:t>
            </a:r>
            <a:r>
              <a:rPr lang="en-US" altLang="en-US" sz="3900" dirty="0">
                <a:sym typeface="Wingdings" panose="05000000000000000000" pitchFamily="2" charset="2"/>
              </a:rPr>
              <a:t> meiosis</a:t>
            </a:r>
            <a:r>
              <a:rPr lang="en-US" altLang="en-US" sz="3900" dirty="0"/>
              <a:t> </a:t>
            </a:r>
            <a:r>
              <a:rPr lang="en-US" altLang="en-US" sz="3900" b="1" u="sng" dirty="0"/>
              <a:t>megaspores</a:t>
            </a:r>
            <a:r>
              <a:rPr lang="en-US" altLang="en-US" sz="3900" b="1" dirty="0"/>
              <a:t> </a:t>
            </a:r>
            <a:r>
              <a:rPr lang="en-US" altLang="en-US" sz="3900" dirty="0">
                <a:sym typeface="Wingdings" panose="05000000000000000000" pitchFamily="2" charset="2"/>
              </a:rPr>
              <a:t></a:t>
            </a:r>
            <a:r>
              <a:rPr lang="en-US" altLang="en-US" sz="3900" dirty="0"/>
              <a:t> female </a:t>
            </a:r>
            <a:r>
              <a:rPr lang="en-US" altLang="en-US" sz="3900" b="1" u="sng" dirty="0"/>
              <a:t>gametophytes </a:t>
            </a:r>
            <a:r>
              <a:rPr lang="en-US" altLang="en-US" sz="3900" dirty="0">
                <a:sym typeface="Wingdings" panose="05000000000000000000" pitchFamily="2" charset="2"/>
              </a:rPr>
              <a:t></a:t>
            </a:r>
            <a:r>
              <a:rPr lang="en-US" altLang="en-US" sz="3900" dirty="0"/>
              <a:t> </a:t>
            </a:r>
            <a:r>
              <a:rPr lang="en-US" altLang="en-US" sz="3900" b="1" u="sng" dirty="0"/>
              <a:t>eggs</a:t>
            </a:r>
            <a:r>
              <a:rPr lang="en-US" altLang="en-US" sz="3900" dirty="0"/>
              <a:t> inside </a:t>
            </a:r>
            <a:r>
              <a:rPr lang="en-US" altLang="en-US" sz="3900" b="1" u="sng" dirty="0"/>
              <a:t>ovules</a:t>
            </a:r>
            <a:r>
              <a:rPr lang="en-US" altLang="en-US" sz="3900" dirty="0"/>
              <a:t> </a:t>
            </a:r>
            <a:r>
              <a:rPr lang="en-US" altLang="en-US" sz="3900" dirty="0">
                <a:sym typeface="Wingdings" panose="05000000000000000000" pitchFamily="2" charset="2"/>
              </a:rPr>
              <a:t></a:t>
            </a:r>
            <a:r>
              <a:rPr lang="en-US" altLang="en-US" sz="3900" dirty="0"/>
              <a:t>seed, if fertilized.</a:t>
            </a:r>
          </a:p>
          <a:p>
            <a:pPr>
              <a:defRPr/>
            </a:pPr>
            <a:endParaRPr lang="en-US" altLang="en-US" dirty="0"/>
          </a:p>
        </p:txBody>
      </p:sp>
      <p:pic>
        <p:nvPicPr>
          <p:cNvPr id="36868" name="Picture 2" descr="Gymnosperms">
            <a:extLst>
              <a:ext uri="{FF2B5EF4-FFF2-40B4-BE49-F238E27FC236}">
                <a16:creationId xmlns:a16="http://schemas.microsoft.com/office/drawing/2014/main" id="{30DD7F70-9541-488D-B6E3-37C0D5F24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497"/>
          <a:stretch>
            <a:fillRect/>
          </a:stretch>
        </p:blipFill>
        <p:spPr bwMode="auto">
          <a:xfrm>
            <a:off x="7464425" y="1"/>
            <a:ext cx="31956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696E3E6-1A33-408F-BFD1-39352FFD36B1}"/>
              </a:ext>
            </a:extLst>
          </p:cNvPr>
          <p:cNvSpPr>
            <a:spLocks noGrp="1" noChangeArrowheads="1"/>
          </p:cNvSpPr>
          <p:nvPr>
            <p:ph type="title"/>
          </p:nvPr>
        </p:nvSpPr>
        <p:spPr/>
        <p:txBody>
          <a:bodyPr/>
          <a:lstStyle/>
          <a:p>
            <a:endParaRPr lang="en-US" altLang="en-US"/>
          </a:p>
        </p:txBody>
      </p:sp>
      <p:pic>
        <p:nvPicPr>
          <p:cNvPr id="40963" name="Picture 2" descr="Gymnosperm life cycle">
            <a:extLst>
              <a:ext uri="{FF2B5EF4-FFF2-40B4-BE49-F238E27FC236}">
                <a16:creationId xmlns:a16="http://schemas.microsoft.com/office/drawing/2014/main" id="{E6C9CC31-6E1B-493E-AFFA-D08B5751F8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179513"/>
            <a:ext cx="9396413" cy="85582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A35F03B-64DD-458F-B8A8-61E1AD4636AE}"/>
              </a:ext>
            </a:extLst>
          </p:cNvPr>
          <p:cNvSpPr>
            <a:spLocks noGrp="1" noChangeArrowheads="1"/>
          </p:cNvSpPr>
          <p:nvPr>
            <p:ph type="title"/>
          </p:nvPr>
        </p:nvSpPr>
        <p:spPr>
          <a:xfrm>
            <a:off x="2209800" y="277813"/>
            <a:ext cx="7772400" cy="1143000"/>
          </a:xfrm>
        </p:spPr>
        <p:txBody>
          <a:bodyPr/>
          <a:lstStyle/>
          <a:p>
            <a:r>
              <a:rPr lang="en-US" altLang="en-US"/>
              <a:t>Ovule:</a:t>
            </a:r>
          </a:p>
        </p:txBody>
      </p:sp>
      <p:sp>
        <p:nvSpPr>
          <p:cNvPr id="43011" name="Content Placeholder 2">
            <a:extLst>
              <a:ext uri="{FF2B5EF4-FFF2-40B4-BE49-F238E27FC236}">
                <a16:creationId xmlns:a16="http://schemas.microsoft.com/office/drawing/2014/main" id="{59CA5C54-3CAB-4B45-A5F8-0291C19A2A21}"/>
              </a:ext>
            </a:extLst>
          </p:cNvPr>
          <p:cNvSpPr>
            <a:spLocks noGrp="1" noChangeArrowheads="1"/>
          </p:cNvSpPr>
          <p:nvPr>
            <p:ph idx="1"/>
          </p:nvPr>
        </p:nvSpPr>
        <p:spPr>
          <a:xfrm>
            <a:off x="1703388" y="1428750"/>
            <a:ext cx="8964612" cy="4114800"/>
          </a:xfrm>
        </p:spPr>
        <p:txBody>
          <a:bodyPr/>
          <a:lstStyle/>
          <a:p>
            <a:r>
              <a:rPr lang="en-US" altLang="en-US">
                <a:solidFill>
                  <a:srgbClr val="0070C0"/>
                </a:solidFill>
              </a:rPr>
              <a:t>Structure that </a:t>
            </a:r>
            <a:r>
              <a:rPr lang="en-US" altLang="en-US" i="1">
                <a:solidFill>
                  <a:srgbClr val="0070C0"/>
                </a:solidFill>
              </a:rPr>
              <a:t>contains</a:t>
            </a:r>
            <a:r>
              <a:rPr lang="en-US" altLang="en-US">
                <a:solidFill>
                  <a:srgbClr val="0070C0"/>
                </a:solidFill>
              </a:rPr>
              <a:t> female gametophyte</a:t>
            </a:r>
          </a:p>
          <a:p>
            <a:r>
              <a:rPr lang="en-US" altLang="en-US">
                <a:solidFill>
                  <a:srgbClr val="0070C0"/>
                </a:solidFill>
              </a:rPr>
              <a:t>develops into seed if  fertilized.</a:t>
            </a:r>
          </a:p>
        </p:txBody>
      </p:sp>
      <p:pic>
        <p:nvPicPr>
          <p:cNvPr id="43012" name="Picture 2" descr="Evolution by Seed Plants - ppt video online download">
            <a:extLst>
              <a:ext uri="{FF2B5EF4-FFF2-40B4-BE49-F238E27FC236}">
                <a16:creationId xmlns:a16="http://schemas.microsoft.com/office/drawing/2014/main" id="{C4E00F32-3FD8-408B-9906-F55EBFF6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94" t="46455"/>
          <a:stretch>
            <a:fillRect/>
          </a:stretch>
        </p:blipFill>
        <p:spPr bwMode="auto">
          <a:xfrm>
            <a:off x="1884363" y="2698750"/>
            <a:ext cx="8964612" cy="388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Box 1">
            <a:extLst>
              <a:ext uri="{FF2B5EF4-FFF2-40B4-BE49-F238E27FC236}">
                <a16:creationId xmlns:a16="http://schemas.microsoft.com/office/drawing/2014/main" id="{DC7DC7D8-4086-48E9-908D-582DAF281B9F}"/>
              </a:ext>
            </a:extLst>
          </p:cNvPr>
          <p:cNvSpPr txBox="1">
            <a:spLocks noChangeArrowheads="1"/>
          </p:cNvSpPr>
          <p:nvPr/>
        </p:nvSpPr>
        <p:spPr bwMode="auto">
          <a:xfrm>
            <a:off x="2782889" y="5124451"/>
            <a:ext cx="302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megasporangium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28D8294-9C5A-477E-9969-EC29E6A3777F}"/>
              </a:ext>
            </a:extLst>
          </p:cNvPr>
          <p:cNvSpPr>
            <a:spLocks noGrp="1" noChangeArrowheads="1"/>
          </p:cNvSpPr>
          <p:nvPr>
            <p:ph type="title"/>
          </p:nvPr>
        </p:nvSpPr>
        <p:spPr>
          <a:xfrm>
            <a:off x="1919288" y="125413"/>
            <a:ext cx="7772400" cy="1143000"/>
          </a:xfrm>
        </p:spPr>
        <p:txBody>
          <a:bodyPr/>
          <a:lstStyle/>
          <a:p>
            <a:pPr eaLnBrk="1" hangingPunct="1"/>
            <a:r>
              <a:rPr lang="en-US" altLang="en-US"/>
              <a:t>POLLINATION</a:t>
            </a:r>
          </a:p>
        </p:txBody>
      </p:sp>
      <p:sp>
        <p:nvSpPr>
          <p:cNvPr id="38915" name="Rectangle 3">
            <a:extLst>
              <a:ext uri="{FF2B5EF4-FFF2-40B4-BE49-F238E27FC236}">
                <a16:creationId xmlns:a16="http://schemas.microsoft.com/office/drawing/2014/main" id="{F26E2920-A1CE-4A2B-8EC6-C594A57A1273}"/>
              </a:ext>
            </a:extLst>
          </p:cNvPr>
          <p:cNvSpPr>
            <a:spLocks noGrp="1" noChangeArrowheads="1"/>
          </p:cNvSpPr>
          <p:nvPr>
            <p:ph type="body" idx="1"/>
          </p:nvPr>
        </p:nvSpPr>
        <p:spPr>
          <a:xfrm>
            <a:off x="1919288" y="981075"/>
            <a:ext cx="8748712" cy="4114800"/>
          </a:xfrm>
        </p:spPr>
        <p:txBody>
          <a:bodyPr/>
          <a:lstStyle/>
          <a:p>
            <a:pPr eaLnBrk="1" hangingPunct="1">
              <a:defRPr/>
            </a:pPr>
            <a:r>
              <a:rPr lang="en-CA" dirty="0">
                <a:ea typeface="Arial"/>
                <a:sym typeface="Arial"/>
              </a:rPr>
              <a:t>Pollination is the </a:t>
            </a:r>
            <a:r>
              <a:rPr lang="en-CA" b="1" i="1" u="sng" dirty="0">
                <a:ea typeface="Arial"/>
                <a:sym typeface="Arial"/>
              </a:rPr>
              <a:t>transfer</a:t>
            </a:r>
            <a:r>
              <a:rPr lang="en-CA" dirty="0">
                <a:ea typeface="Arial"/>
                <a:sym typeface="Arial"/>
              </a:rPr>
              <a:t> of pollen to a female cone</a:t>
            </a:r>
          </a:p>
          <a:p>
            <a:pPr eaLnBrk="1" hangingPunct="1">
              <a:defRPr/>
            </a:pPr>
            <a:r>
              <a:rPr lang="en-CA" dirty="0">
                <a:ea typeface="Arial"/>
                <a:sym typeface="Arial"/>
              </a:rPr>
              <a:t> </a:t>
            </a:r>
            <a:r>
              <a:rPr lang="en-US" altLang="en-US" dirty="0"/>
              <a:t>If pollen grain lands inside the female cone, each pollen grain forms a tiny pollen </a:t>
            </a:r>
            <a:r>
              <a:rPr lang="en-US" altLang="en-US" b="1" u="sng" dirty="0"/>
              <a:t>tube</a:t>
            </a:r>
            <a:r>
              <a:rPr lang="en-US" altLang="en-US" dirty="0"/>
              <a:t>. </a:t>
            </a:r>
            <a:r>
              <a:rPr lang="en-US" altLang="en-US" dirty="0">
                <a:solidFill>
                  <a:srgbClr val="0070C0"/>
                </a:solidFill>
              </a:rPr>
              <a:t>And </a:t>
            </a:r>
            <a:r>
              <a:rPr lang="en-US" dirty="0">
                <a:solidFill>
                  <a:srgbClr val="0070C0"/>
                </a:solidFill>
              </a:rPr>
              <a:t>produces sperm cells by mitosis</a:t>
            </a:r>
            <a:r>
              <a:rPr lang="en-US" dirty="0"/>
              <a:t>. </a:t>
            </a:r>
            <a:endParaRPr lang="en-US" altLang="en-US" dirty="0"/>
          </a:p>
          <a:p>
            <a:pPr eaLnBrk="1" hangingPunct="1">
              <a:defRPr/>
            </a:pPr>
            <a:r>
              <a:rPr lang="en-US" altLang="en-US" dirty="0"/>
              <a:t>Pollen tube grows into female gametophyte until it reaches an ovule. </a:t>
            </a:r>
          </a:p>
          <a:p>
            <a:pPr eaLnBrk="1" hangingPunct="1">
              <a:defRPr/>
            </a:pPr>
            <a:endParaRPr lang="en-US" altLang="en-US" dirty="0"/>
          </a:p>
          <a:p>
            <a:pPr marL="0" indent="0">
              <a:buNone/>
              <a:defRPr/>
            </a:pPr>
            <a:endParaRPr lang="en-US" altLang="en-US" dirty="0"/>
          </a:p>
          <a:p>
            <a:pPr eaLnBrk="1" hangingPunct="1">
              <a:defRPr/>
            </a:pPr>
            <a:endParaRPr lang="en-US" altLang="en-US" dirty="0"/>
          </a:p>
        </p:txBody>
      </p:sp>
      <p:pic>
        <p:nvPicPr>
          <p:cNvPr id="44036" name="Picture 2" descr="Gymnosperms | Boundless Biology">
            <a:extLst>
              <a:ext uri="{FF2B5EF4-FFF2-40B4-BE49-F238E27FC236}">
                <a16:creationId xmlns:a16="http://schemas.microsoft.com/office/drawing/2014/main" id="{24FB679C-2F3B-43DE-98D5-47BFA5753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561" t="58081" b="10056"/>
          <a:stretch>
            <a:fillRect/>
          </a:stretch>
        </p:blipFill>
        <p:spPr bwMode="auto">
          <a:xfrm>
            <a:off x="2314576" y="5249863"/>
            <a:ext cx="6981825" cy="181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F9FEC2D7-E370-4C48-8566-18E10D0A8FEF}"/>
              </a:ext>
            </a:extLst>
          </p:cNvPr>
          <p:cNvSpPr>
            <a:spLocks noGrp="1" noChangeArrowheads="1"/>
          </p:cNvSpPr>
          <p:nvPr>
            <p:ph idx="1"/>
          </p:nvPr>
        </p:nvSpPr>
        <p:spPr>
          <a:xfrm>
            <a:off x="1649414" y="549275"/>
            <a:ext cx="8893175" cy="3467100"/>
          </a:xfrm>
        </p:spPr>
        <p:txBody>
          <a:bodyPr/>
          <a:lstStyle/>
          <a:p>
            <a:r>
              <a:rPr lang="en-CA" altLang="en-US">
                <a:ea typeface="Arial" panose="020B0604020202020204" pitchFamily="34" charset="0"/>
                <a:sym typeface="Arial" panose="020B0604020202020204" pitchFamily="34" charset="0"/>
              </a:rPr>
              <a:t>Fertilization: If sperm reaches an egg. </a:t>
            </a:r>
          </a:p>
          <a:p>
            <a:r>
              <a:rPr lang="en-CA" altLang="en-US">
                <a:ea typeface="Arial" panose="020B0604020202020204" pitchFamily="34" charset="0"/>
                <a:sym typeface="Arial" panose="020B0604020202020204" pitchFamily="34" charset="0"/>
              </a:rPr>
              <a:t>Gametes fuse </a:t>
            </a:r>
            <a:r>
              <a:rPr lang="en-CA" altLang="en-US">
                <a:ea typeface="Arial" panose="020B0604020202020204" pitchFamily="34" charset="0"/>
                <a:sym typeface="Wingdings" panose="05000000000000000000" pitchFamily="2" charset="2"/>
              </a:rPr>
              <a:t> </a:t>
            </a:r>
            <a:r>
              <a:rPr lang="en-CA" altLang="en-US">
                <a:ea typeface="Arial" panose="020B0604020202020204" pitchFamily="34" charset="0"/>
                <a:sym typeface="Arial" panose="020B0604020202020204" pitchFamily="34" charset="0"/>
              </a:rPr>
              <a:t>a (2n) </a:t>
            </a:r>
            <a:r>
              <a:rPr lang="en-CA" altLang="en-US" b="1" u="sng">
                <a:ea typeface="Arial" panose="020B0604020202020204" pitchFamily="34" charset="0"/>
                <a:sym typeface="Arial" panose="020B0604020202020204" pitchFamily="34" charset="0"/>
              </a:rPr>
              <a:t>zygote</a:t>
            </a:r>
          </a:p>
        </p:txBody>
      </p:sp>
      <p:pic>
        <p:nvPicPr>
          <p:cNvPr id="46083" name="Picture 2" descr="Gymnosperms | Boundless Biology">
            <a:extLst>
              <a:ext uri="{FF2B5EF4-FFF2-40B4-BE49-F238E27FC236}">
                <a16:creationId xmlns:a16="http://schemas.microsoft.com/office/drawing/2014/main" id="{12CDC61C-D5CB-4B72-A47D-724337FA4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561" t="58081" b="10056"/>
          <a:stretch>
            <a:fillRect/>
          </a:stretch>
        </p:blipFill>
        <p:spPr bwMode="auto">
          <a:xfrm>
            <a:off x="2855914" y="2282826"/>
            <a:ext cx="6135687" cy="230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TextBox 1">
            <a:extLst>
              <a:ext uri="{FF2B5EF4-FFF2-40B4-BE49-F238E27FC236}">
                <a16:creationId xmlns:a16="http://schemas.microsoft.com/office/drawing/2014/main" id="{D08E5180-2CE1-46B8-A938-91FD18249031}"/>
              </a:ext>
            </a:extLst>
          </p:cNvPr>
          <p:cNvSpPr txBox="1">
            <a:spLocks noChangeArrowheads="1"/>
          </p:cNvSpPr>
          <p:nvPr/>
        </p:nvSpPr>
        <p:spPr bwMode="auto">
          <a:xfrm>
            <a:off x="2027238" y="4833939"/>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accent2"/>
                </a:solidFill>
                <a:latin typeface="Tahoma" panose="020B0604030504040204" pitchFamily="34" charset="0"/>
              </a:rPr>
              <a:t>Occurs deep within the protective tissues of the parent sporophyte (seed cone)</a:t>
            </a:r>
          </a:p>
          <a:p>
            <a:pPr>
              <a:spcBef>
                <a:spcPct val="0"/>
              </a:spcBef>
              <a:buFontTx/>
              <a:buNone/>
            </a:pPr>
            <a:r>
              <a:rPr lang="en-US" altLang="en-US" sz="2400">
                <a:solidFill>
                  <a:schemeClr val="accent2"/>
                </a:solidFill>
                <a:latin typeface="Tahoma" panose="020B0604030504040204" pitchFamily="34" charset="0"/>
              </a:rPr>
              <a:t>A sperm nucleus from the pollen grain unites with the egg </a:t>
            </a:r>
            <a:r>
              <a:rPr lang="en-US" altLang="en-US" sz="2400">
                <a:solidFill>
                  <a:schemeClr val="accent2"/>
                </a:solidFill>
                <a:latin typeface="Tahoma" panose="020B0604030504040204" pitchFamily="34" charset="0"/>
                <a:sym typeface="Wingdings" panose="05000000000000000000" pitchFamily="2" charset="2"/>
              </a:rPr>
              <a:t> zygote</a:t>
            </a:r>
          </a:p>
          <a:p>
            <a:pPr>
              <a:spcBef>
                <a:spcPct val="0"/>
              </a:spcBef>
              <a:buFontTx/>
              <a:buNone/>
            </a:pPr>
            <a:r>
              <a:rPr lang="en-US" altLang="en-US" sz="2400">
                <a:solidFill>
                  <a:schemeClr val="accent2"/>
                </a:solidFill>
                <a:latin typeface="Tahoma" panose="020B0604030504040204" pitchFamily="34" charset="0"/>
                <a:sym typeface="Wingdings" panose="05000000000000000000" pitchFamily="2" charset="2"/>
              </a:rPr>
              <a:t>In Pine, it takes 15 months from pollination to fertilization</a:t>
            </a:r>
            <a:endParaRPr lang="en-US" altLang="en-US" sz="2400">
              <a:solidFill>
                <a:schemeClr val="accent2"/>
              </a:solidFill>
              <a:latin typeface="Tahoma" panose="020B0604030504040204" pitchFamily="34" charset="0"/>
            </a:endParaRPr>
          </a:p>
          <a:p>
            <a:pPr>
              <a:spcBef>
                <a:spcPct val="0"/>
              </a:spcBef>
              <a:buFontTx/>
              <a:buNone/>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F322AB0-96CA-481F-87D5-B5DB48B2E522}"/>
              </a:ext>
            </a:extLst>
          </p:cNvPr>
          <p:cNvSpPr>
            <a:spLocks noGrp="1" noChangeArrowheads="1"/>
          </p:cNvSpPr>
          <p:nvPr>
            <p:ph type="title"/>
          </p:nvPr>
        </p:nvSpPr>
        <p:spPr/>
        <p:txBody>
          <a:bodyPr/>
          <a:lstStyle/>
          <a:p>
            <a:r>
              <a:rPr lang="en-US" altLang="en-US">
                <a:latin typeface="Calibri" panose="020F0502020204030204" pitchFamily="34" charset="0"/>
                <a:cs typeface="Calibri" panose="020F0502020204030204" pitchFamily="34" charset="0"/>
              </a:rPr>
              <a:t>Zygote </a:t>
            </a:r>
            <a:r>
              <a:rPr lang="en-US" altLang="en-US">
                <a:latin typeface="Calibri" panose="020F0502020204030204" pitchFamily="34" charset="0"/>
                <a:cs typeface="Calibri" panose="020F0502020204030204" pitchFamily="34" charset="0"/>
                <a:sym typeface="Wingdings" panose="05000000000000000000" pitchFamily="2" charset="2"/>
              </a:rPr>
              <a:t> Embryo</a:t>
            </a:r>
            <a:endParaRPr lang="en-US" altLang="en-US">
              <a:latin typeface="Calibri" panose="020F0502020204030204" pitchFamily="34" charset="0"/>
              <a:cs typeface="Calibri" panose="020F0502020204030204" pitchFamily="34" charset="0"/>
            </a:endParaRPr>
          </a:p>
        </p:txBody>
      </p:sp>
      <p:sp>
        <p:nvSpPr>
          <p:cNvPr id="53251" name="Content Placeholder 2">
            <a:extLst>
              <a:ext uri="{FF2B5EF4-FFF2-40B4-BE49-F238E27FC236}">
                <a16:creationId xmlns:a16="http://schemas.microsoft.com/office/drawing/2014/main" id="{DC01F822-F9A8-4284-8B9E-19E866285B6F}"/>
              </a:ext>
            </a:extLst>
          </p:cNvPr>
          <p:cNvSpPr>
            <a:spLocks noGrp="1" noChangeArrowheads="1"/>
          </p:cNvSpPr>
          <p:nvPr>
            <p:ph idx="1"/>
          </p:nvPr>
        </p:nvSpPr>
        <p:spPr>
          <a:xfrm>
            <a:off x="1703389" y="1981200"/>
            <a:ext cx="8785225" cy="4114800"/>
          </a:xfrm>
        </p:spPr>
        <p:txBody>
          <a:bodyPr/>
          <a:lstStyle/>
          <a:p>
            <a:r>
              <a:rPr lang="en-US" altLang="en-US" sz="3200" dirty="0"/>
              <a:t>Zygote (still within ovule) develops into </a:t>
            </a:r>
            <a:r>
              <a:rPr lang="en-US" altLang="en-US" sz="3200" b="1" u="sng" dirty="0"/>
              <a:t>embryo </a:t>
            </a:r>
            <a:r>
              <a:rPr lang="en-US" altLang="en-US" sz="3200" dirty="0"/>
              <a:t>(</a:t>
            </a:r>
            <a:r>
              <a:rPr lang="en-US" altLang="en-US" sz="3200" i="1" dirty="0"/>
              <a:t>baby sporophyte) </a:t>
            </a:r>
            <a:r>
              <a:rPr lang="en-US" altLang="en-US" sz="3200" dirty="0"/>
              <a:t>with primordial roots and leaves.   </a:t>
            </a:r>
          </a:p>
          <a:p>
            <a:r>
              <a:rPr lang="en-US" altLang="en-US" sz="3200" dirty="0"/>
              <a:t>Embryo </a:t>
            </a:r>
            <a:r>
              <a:rPr lang="en-US" altLang="en-US" sz="3200" dirty="0">
                <a:sym typeface="Wingdings" panose="05000000000000000000" pitchFamily="2" charset="2"/>
              </a:rPr>
              <a:t> </a:t>
            </a:r>
            <a:r>
              <a:rPr lang="en-US" altLang="en-US" sz="3200" b="1" u="sng" dirty="0">
                <a:sym typeface="Wingdings" panose="05000000000000000000" pitchFamily="2" charset="2"/>
              </a:rPr>
              <a:t>Seed</a:t>
            </a:r>
            <a:endParaRPr lang="en-US" altLang="en-US" sz="3200" b="1"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7CA4225-312E-4208-92C7-EA04B598C9F0}"/>
              </a:ext>
            </a:extLst>
          </p:cNvPr>
          <p:cNvSpPr>
            <a:spLocks noGrp="1" noChangeArrowheads="1"/>
          </p:cNvSpPr>
          <p:nvPr>
            <p:ph type="title"/>
          </p:nvPr>
        </p:nvSpPr>
        <p:spPr/>
        <p:txBody>
          <a:bodyPr/>
          <a:lstStyle/>
          <a:p>
            <a:r>
              <a:rPr lang="en-US" altLang="en-US"/>
              <a:t>Seed (Fertilized ovule)</a:t>
            </a:r>
          </a:p>
        </p:txBody>
      </p:sp>
      <p:sp>
        <p:nvSpPr>
          <p:cNvPr id="58371" name="Content Placeholder 2">
            <a:extLst>
              <a:ext uri="{FF2B5EF4-FFF2-40B4-BE49-F238E27FC236}">
                <a16:creationId xmlns:a16="http://schemas.microsoft.com/office/drawing/2014/main" id="{43A376AE-A9F1-4DF1-B3F1-C495521A674E}"/>
              </a:ext>
            </a:extLst>
          </p:cNvPr>
          <p:cNvSpPr>
            <a:spLocks noGrp="1" noChangeArrowheads="1"/>
          </p:cNvSpPr>
          <p:nvPr>
            <p:ph idx="1"/>
          </p:nvPr>
        </p:nvSpPr>
        <p:spPr/>
        <p:txBody>
          <a:bodyPr/>
          <a:lstStyle/>
          <a:p>
            <a:r>
              <a:rPr lang="en-US" altLang="en-US" sz="3600" dirty="0"/>
              <a:t>Seed contains </a:t>
            </a:r>
            <a:r>
              <a:rPr lang="en-US" altLang="en-US" sz="3600" b="1" u="sng" dirty="0"/>
              <a:t>embryo</a:t>
            </a:r>
            <a:r>
              <a:rPr lang="en-US" altLang="en-US" sz="3600" dirty="0"/>
              <a:t>, </a:t>
            </a:r>
            <a:r>
              <a:rPr lang="en-US" altLang="en-US" sz="3600" b="1" u="sng" dirty="0"/>
              <a:t>food sourc</a:t>
            </a:r>
            <a:r>
              <a:rPr lang="en-US" altLang="en-US" sz="3600" dirty="0"/>
              <a:t>e, </a:t>
            </a:r>
            <a:r>
              <a:rPr lang="en-US" altLang="en-US" sz="3600" b="1" u="sng" dirty="0"/>
              <a:t>seed coat</a:t>
            </a:r>
            <a:r>
              <a:rPr lang="en-US" altLang="en-US" sz="3600" dirty="0"/>
              <a:t>:</a:t>
            </a:r>
          </a:p>
          <a:p>
            <a:r>
              <a:rPr lang="en-US" altLang="en-US" sz="3600" dirty="0"/>
              <a:t>Gametophyte tissue becomes </a:t>
            </a:r>
            <a:r>
              <a:rPr lang="en-US" altLang="en-US" sz="3600" b="1" u="sng" dirty="0"/>
              <a:t>food storage</a:t>
            </a:r>
            <a:endParaRPr lang="en-US" altLang="en-US" sz="3600" dirty="0"/>
          </a:p>
          <a:p>
            <a:r>
              <a:rPr lang="en-US" altLang="en-US" sz="3600" dirty="0"/>
              <a:t>Parental sporophyte tissue forms </a:t>
            </a:r>
            <a:r>
              <a:rPr lang="en-US" altLang="en-US" sz="3600" b="1" u="sng" dirty="0"/>
              <a:t>seed coat</a:t>
            </a:r>
            <a:r>
              <a:rPr lang="en-US" altLang="en-US" sz="3600" dirty="0"/>
              <a:t>.</a:t>
            </a:r>
          </a:p>
          <a:p>
            <a:r>
              <a:rPr lang="en-US" altLang="en-US" sz="3600" dirty="0"/>
              <a:t>Multicellular (in contrast to spore)</a:t>
            </a:r>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367BD78-557A-46C9-B2A1-1D618FF8E00F}"/>
              </a:ext>
            </a:extLst>
          </p:cNvPr>
          <p:cNvSpPr>
            <a:spLocks noGrp="1" noChangeArrowheads="1"/>
          </p:cNvSpPr>
          <p:nvPr>
            <p:ph type="title"/>
          </p:nvPr>
        </p:nvSpPr>
        <p:spPr/>
        <p:txBody>
          <a:bodyPr/>
          <a:lstStyle/>
          <a:p>
            <a:endParaRPr lang="en-US" altLang="en-US"/>
          </a:p>
        </p:txBody>
      </p:sp>
      <p:pic>
        <p:nvPicPr>
          <p:cNvPr id="48131" name="Picture 2" descr="Plant Diversity II: The Evolution of Seed Plants - ppt download">
            <a:extLst>
              <a:ext uri="{FF2B5EF4-FFF2-40B4-BE49-F238E27FC236}">
                <a16:creationId xmlns:a16="http://schemas.microsoft.com/office/drawing/2014/main" id="{943CCAAB-52F3-4E09-B0CF-C47CC81095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811" b="15210"/>
          <a:stretch>
            <a:fillRect/>
          </a:stretch>
        </p:blipFill>
        <p:spPr>
          <a:xfrm>
            <a:off x="1500188" y="609601"/>
            <a:ext cx="9467851" cy="59150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2C6014B-8C2A-47AE-9BD1-3BEAE8D0A9CF}"/>
              </a:ext>
            </a:extLst>
          </p:cNvPr>
          <p:cNvSpPr>
            <a:spLocks noGrp="1" noChangeArrowheads="1"/>
          </p:cNvSpPr>
          <p:nvPr>
            <p:ph type="title"/>
          </p:nvPr>
        </p:nvSpPr>
        <p:spPr>
          <a:xfrm>
            <a:off x="2205038" y="190500"/>
            <a:ext cx="7772400" cy="1143000"/>
          </a:xfrm>
        </p:spPr>
        <p:txBody>
          <a:bodyPr/>
          <a:lstStyle/>
          <a:p>
            <a:pPr algn="l"/>
            <a:r>
              <a:rPr lang="en-US" altLang="en-US"/>
              <a:t>Seed plants in General</a:t>
            </a:r>
          </a:p>
        </p:txBody>
      </p:sp>
      <p:sp>
        <p:nvSpPr>
          <p:cNvPr id="5123" name="Content Placeholder 2">
            <a:extLst>
              <a:ext uri="{FF2B5EF4-FFF2-40B4-BE49-F238E27FC236}">
                <a16:creationId xmlns:a16="http://schemas.microsoft.com/office/drawing/2014/main" id="{F5A3B9DF-8267-4880-899C-35402AFA148B}"/>
              </a:ext>
            </a:extLst>
          </p:cNvPr>
          <p:cNvSpPr>
            <a:spLocks noGrp="1" noChangeArrowheads="1"/>
          </p:cNvSpPr>
          <p:nvPr>
            <p:ph idx="1"/>
          </p:nvPr>
        </p:nvSpPr>
        <p:spPr>
          <a:xfrm>
            <a:off x="2187575" y="1628775"/>
            <a:ext cx="7772400" cy="4114800"/>
          </a:xfrm>
        </p:spPr>
        <p:txBody>
          <a:bodyPr/>
          <a:lstStyle/>
          <a:p>
            <a:r>
              <a:rPr lang="en-US" altLang="en-US">
                <a:solidFill>
                  <a:schemeClr val="accent2"/>
                </a:solidFill>
              </a:rPr>
              <a:t>Roots, Stems, Leaves, Vascular tissue</a:t>
            </a:r>
          </a:p>
          <a:p>
            <a:r>
              <a:rPr lang="en-US" altLang="en-US">
                <a:solidFill>
                  <a:schemeClr val="accent2"/>
                </a:solidFill>
              </a:rPr>
              <a:t>Don’t require water for reproduction</a:t>
            </a:r>
          </a:p>
          <a:p>
            <a:r>
              <a:rPr lang="en-US" altLang="en-US">
                <a:solidFill>
                  <a:schemeClr val="accent2"/>
                </a:solidFill>
              </a:rPr>
              <a:t>Produce Seeds</a:t>
            </a:r>
          </a:p>
          <a:p>
            <a:r>
              <a:rPr lang="en-US" altLang="en-US">
                <a:solidFill>
                  <a:schemeClr val="accent2"/>
                </a:solidFill>
              </a:rPr>
              <a:t>Cell walls with cellulose (all plants)</a:t>
            </a:r>
          </a:p>
          <a:p>
            <a:r>
              <a:rPr lang="en-US" altLang="en-US">
                <a:solidFill>
                  <a:schemeClr val="accent2"/>
                </a:solidFill>
              </a:rPr>
              <a:t>Alternation of Generation: </a:t>
            </a:r>
          </a:p>
          <a:p>
            <a:pPr lvl="1"/>
            <a:r>
              <a:rPr lang="en-US" altLang="en-US">
                <a:solidFill>
                  <a:schemeClr val="accent2"/>
                </a:solidFill>
              </a:rPr>
              <a:t>Sporophyte dominant </a:t>
            </a:r>
          </a:p>
          <a:p>
            <a:pPr lvl="1"/>
            <a:r>
              <a:rPr lang="en-US" altLang="en-US">
                <a:solidFill>
                  <a:schemeClr val="accent2"/>
                </a:solidFill>
              </a:rPr>
              <a:t>Gametophyte microscopic </a:t>
            </a:r>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Shape 132">
            <a:extLst>
              <a:ext uri="{FF2B5EF4-FFF2-40B4-BE49-F238E27FC236}">
                <a16:creationId xmlns:a16="http://schemas.microsoft.com/office/drawing/2014/main" id="{29B6A9A4-D98D-4D27-8DCC-81224254B1C8}"/>
              </a:ext>
            </a:extLst>
          </p:cNvPr>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97026" y="115888"/>
            <a:ext cx="8963025" cy="6742112"/>
          </a:xfr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7B4028C-88A5-4761-BBFE-8B22643CC671}"/>
              </a:ext>
            </a:extLst>
          </p:cNvPr>
          <p:cNvSpPr>
            <a:spLocks noGrp="1" noChangeArrowheads="1"/>
          </p:cNvSpPr>
          <p:nvPr>
            <p:ph type="title"/>
          </p:nvPr>
        </p:nvSpPr>
        <p:spPr/>
        <p:txBody>
          <a:bodyPr/>
          <a:lstStyle/>
          <a:p>
            <a:r>
              <a:rPr lang="en-US" altLang="en-US"/>
              <a:t>Importance of Conifers</a:t>
            </a:r>
          </a:p>
        </p:txBody>
      </p:sp>
      <p:sp>
        <p:nvSpPr>
          <p:cNvPr id="3" name="Content Placeholder 2">
            <a:extLst>
              <a:ext uri="{FF2B5EF4-FFF2-40B4-BE49-F238E27FC236}">
                <a16:creationId xmlns:a16="http://schemas.microsoft.com/office/drawing/2014/main" id="{8961B8C3-99A9-48AF-AF22-7FEE15E2F4A2}"/>
              </a:ext>
            </a:extLst>
          </p:cNvPr>
          <p:cNvSpPr>
            <a:spLocks noGrp="1"/>
          </p:cNvSpPr>
          <p:nvPr>
            <p:ph idx="1"/>
          </p:nvPr>
        </p:nvSpPr>
        <p:spPr>
          <a:xfrm>
            <a:off x="2209800" y="1981200"/>
            <a:ext cx="8458200" cy="4687888"/>
          </a:xfrm>
        </p:spPr>
        <p:txBody>
          <a:bodyPr>
            <a:normAutofit fontScale="85000" lnSpcReduction="10000"/>
          </a:bodyPr>
          <a:lstStyle/>
          <a:p>
            <a:pPr>
              <a:defRPr/>
            </a:pPr>
            <a:r>
              <a:rPr lang="en-US" sz="4100" dirty="0"/>
              <a:t>Economical:</a:t>
            </a:r>
          </a:p>
          <a:p>
            <a:pPr lvl="1">
              <a:defRPr/>
            </a:pPr>
            <a:r>
              <a:rPr lang="en-US" sz="4100" b="1" u="sng" dirty="0"/>
              <a:t>Lumber</a:t>
            </a:r>
            <a:r>
              <a:rPr lang="en-US" sz="4100" dirty="0"/>
              <a:t>:  </a:t>
            </a:r>
            <a:r>
              <a:rPr lang="en-US" sz="4100" i="1" dirty="0"/>
              <a:t>timber, pulp, paper, turpentine</a:t>
            </a:r>
          </a:p>
          <a:p>
            <a:pPr>
              <a:defRPr/>
            </a:pPr>
            <a:endParaRPr lang="en-US" sz="4100" dirty="0"/>
          </a:p>
          <a:p>
            <a:pPr>
              <a:defRPr/>
            </a:pPr>
            <a:r>
              <a:rPr lang="en-US" sz="4100" dirty="0"/>
              <a:t>Ecological: </a:t>
            </a:r>
          </a:p>
          <a:p>
            <a:pPr lvl="1">
              <a:defRPr/>
            </a:pPr>
            <a:r>
              <a:rPr lang="en-US" sz="4100" b="1" u="sng" dirty="0"/>
              <a:t>Habitat </a:t>
            </a:r>
            <a:r>
              <a:rPr lang="en-US" sz="4100" dirty="0"/>
              <a:t>for many animals</a:t>
            </a:r>
          </a:p>
          <a:p>
            <a:pPr lvl="1">
              <a:defRPr/>
            </a:pPr>
            <a:r>
              <a:rPr lang="en-US" sz="4100" dirty="0"/>
              <a:t>Prevent soil </a:t>
            </a:r>
            <a:r>
              <a:rPr lang="en-US" sz="4100" b="1" u="sng" dirty="0"/>
              <a:t>erosion</a:t>
            </a:r>
          </a:p>
          <a:p>
            <a:pPr lvl="1">
              <a:defRPr/>
            </a:pPr>
            <a:r>
              <a:rPr lang="en-US" sz="4100" dirty="0"/>
              <a:t>Clean the </a:t>
            </a:r>
            <a:r>
              <a:rPr lang="en-US" sz="4100" b="1" u="sng" dirty="0"/>
              <a:t>air</a:t>
            </a:r>
          </a:p>
          <a:p>
            <a:pPr lvl="1">
              <a:defRPr/>
            </a:pPr>
            <a:r>
              <a:rPr lang="en-US" sz="4100" dirty="0"/>
              <a:t>Dead trees add </a:t>
            </a:r>
            <a:r>
              <a:rPr lang="en-US" sz="4100" b="1" u="sng" dirty="0"/>
              <a:t>nutrients </a:t>
            </a:r>
            <a:r>
              <a:rPr lang="en-US" sz="4100" dirty="0"/>
              <a:t>to soil</a:t>
            </a:r>
          </a:p>
          <a:p>
            <a:pPr lvl="1">
              <a:defRPr/>
            </a:pPr>
            <a:r>
              <a:rPr lang="en-US" sz="4100" dirty="0"/>
              <a:t>Source of </a:t>
            </a:r>
            <a:r>
              <a:rPr lang="en-US" sz="4100" b="1" u="sng" dirty="0"/>
              <a:t>food</a:t>
            </a:r>
          </a:p>
          <a:p>
            <a:pPr lvl="1">
              <a:defRPr/>
            </a:pPr>
            <a:endParaRPr lang="en-US" dirty="0"/>
          </a:p>
          <a:p>
            <a:pPr lvl="1">
              <a:defRPr/>
            </a:pPr>
            <a:endParaRPr lang="en-US" dirty="0"/>
          </a:p>
          <a:p>
            <a:pPr lvl="1">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03A5F43-52BE-424E-98D1-6A40BD2C2518}"/>
              </a:ext>
            </a:extLst>
          </p:cNvPr>
          <p:cNvSpPr>
            <a:spLocks noGrp="1" noChangeArrowheads="1"/>
          </p:cNvSpPr>
          <p:nvPr>
            <p:ph type="title"/>
          </p:nvPr>
        </p:nvSpPr>
        <p:spPr/>
        <p:txBody>
          <a:bodyPr/>
          <a:lstStyle/>
          <a:p>
            <a:r>
              <a:rPr lang="en-US" altLang="en-US"/>
              <a:t>What Adaptations have Seed plants evolved?</a:t>
            </a:r>
          </a:p>
        </p:txBody>
      </p:sp>
      <p:sp>
        <p:nvSpPr>
          <p:cNvPr id="59395" name="Content Placeholder 2">
            <a:extLst>
              <a:ext uri="{FF2B5EF4-FFF2-40B4-BE49-F238E27FC236}">
                <a16:creationId xmlns:a16="http://schemas.microsoft.com/office/drawing/2014/main" id="{B10346EA-18F2-43EF-ADEE-B975CCBFAFDB}"/>
              </a:ext>
            </a:extLst>
          </p:cNvPr>
          <p:cNvSpPr>
            <a:spLocks noGrp="1" noChangeArrowheads="1"/>
          </p:cNvSpPr>
          <p:nvPr>
            <p:ph idx="1"/>
          </p:nvPr>
        </p:nvSpPr>
        <p:spPr/>
        <p:txBody>
          <a:body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74CB1F6-D8F2-4F39-9C39-65FA29A426F9}"/>
              </a:ext>
            </a:extLst>
          </p:cNvPr>
          <p:cNvSpPr>
            <a:spLocks noGrp="1" noChangeArrowheads="1"/>
          </p:cNvSpPr>
          <p:nvPr>
            <p:ph type="title"/>
          </p:nvPr>
        </p:nvSpPr>
        <p:spPr>
          <a:xfrm>
            <a:off x="1847850" y="115888"/>
            <a:ext cx="7772400" cy="1143000"/>
          </a:xfrm>
        </p:spPr>
        <p:txBody>
          <a:bodyPr/>
          <a:lstStyle/>
          <a:p>
            <a:pPr algn="l" eaLnBrk="1" hangingPunct="1"/>
            <a:r>
              <a:rPr lang="en-US" altLang="en-US"/>
              <a:t>Reduced Gametophyte</a:t>
            </a:r>
          </a:p>
        </p:txBody>
      </p:sp>
      <p:sp>
        <p:nvSpPr>
          <p:cNvPr id="60419" name="Rectangle 3">
            <a:extLst>
              <a:ext uri="{FF2B5EF4-FFF2-40B4-BE49-F238E27FC236}">
                <a16:creationId xmlns:a16="http://schemas.microsoft.com/office/drawing/2014/main" id="{37A139BA-2104-4621-B561-1BB49F82ABBA}"/>
              </a:ext>
            </a:extLst>
          </p:cNvPr>
          <p:cNvSpPr>
            <a:spLocks noGrp="1" noChangeArrowheads="1"/>
          </p:cNvSpPr>
          <p:nvPr>
            <p:ph type="body" idx="1"/>
          </p:nvPr>
        </p:nvSpPr>
        <p:spPr>
          <a:xfrm>
            <a:off x="1524001" y="1600200"/>
            <a:ext cx="8964613" cy="4114800"/>
          </a:xfrm>
        </p:spPr>
        <p:txBody>
          <a:bodyPr/>
          <a:lstStyle/>
          <a:p>
            <a:pPr eaLnBrk="1" hangingPunct="1">
              <a:lnSpc>
                <a:spcPct val="90000"/>
              </a:lnSpc>
            </a:pPr>
            <a:r>
              <a:rPr lang="en-US" altLang="en-US"/>
              <a:t>Microscopic Gametophyte fits into tiny pollen grains: Transfer of pollen grains by wind and development of pollen tube </a:t>
            </a:r>
            <a:r>
              <a:rPr lang="en-US" altLang="en-US" b="1" u="sng"/>
              <a:t>eliminates the need for water </a:t>
            </a:r>
            <a:r>
              <a:rPr lang="en-US" altLang="en-US"/>
              <a:t>for sexual reproduction.</a:t>
            </a:r>
          </a:p>
          <a:p>
            <a:pPr eaLnBrk="1" hangingPunct="1">
              <a:lnSpc>
                <a:spcPct val="90000"/>
              </a:lnSpc>
            </a:pPr>
            <a:r>
              <a:rPr lang="en-US" altLang="en-US"/>
              <a:t>Gametophyte does not develop in the soil as an independent generation, instead female gametophyte is nourished and </a:t>
            </a:r>
            <a:r>
              <a:rPr lang="en-US" altLang="en-US" b="1" u="sng"/>
              <a:t>protected </a:t>
            </a:r>
            <a:r>
              <a:rPr lang="en-US" altLang="en-US"/>
              <a:t>within the moist reproductive tissue of the sporophyte.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235D785-35E2-477C-B1AD-211074CEE0F0}"/>
              </a:ext>
            </a:extLst>
          </p:cNvPr>
          <p:cNvSpPr>
            <a:spLocks noGrp="1" noChangeArrowheads="1"/>
          </p:cNvSpPr>
          <p:nvPr>
            <p:ph type="title"/>
          </p:nvPr>
        </p:nvSpPr>
        <p:spPr/>
        <p:txBody>
          <a:bodyPr/>
          <a:lstStyle/>
          <a:p>
            <a:r>
              <a:rPr lang="en-US" altLang="en-US"/>
              <a:t>Seeds</a:t>
            </a:r>
          </a:p>
        </p:txBody>
      </p:sp>
      <p:sp>
        <p:nvSpPr>
          <p:cNvPr id="62467" name="Content Placeholder 2">
            <a:extLst>
              <a:ext uri="{FF2B5EF4-FFF2-40B4-BE49-F238E27FC236}">
                <a16:creationId xmlns:a16="http://schemas.microsoft.com/office/drawing/2014/main" id="{3D08ACC5-18A6-4888-AF75-A045AF567400}"/>
              </a:ext>
            </a:extLst>
          </p:cNvPr>
          <p:cNvSpPr>
            <a:spLocks noGrp="1" noChangeArrowheads="1"/>
          </p:cNvSpPr>
          <p:nvPr>
            <p:ph idx="1"/>
          </p:nvPr>
        </p:nvSpPr>
        <p:spPr/>
        <p:txBody>
          <a:bodyPr/>
          <a:lstStyle/>
          <a:p>
            <a:r>
              <a:rPr lang="en-US" altLang="en-US" sz="3200" b="1"/>
              <a:t>Food supply </a:t>
            </a:r>
            <a:r>
              <a:rPr lang="en-US" altLang="en-US" sz="3200"/>
              <a:t>for embryo (provided by gametophyte).</a:t>
            </a:r>
            <a:endParaRPr lang="en-US" altLang="en-US" sz="3200" b="1" u="sng"/>
          </a:p>
          <a:p>
            <a:r>
              <a:rPr lang="en-US" altLang="en-US" sz="3200"/>
              <a:t>Seed coat </a:t>
            </a:r>
            <a:r>
              <a:rPr lang="en-US" altLang="en-US" sz="3200" b="1" u="sng"/>
              <a:t>protects</a:t>
            </a:r>
            <a:r>
              <a:rPr lang="en-US" altLang="en-US" sz="3200"/>
              <a:t> embryo and food supply from drying out, extreme heat, or cold. </a:t>
            </a:r>
          </a:p>
          <a:p>
            <a:r>
              <a:rPr lang="en-US" altLang="en-US" sz="3200"/>
              <a:t>Aids in </a:t>
            </a:r>
            <a:r>
              <a:rPr lang="en-US" altLang="en-US" sz="3200" b="1" u="sng"/>
              <a:t>dispersal</a:t>
            </a:r>
            <a:r>
              <a:rPr lang="en-US" altLang="en-US" sz="3200"/>
              <a:t> to new habitats. Prevent overcrowding.</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EDDC06-35E4-4978-AB75-462D04E1252C}"/>
              </a:ext>
            </a:extLst>
          </p:cNvPr>
          <p:cNvSpPr>
            <a:spLocks noGrp="1" noChangeArrowheads="1"/>
          </p:cNvSpPr>
          <p:nvPr>
            <p:ph type="title"/>
          </p:nvPr>
        </p:nvSpPr>
        <p:spPr/>
        <p:txBody>
          <a:bodyPr/>
          <a:lstStyle/>
          <a:p>
            <a:r>
              <a:rPr lang="en-US" altLang="en-US"/>
              <a:t>Vascular tissue</a:t>
            </a:r>
          </a:p>
        </p:txBody>
      </p:sp>
      <p:sp>
        <p:nvSpPr>
          <p:cNvPr id="64515" name="Content Placeholder 2">
            <a:extLst>
              <a:ext uri="{FF2B5EF4-FFF2-40B4-BE49-F238E27FC236}">
                <a16:creationId xmlns:a16="http://schemas.microsoft.com/office/drawing/2014/main" id="{A2636429-BDEC-41C0-8E5A-E00DDBDE3AD4}"/>
              </a:ext>
            </a:extLst>
          </p:cNvPr>
          <p:cNvSpPr>
            <a:spLocks noGrp="1" noChangeArrowheads="1"/>
          </p:cNvSpPr>
          <p:nvPr>
            <p:ph idx="1"/>
          </p:nvPr>
        </p:nvSpPr>
        <p:spPr/>
        <p:txBody>
          <a:bodyPr/>
          <a:lstStyle/>
          <a:p>
            <a:r>
              <a:rPr lang="en-US" altLang="en-US" b="1" u="sng"/>
              <a:t>Roots, Xylem: </a:t>
            </a:r>
            <a:r>
              <a:rPr lang="en-US" altLang="en-US"/>
              <a:t>Nutrients and water can be moved up from soil to rest of plant.</a:t>
            </a:r>
          </a:p>
          <a:p>
            <a:endParaRPr lang="en-US" altLang="en-US"/>
          </a:p>
          <a:p>
            <a:r>
              <a:rPr lang="en-US" altLang="en-US" b="1" u="sng"/>
              <a:t>Phloem</a:t>
            </a:r>
            <a:r>
              <a:rPr lang="en-US" altLang="en-US"/>
              <a:t>: Nutrients distributed anywhere within the plant</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Life Cycle of Gymnosperms | CK-12 Foundation">
            <a:extLst>
              <a:ext uri="{FF2B5EF4-FFF2-40B4-BE49-F238E27FC236}">
                <a16:creationId xmlns:a16="http://schemas.microsoft.com/office/drawing/2014/main" id="{30EB9424-4E00-4FD3-ADE6-E1A9058D6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42888"/>
            <a:ext cx="8351838" cy="720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hapter 19: Concept 19.4">
            <a:extLst>
              <a:ext uri="{FF2B5EF4-FFF2-40B4-BE49-F238E27FC236}">
                <a16:creationId xmlns:a16="http://schemas.microsoft.com/office/drawing/2014/main" id="{AE480DC0-2832-4143-97D5-3235F2483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6" y="-192088"/>
            <a:ext cx="9324975" cy="710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B127C9EE-2AEB-45D1-9875-78938176D1D5}"/>
              </a:ext>
            </a:extLst>
          </p:cNvPr>
          <p:cNvSpPr>
            <a:spLocks noGrp="1" noChangeArrowheads="1"/>
          </p:cNvSpPr>
          <p:nvPr>
            <p:ph type="title"/>
          </p:nvPr>
        </p:nvSpPr>
        <p:spPr/>
        <p:txBody>
          <a:bodyPr/>
          <a:lstStyle/>
          <a:p>
            <a:endParaRPr lang="en-US" altLang="en-US"/>
          </a:p>
        </p:txBody>
      </p:sp>
      <p:pic>
        <p:nvPicPr>
          <p:cNvPr id="103427" name="Picture 2" descr="Evolution by Seed Plants - ppt video online download">
            <a:extLst>
              <a:ext uri="{FF2B5EF4-FFF2-40B4-BE49-F238E27FC236}">
                <a16:creationId xmlns:a16="http://schemas.microsoft.com/office/drawing/2014/main" id="{6EEE53BA-6445-4D45-9BD1-6F24239868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82" r="-2"/>
          <a:stretch>
            <a:fillRect/>
          </a:stretch>
        </p:blipFill>
        <p:spPr>
          <a:xfrm>
            <a:off x="0" y="381000"/>
            <a:ext cx="11772900" cy="6096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4D9905C7-4F29-425A-B7B0-524F9E479850}"/>
              </a:ext>
            </a:extLst>
          </p:cNvPr>
          <p:cNvSpPr>
            <a:spLocks noGrp="1" noChangeArrowheads="1"/>
          </p:cNvSpPr>
          <p:nvPr>
            <p:ph type="title"/>
          </p:nvPr>
        </p:nvSpPr>
        <p:spPr/>
        <p:txBody>
          <a:bodyPr/>
          <a:lstStyle/>
          <a:p>
            <a:endParaRPr lang="en-US" altLang="en-US"/>
          </a:p>
        </p:txBody>
      </p:sp>
      <p:pic>
        <p:nvPicPr>
          <p:cNvPr id="104451" name="Picture 2" descr="Evolution by Seed Plants - ppt video online download">
            <a:extLst>
              <a:ext uri="{FF2B5EF4-FFF2-40B4-BE49-F238E27FC236}">
                <a16:creationId xmlns:a16="http://schemas.microsoft.com/office/drawing/2014/main" id="{525F9DDB-7FB4-40E4-B582-A9DCB86B53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2288" y="20637"/>
            <a:ext cx="11867832" cy="683736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9435025-2209-4572-8650-5EA7C0AF6A4A}"/>
              </a:ext>
            </a:extLst>
          </p:cNvPr>
          <p:cNvSpPr>
            <a:spLocks noGrp="1" noChangeArrowheads="1"/>
          </p:cNvSpPr>
          <p:nvPr>
            <p:ph type="title"/>
          </p:nvPr>
        </p:nvSpPr>
        <p:spPr>
          <a:xfrm>
            <a:off x="1730376" y="52388"/>
            <a:ext cx="8964613" cy="1143000"/>
          </a:xfrm>
        </p:spPr>
        <p:txBody>
          <a:bodyPr/>
          <a:lstStyle/>
          <a:p>
            <a:r>
              <a:rPr lang="en-US" altLang="en-US"/>
              <a:t>Gymnosperm Distinguishing Features</a:t>
            </a:r>
          </a:p>
        </p:txBody>
      </p:sp>
      <p:sp>
        <p:nvSpPr>
          <p:cNvPr id="20483" name="Content Placeholder 2">
            <a:extLst>
              <a:ext uri="{FF2B5EF4-FFF2-40B4-BE49-F238E27FC236}">
                <a16:creationId xmlns:a16="http://schemas.microsoft.com/office/drawing/2014/main" id="{60A766A3-F126-42CE-9D56-9F5ABAA7808C}"/>
              </a:ext>
            </a:extLst>
          </p:cNvPr>
          <p:cNvSpPr>
            <a:spLocks noGrp="1" noChangeArrowheads="1"/>
          </p:cNvSpPr>
          <p:nvPr>
            <p:ph idx="1"/>
          </p:nvPr>
        </p:nvSpPr>
        <p:spPr>
          <a:xfrm>
            <a:off x="1738314" y="1371600"/>
            <a:ext cx="8713787" cy="4114800"/>
          </a:xfrm>
        </p:spPr>
        <p:txBody>
          <a:bodyPr/>
          <a:lstStyle/>
          <a:p>
            <a:r>
              <a:rPr lang="en-US" altLang="en-US"/>
              <a:t>Sub Phylum SPERMOPHYTA</a:t>
            </a:r>
          </a:p>
          <a:p>
            <a:r>
              <a:rPr lang="en-US" altLang="en-US"/>
              <a:t>seed-producing plants that include Conifers, Cycads, Ginkgo, and Gnetophytes</a:t>
            </a:r>
          </a:p>
          <a:p>
            <a:r>
              <a:rPr lang="en-US" altLang="en-US"/>
              <a:t>“Gymnosperm” means ‘</a:t>
            </a:r>
            <a:r>
              <a:rPr lang="en-US" altLang="en-US" b="1" u="sng"/>
              <a:t>naked seed</a:t>
            </a:r>
            <a:r>
              <a:rPr lang="en-US" altLang="en-US"/>
              <a:t>’ (needs cone to protect it)</a:t>
            </a:r>
          </a:p>
          <a:p>
            <a:r>
              <a:rPr lang="en-US" altLang="en-US"/>
              <a:t>Reproductive structures are </a:t>
            </a:r>
            <a:r>
              <a:rPr lang="en-US" altLang="en-US" b="1" u="sng"/>
              <a:t>cones.</a:t>
            </a:r>
          </a:p>
          <a:p>
            <a:r>
              <a:rPr lang="en-US" altLang="en-US"/>
              <a:t>Each gymnosperm species has a different cone. Male and female cones present on same plant.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516AD06-C804-4D78-B068-2BB2AD733451}"/>
              </a:ext>
            </a:extLst>
          </p:cNvPr>
          <p:cNvSpPr>
            <a:spLocks noGrp="1" noChangeArrowheads="1"/>
          </p:cNvSpPr>
          <p:nvPr>
            <p:ph type="title"/>
          </p:nvPr>
        </p:nvSpPr>
        <p:spPr/>
        <p:txBody>
          <a:bodyPr>
            <a:normAutofit/>
          </a:bodyPr>
          <a:lstStyle/>
          <a:p>
            <a:r>
              <a:rPr lang="en-US" altLang="en-US" dirty="0"/>
              <a:t>Gymnosperm reproduction differs from that of angiosperms in several ways </a:t>
            </a:r>
          </a:p>
        </p:txBody>
      </p:sp>
      <p:sp>
        <p:nvSpPr>
          <p:cNvPr id="105475" name="Content Placeholder 2">
            <a:extLst>
              <a:ext uri="{FF2B5EF4-FFF2-40B4-BE49-F238E27FC236}">
                <a16:creationId xmlns:a16="http://schemas.microsoft.com/office/drawing/2014/main" id="{C88B0BE3-2669-4756-9558-66E23A1C5A38}"/>
              </a:ext>
            </a:extLst>
          </p:cNvPr>
          <p:cNvSpPr>
            <a:spLocks noGrp="1" noChangeArrowheads="1"/>
          </p:cNvSpPr>
          <p:nvPr>
            <p:ph idx="1"/>
          </p:nvPr>
        </p:nvSpPr>
        <p:spPr>
          <a:xfrm>
            <a:off x="838200" y="1825624"/>
            <a:ext cx="10515600" cy="5032375"/>
          </a:xfrm>
        </p:spPr>
        <p:txBody>
          <a:bodyPr>
            <a:normAutofit fontScale="85000" lnSpcReduction="20000"/>
          </a:bodyPr>
          <a:lstStyle/>
          <a:p>
            <a:r>
              <a:rPr lang="en-US" altLang="en-US" dirty="0"/>
              <a:t>In angiosperms, the female gametophyte exists in an enclosed structure—the ovule—which is within the ovary; </a:t>
            </a:r>
          </a:p>
          <a:p>
            <a:r>
              <a:rPr lang="en-US" altLang="en-US" dirty="0"/>
              <a:t>in gymnosperms, the female gametophyte is present on exposed bracts of the female cone. </a:t>
            </a:r>
          </a:p>
          <a:p>
            <a:r>
              <a:rPr lang="en-US" altLang="en-US" dirty="0"/>
              <a:t>Double fertilization is a key event in the lifecycle of angiosperms, but is completely absent in gymnosperms. </a:t>
            </a:r>
          </a:p>
          <a:p>
            <a:r>
              <a:rPr lang="en-US" altLang="en-US" dirty="0"/>
              <a:t>The male and female gametophyte structures are present on separate male and female cones in gymnosperms, whereas in angiosperms, they are a part of the flower. </a:t>
            </a:r>
          </a:p>
          <a:p>
            <a:r>
              <a:rPr lang="en-US" altLang="en-US" dirty="0"/>
              <a:t>Lastly, wind plays an important role in pollination in gymnosperms because pollen is blown by the wind to land on the female cones. Although many angiosperms are also wind-pollinated, animal pollination is more common.</a:t>
            </a:r>
          </a:p>
          <a:p>
            <a:r>
              <a:rPr lang="en-US" altLang="en-US" dirty="0"/>
              <a:t>(a) Angiosperms are flowering plants, and include grasses, herbs, shrubs and most deciduous trees, while (b) gymnosperms are conifers. Both produce seeds but have different reproductive strategies. </a:t>
            </a:r>
          </a:p>
          <a:p>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4187F-47A0-460C-8A43-799A9D1E7028}"/>
              </a:ext>
            </a:extLst>
          </p:cNvPr>
          <p:cNvSpPr>
            <a:spLocks noGrp="1"/>
          </p:cNvSpPr>
          <p:nvPr>
            <p:ph idx="1"/>
          </p:nvPr>
        </p:nvSpPr>
        <p:spPr>
          <a:xfrm>
            <a:off x="1992313" y="188913"/>
            <a:ext cx="7772400" cy="4114800"/>
          </a:xfrm>
        </p:spPr>
        <p:txBody>
          <a:bodyPr>
            <a:normAutofit fontScale="92500"/>
          </a:bodyPr>
          <a:lstStyle/>
          <a:p>
            <a:pPr>
              <a:defRPr/>
            </a:pPr>
            <a:r>
              <a:rPr lang="en-US" dirty="0">
                <a:solidFill>
                  <a:schemeClr val="accent2"/>
                </a:solidFill>
              </a:rPr>
              <a:t>Female gametophytes are entirely dependent on the parent sporophyte for nutrition and protection.</a:t>
            </a:r>
          </a:p>
          <a:p>
            <a:pPr>
              <a:defRPr/>
            </a:pPr>
            <a:r>
              <a:rPr lang="en-US" dirty="0">
                <a:solidFill>
                  <a:schemeClr val="accent2"/>
                </a:solidFill>
              </a:rPr>
              <a:t>Megasporangia, “naked” on scales or modified leaves of often-woody cones, produce haploid megaspores by meiosis. </a:t>
            </a:r>
          </a:p>
          <a:p>
            <a:pPr>
              <a:defRPr/>
            </a:pPr>
            <a:r>
              <a:rPr lang="en-US" dirty="0">
                <a:solidFill>
                  <a:schemeClr val="accent2"/>
                </a:solidFill>
              </a:rPr>
              <a:t>The much-reduced gametophyte develops from a megaspore, producing one or more egg cells. </a:t>
            </a:r>
          </a:p>
          <a:p>
            <a:pPr>
              <a:defRPr/>
            </a:pPr>
            <a:r>
              <a:rPr lang="en-US" dirty="0">
                <a:solidFill>
                  <a:schemeClr val="accent2"/>
                </a:solidFill>
              </a:rPr>
              <a:t>Together with the megasporangium and layers of parental tissue (the integument), the gametophyte forms an ovule, which eventually develops into a seed.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F3106-870C-4C58-8651-2ECAB8CB6C3B}"/>
              </a:ext>
            </a:extLst>
          </p:cNvPr>
          <p:cNvSpPr>
            <a:spLocks noGrp="1"/>
          </p:cNvSpPr>
          <p:nvPr>
            <p:ph idx="1"/>
          </p:nvPr>
        </p:nvSpPr>
        <p:spPr>
          <a:xfrm>
            <a:off x="1735138" y="1371600"/>
            <a:ext cx="3929062" cy="4114800"/>
          </a:xfrm>
        </p:spPr>
        <p:txBody>
          <a:bodyPr/>
          <a:lstStyle/>
          <a:p>
            <a:pPr marL="457200" indent="-317500">
              <a:spcBef>
                <a:spcPts val="0"/>
              </a:spcBef>
              <a:buClr>
                <a:srgbClr val="F3F3F3"/>
              </a:buClr>
              <a:buSzPct val="100000"/>
              <a:buFont typeface="Arial"/>
              <a:buChar char="•"/>
              <a:defRPr/>
            </a:pPr>
            <a:r>
              <a:rPr lang="en-CA" dirty="0">
                <a:solidFill>
                  <a:schemeClr val="accent6"/>
                </a:solidFill>
                <a:latin typeface="Arial"/>
                <a:ea typeface="Arial"/>
                <a:cs typeface="Arial"/>
                <a:sym typeface="Arial"/>
              </a:rPr>
              <a:t>Inside female cones, female spores develop into female gametophytes, which produces an egg inside an ovule.</a:t>
            </a:r>
          </a:p>
          <a:p>
            <a:pPr>
              <a:defRPr/>
            </a:pPr>
            <a:endParaRPr lang="en-US" dirty="0"/>
          </a:p>
        </p:txBody>
      </p:sp>
      <p:pic>
        <p:nvPicPr>
          <p:cNvPr id="107523" name="Shape 127">
            <a:extLst>
              <a:ext uri="{FF2B5EF4-FFF2-40B4-BE49-F238E27FC236}">
                <a16:creationId xmlns:a16="http://schemas.microsoft.com/office/drawing/2014/main" id="{1AAAE865-5A09-4258-B064-A6B0D7C8A68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0599" t="8424" b="7536"/>
          <a:stretch>
            <a:fillRect/>
          </a:stretch>
        </p:blipFill>
        <p:spPr bwMode="auto">
          <a:xfrm>
            <a:off x="5664201" y="549276"/>
            <a:ext cx="47910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AB8C817-07BD-4BF7-B2A5-9279A183A436}"/>
              </a:ext>
            </a:extLst>
          </p:cNvPr>
          <p:cNvSpPr>
            <a:spLocks noGrp="1" noChangeArrowheads="1"/>
          </p:cNvSpPr>
          <p:nvPr>
            <p:ph type="title"/>
          </p:nvPr>
        </p:nvSpPr>
        <p:spPr>
          <a:xfrm>
            <a:off x="1730376" y="52388"/>
            <a:ext cx="8964613" cy="1143000"/>
          </a:xfrm>
        </p:spPr>
        <p:txBody>
          <a:bodyPr/>
          <a:lstStyle/>
          <a:p>
            <a:r>
              <a:rPr lang="en-US" altLang="en-US"/>
              <a:t>Gymnosperm Distinguishing Features</a:t>
            </a:r>
          </a:p>
        </p:txBody>
      </p:sp>
      <p:sp>
        <p:nvSpPr>
          <p:cNvPr id="22531" name="Content Placeholder 2">
            <a:extLst>
              <a:ext uri="{FF2B5EF4-FFF2-40B4-BE49-F238E27FC236}">
                <a16:creationId xmlns:a16="http://schemas.microsoft.com/office/drawing/2014/main" id="{274C39F1-E30A-4693-B6A0-4A393B4C297D}"/>
              </a:ext>
            </a:extLst>
          </p:cNvPr>
          <p:cNvSpPr>
            <a:spLocks noGrp="1" noChangeArrowheads="1"/>
          </p:cNvSpPr>
          <p:nvPr>
            <p:ph idx="1"/>
          </p:nvPr>
        </p:nvSpPr>
        <p:spPr>
          <a:xfrm>
            <a:off x="1738314" y="1371600"/>
            <a:ext cx="8713787" cy="4114800"/>
          </a:xfrm>
        </p:spPr>
        <p:txBody>
          <a:bodyPr/>
          <a:lstStyle/>
          <a:p>
            <a:r>
              <a:rPr lang="en-US" altLang="en-US"/>
              <a:t>Gametophyte phase are only a </a:t>
            </a:r>
            <a:r>
              <a:rPr lang="en-US" altLang="en-US" b="1" u="sng"/>
              <a:t>few cells </a:t>
            </a:r>
          </a:p>
          <a:p>
            <a:r>
              <a:rPr lang="en-US" altLang="en-US"/>
              <a:t>Gametophyte develops in cones</a:t>
            </a:r>
          </a:p>
          <a:p>
            <a:r>
              <a:rPr lang="en-US" altLang="en-US"/>
              <a:t>Gametophyte depends on sporophyte for nutrition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D229101-5EBA-4819-A78E-15843AA81EE8}"/>
              </a:ext>
            </a:extLst>
          </p:cNvPr>
          <p:cNvSpPr>
            <a:spLocks noGrp="1" noChangeArrowheads="1"/>
          </p:cNvSpPr>
          <p:nvPr>
            <p:ph type="title"/>
          </p:nvPr>
        </p:nvSpPr>
        <p:spPr>
          <a:xfrm>
            <a:off x="2209800" y="26988"/>
            <a:ext cx="7772400" cy="1143000"/>
          </a:xfrm>
        </p:spPr>
        <p:txBody>
          <a:bodyPr/>
          <a:lstStyle/>
          <a:p>
            <a:r>
              <a:rPr lang="en-US" altLang="en-US"/>
              <a:t>Structure</a:t>
            </a:r>
          </a:p>
        </p:txBody>
      </p:sp>
      <p:sp>
        <p:nvSpPr>
          <p:cNvPr id="24579" name="Content Placeholder 2">
            <a:extLst>
              <a:ext uri="{FF2B5EF4-FFF2-40B4-BE49-F238E27FC236}">
                <a16:creationId xmlns:a16="http://schemas.microsoft.com/office/drawing/2014/main" id="{F6CFA8DB-E0D8-4A20-8C01-53040AF8E0C8}"/>
              </a:ext>
            </a:extLst>
          </p:cNvPr>
          <p:cNvSpPr>
            <a:spLocks noGrp="1" noChangeArrowheads="1"/>
          </p:cNvSpPr>
          <p:nvPr>
            <p:ph idx="1"/>
          </p:nvPr>
        </p:nvSpPr>
        <p:spPr>
          <a:xfrm>
            <a:off x="2209800" y="1169988"/>
            <a:ext cx="7772400" cy="4114800"/>
          </a:xfrm>
        </p:spPr>
        <p:txBody>
          <a:bodyPr/>
          <a:lstStyle/>
          <a:p>
            <a:pPr>
              <a:spcBef>
                <a:spcPct val="0"/>
              </a:spcBef>
              <a:buFontTx/>
              <a:buNone/>
              <a:defRPr/>
            </a:pPr>
            <a:r>
              <a:rPr lang="en-CA" altLang="en-US" dirty="0"/>
              <a:t>Needle-like leaves - </a:t>
            </a:r>
            <a:r>
              <a:rPr lang="en-CA" altLang="en-US" dirty="0">
                <a:solidFill>
                  <a:schemeClr val="accent6"/>
                </a:solidFill>
              </a:rPr>
              <a:t>adaptation in most but not all conifers to function with less water. an example of one that doesn’t have pine needles is the </a:t>
            </a:r>
            <a:r>
              <a:rPr lang="en-CA" altLang="en-US" dirty="0" err="1">
                <a:solidFill>
                  <a:schemeClr val="accent6"/>
                </a:solidFill>
              </a:rPr>
              <a:t>cupressaceae</a:t>
            </a:r>
            <a:r>
              <a:rPr lang="en-CA" altLang="en-US" dirty="0">
                <a:solidFill>
                  <a:schemeClr val="accent6"/>
                </a:solidFill>
              </a:rPr>
              <a:t>.</a:t>
            </a:r>
          </a:p>
          <a:p>
            <a:pPr>
              <a:defRPr/>
            </a:pPr>
            <a:r>
              <a:rPr lang="en-US" dirty="0"/>
              <a:t>Vascular tissue – </a:t>
            </a:r>
            <a:r>
              <a:rPr lang="en-CA" dirty="0"/>
              <a:t>Specialized tissue in plants that transport water, nutrients and the products of photosynthesis:</a:t>
            </a:r>
            <a:endParaRPr lang="en-US" dirty="0"/>
          </a:p>
          <a:p>
            <a:pPr>
              <a:spcBef>
                <a:spcPct val="0"/>
              </a:spcBef>
              <a:buFontTx/>
              <a:buNone/>
              <a:defRPr/>
            </a:pPr>
            <a:endParaRPr lang="en-CA" altLang="en-US" dirty="0"/>
          </a:p>
          <a:p>
            <a:pPr>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8CB222A-57F2-4200-AE40-5CC0A7F496B6}"/>
              </a:ext>
            </a:extLst>
          </p:cNvPr>
          <p:cNvSpPr>
            <a:spLocks noGrp="1" noChangeArrowheads="1"/>
          </p:cNvSpPr>
          <p:nvPr>
            <p:ph type="title"/>
          </p:nvPr>
        </p:nvSpPr>
        <p:spPr>
          <a:xfrm>
            <a:off x="2192338" y="0"/>
            <a:ext cx="7772400" cy="1143000"/>
          </a:xfrm>
        </p:spPr>
        <p:txBody>
          <a:bodyPr/>
          <a:lstStyle/>
          <a:p>
            <a:r>
              <a:rPr lang="en-US" altLang="en-US"/>
              <a:t>Life Cycle</a:t>
            </a:r>
          </a:p>
        </p:txBody>
      </p:sp>
      <p:sp>
        <p:nvSpPr>
          <p:cNvPr id="28675" name="Content Placeholder 2">
            <a:extLst>
              <a:ext uri="{FF2B5EF4-FFF2-40B4-BE49-F238E27FC236}">
                <a16:creationId xmlns:a16="http://schemas.microsoft.com/office/drawing/2014/main" id="{C0C19B54-9719-4C33-AF73-F6C7A077CE47}"/>
              </a:ext>
            </a:extLst>
          </p:cNvPr>
          <p:cNvSpPr>
            <a:spLocks noGrp="1" noChangeArrowheads="1"/>
          </p:cNvSpPr>
          <p:nvPr>
            <p:ph idx="1"/>
          </p:nvPr>
        </p:nvSpPr>
        <p:spPr>
          <a:xfrm>
            <a:off x="2192338" y="1150939"/>
            <a:ext cx="7772400" cy="5114925"/>
          </a:xfrm>
        </p:spPr>
        <p:txBody>
          <a:bodyPr/>
          <a:lstStyle/>
          <a:p>
            <a:r>
              <a:rPr lang="en-US" altLang="en-US">
                <a:solidFill>
                  <a:srgbClr val="0070C0"/>
                </a:solidFill>
              </a:rPr>
              <a:t>Sporophyte is </a:t>
            </a:r>
            <a:r>
              <a:rPr lang="en-US" altLang="en-US" b="1" u="sng">
                <a:solidFill>
                  <a:srgbClr val="0070C0"/>
                </a:solidFill>
              </a:rPr>
              <a:t>dominant </a:t>
            </a:r>
            <a:r>
              <a:rPr lang="en-US" altLang="en-US">
                <a:solidFill>
                  <a:srgbClr val="0070C0"/>
                </a:solidFill>
              </a:rPr>
              <a:t>phase</a:t>
            </a:r>
          </a:p>
          <a:p>
            <a:pPr eaLnBrk="1" hangingPunct="1"/>
            <a:r>
              <a:rPr lang="en-US" altLang="en-US">
                <a:solidFill>
                  <a:srgbClr val="0070C0"/>
                </a:solidFill>
              </a:rPr>
              <a:t>Gametophyte is </a:t>
            </a:r>
            <a:r>
              <a:rPr lang="en-US" altLang="en-US" b="1" u="sng">
                <a:solidFill>
                  <a:srgbClr val="0070C0"/>
                </a:solidFill>
              </a:rPr>
              <a:t>tiny</a:t>
            </a:r>
            <a:r>
              <a:rPr lang="en-US" altLang="en-US">
                <a:solidFill>
                  <a:srgbClr val="0070C0"/>
                </a:solidFill>
              </a:rPr>
              <a:t>, grows and matures </a:t>
            </a:r>
            <a:r>
              <a:rPr lang="en-US" altLang="en-US" b="1" u="sng">
                <a:solidFill>
                  <a:srgbClr val="0070C0"/>
                </a:solidFill>
              </a:rPr>
              <a:t>within</a:t>
            </a:r>
            <a:r>
              <a:rPr lang="en-US" altLang="en-US">
                <a:solidFill>
                  <a:srgbClr val="0070C0"/>
                </a:solidFill>
              </a:rPr>
              <a:t> the sporophyte in </a:t>
            </a:r>
            <a:r>
              <a:rPr lang="en-US" altLang="en-US" b="1">
                <a:solidFill>
                  <a:srgbClr val="0070C0"/>
                </a:solidFill>
              </a:rPr>
              <a:t>cones</a:t>
            </a:r>
            <a:r>
              <a:rPr lang="en-US" altLang="en-US">
                <a:solidFill>
                  <a:srgbClr val="0070C0"/>
                </a:solidFill>
              </a:rPr>
              <a:t>. (dependent on sporophyte).</a:t>
            </a:r>
          </a:p>
          <a:p>
            <a:pPr lvl="1"/>
            <a:r>
              <a:rPr lang="en-US" altLang="en-US">
                <a:solidFill>
                  <a:srgbClr val="0070C0"/>
                </a:solidFill>
              </a:rPr>
              <a:t>Male gametophyte is just a few cells inside a grain of pollen. </a:t>
            </a:r>
          </a:p>
          <a:p>
            <a:pPr lvl="1"/>
            <a:r>
              <a:rPr lang="en-US" altLang="en-US">
                <a:solidFill>
                  <a:srgbClr val="0070C0"/>
                </a:solidFill>
              </a:rPr>
              <a:t>Female gametophyte produces an egg inside an ovule. </a:t>
            </a:r>
          </a:p>
          <a:p>
            <a:pPr eaLnBrk="1" hangingPunct="1"/>
            <a:endParaRPr lang="en-US" altLang="en-US"/>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D62EB66-4675-40B3-8089-4D3D62B1232E}"/>
              </a:ext>
            </a:extLst>
          </p:cNvPr>
          <p:cNvSpPr>
            <a:spLocks noGrp="1" noChangeArrowheads="1"/>
          </p:cNvSpPr>
          <p:nvPr>
            <p:ph type="title"/>
          </p:nvPr>
        </p:nvSpPr>
        <p:spPr/>
        <p:txBody>
          <a:bodyPr/>
          <a:lstStyle/>
          <a:p>
            <a:pPr algn="l"/>
            <a:r>
              <a:rPr lang="en-US" altLang="en-US"/>
              <a:t>Male and Female Cones</a:t>
            </a:r>
          </a:p>
        </p:txBody>
      </p:sp>
      <p:sp>
        <p:nvSpPr>
          <p:cNvPr id="30723" name="Content Placeholder 2">
            <a:extLst>
              <a:ext uri="{FF2B5EF4-FFF2-40B4-BE49-F238E27FC236}">
                <a16:creationId xmlns:a16="http://schemas.microsoft.com/office/drawing/2014/main" id="{04C11BC4-8E69-468B-AB57-3BEE09C6E769}"/>
              </a:ext>
            </a:extLst>
          </p:cNvPr>
          <p:cNvSpPr>
            <a:spLocks noGrp="1" noChangeArrowheads="1"/>
          </p:cNvSpPr>
          <p:nvPr>
            <p:ph idx="1"/>
          </p:nvPr>
        </p:nvSpPr>
        <p:spPr>
          <a:xfrm>
            <a:off x="2003425" y="1884363"/>
            <a:ext cx="5384800" cy="3263900"/>
          </a:xfrm>
        </p:spPr>
        <p:txBody>
          <a:bodyPr/>
          <a:lstStyle/>
          <a:p>
            <a:r>
              <a:rPr lang="en-US" altLang="en-US"/>
              <a:t>Cones are made up of </a:t>
            </a:r>
            <a:r>
              <a:rPr lang="en-US" altLang="en-US" b="1" u="sng"/>
              <a:t>scales.</a:t>
            </a:r>
          </a:p>
          <a:p>
            <a:r>
              <a:rPr lang="en-US" altLang="en-US"/>
              <a:t>Scales hold </a:t>
            </a:r>
            <a:r>
              <a:rPr lang="en-US" altLang="en-US" b="1" u="sng"/>
              <a:t>sporangia</a:t>
            </a:r>
            <a:r>
              <a:rPr lang="en-US" altLang="en-US"/>
              <a:t> – structures that produce spores that will develop into gametophytes.</a:t>
            </a:r>
            <a:endParaRPr lang="en-US" altLang="en-US" b="1" u="sng"/>
          </a:p>
          <a:p>
            <a:endParaRPr lang="en-US" altLang="en-US"/>
          </a:p>
        </p:txBody>
      </p:sp>
      <p:pic>
        <p:nvPicPr>
          <p:cNvPr id="30724" name="Picture 2" descr="Fall Pinecone STEM Pack – Little Bins for Little Hands">
            <a:extLst>
              <a:ext uri="{FF2B5EF4-FFF2-40B4-BE49-F238E27FC236}">
                <a16:creationId xmlns:a16="http://schemas.microsoft.com/office/drawing/2014/main" id="{A69B2440-823E-4274-A9A4-C2B5E17D1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32" t="44949" r="16859" b="16508"/>
          <a:stretch>
            <a:fillRect/>
          </a:stretch>
        </p:blipFill>
        <p:spPr bwMode="auto">
          <a:xfrm>
            <a:off x="7896226" y="111126"/>
            <a:ext cx="36036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Gymnosperms">
            <a:extLst>
              <a:ext uri="{FF2B5EF4-FFF2-40B4-BE49-F238E27FC236}">
                <a16:creationId xmlns:a16="http://schemas.microsoft.com/office/drawing/2014/main" id="{35B5593A-6DA1-4351-A7AD-B627D5FC8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4056064"/>
            <a:ext cx="42354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E9FB05F-D244-431C-92E7-0D1F68B11D11}"/>
              </a:ext>
            </a:extLst>
          </p:cNvPr>
          <p:cNvSpPr>
            <a:spLocks noGrp="1" noChangeArrowheads="1"/>
          </p:cNvSpPr>
          <p:nvPr>
            <p:ph type="title"/>
          </p:nvPr>
        </p:nvSpPr>
        <p:spPr/>
        <p:txBody>
          <a:bodyPr/>
          <a:lstStyle/>
          <a:p>
            <a:endParaRPr lang="en-US" altLang="en-US"/>
          </a:p>
        </p:txBody>
      </p:sp>
      <p:pic>
        <p:nvPicPr>
          <p:cNvPr id="31747" name="Picture 2" descr="Gymnosperms | Boundless Biology">
            <a:extLst>
              <a:ext uri="{FF2B5EF4-FFF2-40B4-BE49-F238E27FC236}">
                <a16:creationId xmlns:a16="http://schemas.microsoft.com/office/drawing/2014/main" id="{7B51E690-EFF3-40B1-8A94-B6E17858F6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5193"/>
          <a:stretch>
            <a:fillRect/>
          </a:stretch>
        </p:blipFill>
        <p:spPr>
          <a:xfrm>
            <a:off x="1885951" y="608013"/>
            <a:ext cx="8747125" cy="50673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56B405B-9AB8-4190-ABFB-93FCF21BE160}"/>
              </a:ext>
            </a:extLst>
          </p:cNvPr>
          <p:cNvSpPr>
            <a:spLocks noGrp="1" noChangeArrowheads="1"/>
          </p:cNvSpPr>
          <p:nvPr>
            <p:ph type="title"/>
          </p:nvPr>
        </p:nvSpPr>
        <p:spPr>
          <a:xfrm>
            <a:off x="1849438" y="609600"/>
            <a:ext cx="8132762" cy="1143000"/>
          </a:xfrm>
        </p:spPr>
        <p:txBody>
          <a:bodyPr/>
          <a:lstStyle/>
          <a:p>
            <a:pPr algn="l"/>
            <a:r>
              <a:rPr lang="en-US" altLang="en-US"/>
              <a:t>Male Cones </a:t>
            </a:r>
            <a:r>
              <a:rPr lang="en-US" altLang="en-US" sz="4000"/>
              <a:t>(Pollen Cones) </a:t>
            </a:r>
          </a:p>
        </p:txBody>
      </p:sp>
      <p:sp>
        <p:nvSpPr>
          <p:cNvPr id="32771" name="Content Placeholder 2">
            <a:extLst>
              <a:ext uri="{FF2B5EF4-FFF2-40B4-BE49-F238E27FC236}">
                <a16:creationId xmlns:a16="http://schemas.microsoft.com/office/drawing/2014/main" id="{A2C8CF31-AB6D-474B-9996-6E132ED81943}"/>
              </a:ext>
            </a:extLst>
          </p:cNvPr>
          <p:cNvSpPr>
            <a:spLocks noGrp="1" noChangeArrowheads="1"/>
          </p:cNvSpPr>
          <p:nvPr>
            <p:ph idx="1"/>
          </p:nvPr>
        </p:nvSpPr>
        <p:spPr>
          <a:xfrm>
            <a:off x="1849439" y="2133600"/>
            <a:ext cx="8639175" cy="4464050"/>
          </a:xfrm>
        </p:spPr>
        <p:txBody>
          <a:bodyPr/>
          <a:lstStyle/>
          <a:p>
            <a:r>
              <a:rPr lang="en-US" altLang="en-US" sz="3900"/>
              <a:t>Smaller, less woody</a:t>
            </a:r>
          </a:p>
          <a:p>
            <a:r>
              <a:rPr lang="en-US" altLang="en-US" sz="3900" i="1"/>
              <a:t>microsporangia</a:t>
            </a:r>
            <a:r>
              <a:rPr lang="en-US" altLang="en-US" sz="3900"/>
              <a:t> on scales make </a:t>
            </a:r>
            <a:r>
              <a:rPr lang="en-US" altLang="en-US" sz="3900" b="1" u="sng"/>
              <a:t>microspores </a:t>
            </a:r>
            <a:r>
              <a:rPr lang="en-US" altLang="en-US" sz="3900">
                <a:sym typeface="Wingdings" panose="05000000000000000000" pitchFamily="2" charset="2"/>
              </a:rPr>
              <a:t> </a:t>
            </a:r>
            <a:r>
              <a:rPr lang="en-US" altLang="en-US" sz="3900"/>
              <a:t>male </a:t>
            </a:r>
            <a:r>
              <a:rPr lang="en-US" altLang="en-US" sz="3900" b="1" u="sng"/>
              <a:t>gametophytes</a:t>
            </a:r>
            <a:r>
              <a:rPr lang="en-US" altLang="en-US" sz="3900"/>
              <a:t>, consisting of several cells enclosed within </a:t>
            </a:r>
            <a:r>
              <a:rPr lang="en-US" altLang="en-US" sz="3900" b="1" u="sng"/>
              <a:t>pollen grain.</a:t>
            </a:r>
            <a:endParaRPr lang="en-US" altLang="en-US" sz="3900" b="1" u="sng">
              <a:solidFill>
                <a:srgbClr val="0070C0"/>
              </a:solidFill>
            </a:endParaRPr>
          </a:p>
          <a:p>
            <a:pPr eaLnBrk="1" hangingPunct="1"/>
            <a:r>
              <a:rPr lang="en-US" altLang="en-US" sz="3900"/>
              <a:t>Pollen grains are released into the air. </a:t>
            </a:r>
          </a:p>
          <a:p>
            <a:endParaRPr lang="en-US" altLang="en-US" sz="4200"/>
          </a:p>
          <a:p>
            <a:endParaRPr lang="en-US" altLang="en-US"/>
          </a:p>
        </p:txBody>
      </p:sp>
      <p:pic>
        <p:nvPicPr>
          <p:cNvPr id="32772" name="Picture 2" descr="Gymnosperms">
            <a:extLst>
              <a:ext uri="{FF2B5EF4-FFF2-40B4-BE49-F238E27FC236}">
                <a16:creationId xmlns:a16="http://schemas.microsoft.com/office/drawing/2014/main" id="{1C6255B3-87F9-4438-BF06-626AD20C7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15875"/>
            <a:ext cx="42354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1298</Words>
  <Application>Microsoft Office PowerPoint</Application>
  <PresentationFormat>Widescreen</PresentationFormat>
  <Paragraphs>158</Paragraphs>
  <Slides>32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Tahoma</vt:lpstr>
      <vt:lpstr>Times New Roman</vt:lpstr>
      <vt:lpstr>Office Theme</vt:lpstr>
      <vt:lpstr>Seed Plants: Sub Phylum Spermopsida</vt:lpstr>
      <vt:lpstr>Seed plants in General</vt:lpstr>
      <vt:lpstr>Gymnosperm Distinguishing Features</vt:lpstr>
      <vt:lpstr>Gymnosperm Distinguishing Features</vt:lpstr>
      <vt:lpstr>Structure</vt:lpstr>
      <vt:lpstr>Life Cycle</vt:lpstr>
      <vt:lpstr>Male and Female Cones</vt:lpstr>
      <vt:lpstr>PowerPoint Presentation</vt:lpstr>
      <vt:lpstr>Male Cones (Pollen Cones) </vt:lpstr>
      <vt:lpstr>PowerPoint Presentation</vt:lpstr>
      <vt:lpstr>Pollen grains</vt:lpstr>
      <vt:lpstr>Female Cones (Seed Cones)</vt:lpstr>
      <vt:lpstr>PowerPoint Presentation</vt:lpstr>
      <vt:lpstr>Ovule:</vt:lpstr>
      <vt:lpstr>POLLINATION</vt:lpstr>
      <vt:lpstr>PowerPoint Presentation</vt:lpstr>
      <vt:lpstr>Zygote  Embryo</vt:lpstr>
      <vt:lpstr>Seed (Fertilized ovule)</vt:lpstr>
      <vt:lpstr>PowerPoint Presentation</vt:lpstr>
      <vt:lpstr>PowerPoint Presentation</vt:lpstr>
      <vt:lpstr>Importance of Conifers</vt:lpstr>
      <vt:lpstr>What Adaptations have Seed plants evolved?</vt:lpstr>
      <vt:lpstr>Reduced Gametophyte</vt:lpstr>
      <vt:lpstr>Seeds</vt:lpstr>
      <vt:lpstr>Vascular tissue</vt:lpstr>
      <vt:lpstr>PowerPoint Presentation</vt:lpstr>
      <vt:lpstr>PowerPoint Presentation</vt:lpstr>
      <vt:lpstr>PowerPoint Presentation</vt:lpstr>
      <vt:lpstr>PowerPoint Presentation</vt:lpstr>
      <vt:lpstr>Gymnosperm reproduction differs from that of angiosperms in several ways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Wilson</dc:creator>
  <cp:lastModifiedBy>Tammy Wilson</cp:lastModifiedBy>
  <cp:revision>3</cp:revision>
  <dcterms:created xsi:type="dcterms:W3CDTF">2021-10-04T23:13:21Z</dcterms:created>
  <dcterms:modified xsi:type="dcterms:W3CDTF">2021-10-04T23:31:40Z</dcterms:modified>
</cp:coreProperties>
</file>