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8" r:id="rId3"/>
    <p:sldId id="365" r:id="rId4"/>
    <p:sldId id="279" r:id="rId5"/>
    <p:sldId id="341" r:id="rId6"/>
    <p:sldId id="342" r:id="rId7"/>
    <p:sldId id="343" r:id="rId8"/>
    <p:sldId id="344" r:id="rId9"/>
    <p:sldId id="345" r:id="rId10"/>
    <p:sldId id="340" r:id="rId11"/>
    <p:sldId id="368" r:id="rId12"/>
    <p:sldId id="346" r:id="rId13"/>
    <p:sldId id="280" r:id="rId14"/>
    <p:sldId id="28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6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mmy Wilson" userId="e3b55da62d900d7c" providerId="LiveId" clId="{6E8A40E3-0EBA-4DCD-BEE8-43673AED5044}"/>
    <pc:docChg chg="custSel delSld">
      <pc:chgData name="Tammy Wilson" userId="e3b55da62d900d7c" providerId="LiveId" clId="{6E8A40E3-0EBA-4DCD-BEE8-43673AED5044}" dt="2019-11-09T17:48:28.427" v="20" actId="2696"/>
      <pc:docMkLst>
        <pc:docMk/>
      </pc:docMkLst>
      <pc:sldChg chg="del">
        <pc:chgData name="Tammy Wilson" userId="e3b55da62d900d7c" providerId="LiveId" clId="{6E8A40E3-0EBA-4DCD-BEE8-43673AED5044}" dt="2019-11-09T17:48:27.530" v="1" actId="2696"/>
        <pc:sldMkLst>
          <pc:docMk/>
          <pc:sldMk cId="2161032913" sldId="261"/>
        </pc:sldMkLst>
      </pc:sldChg>
      <pc:sldChg chg="del">
        <pc:chgData name="Tammy Wilson" userId="e3b55da62d900d7c" providerId="LiveId" clId="{6E8A40E3-0EBA-4DCD-BEE8-43673AED5044}" dt="2019-11-09T17:48:27.561" v="2" actId="2696"/>
        <pc:sldMkLst>
          <pc:docMk/>
          <pc:sldMk cId="3027410944" sldId="266"/>
        </pc:sldMkLst>
      </pc:sldChg>
      <pc:sldChg chg="del">
        <pc:chgData name="Tammy Wilson" userId="e3b55da62d900d7c" providerId="LiveId" clId="{6E8A40E3-0EBA-4DCD-BEE8-43673AED5044}" dt="2019-11-09T17:48:28.161" v="15" actId="2696"/>
        <pc:sldMkLst>
          <pc:docMk/>
          <pc:sldMk cId="3581780029" sldId="269"/>
        </pc:sldMkLst>
      </pc:sldChg>
      <pc:sldChg chg="del">
        <pc:chgData name="Tammy Wilson" userId="e3b55da62d900d7c" providerId="LiveId" clId="{6E8A40E3-0EBA-4DCD-BEE8-43673AED5044}" dt="2019-11-09T17:48:28.208" v="16" actId="2696"/>
        <pc:sldMkLst>
          <pc:docMk/>
          <pc:sldMk cId="704946457" sldId="270"/>
        </pc:sldMkLst>
      </pc:sldChg>
      <pc:sldChg chg="del">
        <pc:chgData name="Tammy Wilson" userId="e3b55da62d900d7c" providerId="LiveId" clId="{6E8A40E3-0EBA-4DCD-BEE8-43673AED5044}" dt="2019-11-09T17:48:28.255" v="17" actId="2696"/>
        <pc:sldMkLst>
          <pc:docMk/>
          <pc:sldMk cId="1359394388" sldId="271"/>
        </pc:sldMkLst>
      </pc:sldChg>
      <pc:sldChg chg="del">
        <pc:chgData name="Tammy Wilson" userId="e3b55da62d900d7c" providerId="LiveId" clId="{6E8A40E3-0EBA-4DCD-BEE8-43673AED5044}" dt="2019-11-09T17:48:27.936" v="10" actId="2696"/>
        <pc:sldMkLst>
          <pc:docMk/>
          <pc:sldMk cId="544307747" sldId="274"/>
        </pc:sldMkLst>
      </pc:sldChg>
      <pc:sldChg chg="del">
        <pc:chgData name="Tammy Wilson" userId="e3b55da62d900d7c" providerId="LiveId" clId="{6E8A40E3-0EBA-4DCD-BEE8-43673AED5044}" dt="2019-11-09T17:48:27.983" v="11" actId="2696"/>
        <pc:sldMkLst>
          <pc:docMk/>
          <pc:sldMk cId="3343518471" sldId="275"/>
        </pc:sldMkLst>
      </pc:sldChg>
      <pc:sldChg chg="del">
        <pc:chgData name="Tammy Wilson" userId="e3b55da62d900d7c" providerId="LiveId" clId="{6E8A40E3-0EBA-4DCD-BEE8-43673AED5044}" dt="2019-11-09T17:48:28.302" v="18" actId="2696"/>
        <pc:sldMkLst>
          <pc:docMk/>
          <pc:sldMk cId="4031897833" sldId="276"/>
        </pc:sldMkLst>
      </pc:sldChg>
      <pc:sldChg chg="del">
        <pc:chgData name="Tammy Wilson" userId="e3b55da62d900d7c" providerId="LiveId" clId="{6E8A40E3-0EBA-4DCD-BEE8-43673AED5044}" dt="2019-11-09T17:48:28.349" v="19" actId="2696"/>
        <pc:sldMkLst>
          <pc:docMk/>
          <pc:sldMk cId="1213588797" sldId="277"/>
        </pc:sldMkLst>
      </pc:sldChg>
      <pc:sldChg chg="del">
        <pc:chgData name="Tammy Wilson" userId="e3b55da62d900d7c" providerId="LiveId" clId="{6E8A40E3-0EBA-4DCD-BEE8-43673AED5044}" dt="2019-11-09T17:48:27.483" v="0" actId="2696"/>
        <pc:sldMkLst>
          <pc:docMk/>
          <pc:sldMk cId="582259853" sldId="349"/>
        </pc:sldMkLst>
      </pc:sldChg>
      <pc:sldChg chg="del">
        <pc:chgData name="Tammy Wilson" userId="e3b55da62d900d7c" providerId="LiveId" clId="{6E8A40E3-0EBA-4DCD-BEE8-43673AED5044}" dt="2019-11-09T17:48:27.749" v="6" actId="2696"/>
        <pc:sldMkLst>
          <pc:docMk/>
          <pc:sldMk cId="203706400" sldId="350"/>
        </pc:sldMkLst>
      </pc:sldChg>
      <pc:sldChg chg="del">
        <pc:chgData name="Tammy Wilson" userId="e3b55da62d900d7c" providerId="LiveId" clId="{6E8A40E3-0EBA-4DCD-BEE8-43673AED5044}" dt="2019-11-09T17:48:27.608" v="3" actId="2696"/>
        <pc:sldMkLst>
          <pc:docMk/>
          <pc:sldMk cId="484684724" sldId="351"/>
        </pc:sldMkLst>
      </pc:sldChg>
      <pc:sldChg chg="del">
        <pc:chgData name="Tammy Wilson" userId="e3b55da62d900d7c" providerId="LiveId" clId="{6E8A40E3-0EBA-4DCD-BEE8-43673AED5044}" dt="2019-11-09T17:48:27.655" v="4" actId="2696"/>
        <pc:sldMkLst>
          <pc:docMk/>
          <pc:sldMk cId="294579893" sldId="352"/>
        </pc:sldMkLst>
      </pc:sldChg>
      <pc:sldChg chg="del">
        <pc:chgData name="Tammy Wilson" userId="e3b55da62d900d7c" providerId="LiveId" clId="{6E8A40E3-0EBA-4DCD-BEE8-43673AED5044}" dt="2019-11-09T17:48:27.702" v="5" actId="2696"/>
        <pc:sldMkLst>
          <pc:docMk/>
          <pc:sldMk cId="2941762095" sldId="355"/>
        </pc:sldMkLst>
      </pc:sldChg>
      <pc:sldChg chg="del">
        <pc:chgData name="Tammy Wilson" userId="e3b55da62d900d7c" providerId="LiveId" clId="{6E8A40E3-0EBA-4DCD-BEE8-43673AED5044}" dt="2019-11-09T17:48:27.780" v="7" actId="2696"/>
        <pc:sldMkLst>
          <pc:docMk/>
          <pc:sldMk cId="119891156" sldId="356"/>
        </pc:sldMkLst>
      </pc:sldChg>
      <pc:sldChg chg="del">
        <pc:chgData name="Tammy Wilson" userId="e3b55da62d900d7c" providerId="LiveId" clId="{6E8A40E3-0EBA-4DCD-BEE8-43673AED5044}" dt="2019-11-09T17:48:27.842" v="8" actId="2696"/>
        <pc:sldMkLst>
          <pc:docMk/>
          <pc:sldMk cId="1313914924" sldId="357"/>
        </pc:sldMkLst>
      </pc:sldChg>
      <pc:sldChg chg="del">
        <pc:chgData name="Tammy Wilson" userId="e3b55da62d900d7c" providerId="LiveId" clId="{6E8A40E3-0EBA-4DCD-BEE8-43673AED5044}" dt="2019-11-09T17:48:27.889" v="9" actId="2696"/>
        <pc:sldMkLst>
          <pc:docMk/>
          <pc:sldMk cId="1302182461" sldId="358"/>
        </pc:sldMkLst>
      </pc:sldChg>
      <pc:sldChg chg="del">
        <pc:chgData name="Tammy Wilson" userId="e3b55da62d900d7c" providerId="LiveId" clId="{6E8A40E3-0EBA-4DCD-BEE8-43673AED5044}" dt="2019-11-09T17:48:28.030" v="12" actId="2696"/>
        <pc:sldMkLst>
          <pc:docMk/>
          <pc:sldMk cId="3098516120" sldId="359"/>
        </pc:sldMkLst>
      </pc:sldChg>
      <pc:sldChg chg="del">
        <pc:chgData name="Tammy Wilson" userId="e3b55da62d900d7c" providerId="LiveId" clId="{6E8A40E3-0EBA-4DCD-BEE8-43673AED5044}" dt="2019-11-09T17:48:28.114" v="14" actId="2696"/>
        <pc:sldMkLst>
          <pc:docMk/>
          <pc:sldMk cId="1788580160" sldId="362"/>
        </pc:sldMkLst>
      </pc:sldChg>
      <pc:sldChg chg="del">
        <pc:chgData name="Tammy Wilson" userId="e3b55da62d900d7c" providerId="LiveId" clId="{6E8A40E3-0EBA-4DCD-BEE8-43673AED5044}" dt="2019-11-09T17:48:28.071" v="13" actId="2696"/>
        <pc:sldMkLst>
          <pc:docMk/>
          <pc:sldMk cId="3600852825" sldId="363"/>
        </pc:sldMkLst>
      </pc:sldChg>
      <pc:sldChg chg="del">
        <pc:chgData name="Tammy Wilson" userId="e3b55da62d900d7c" providerId="LiveId" clId="{6E8A40E3-0EBA-4DCD-BEE8-43673AED5044}" dt="2019-11-09T17:48:28.427" v="20" actId="2696"/>
        <pc:sldMkLst>
          <pc:docMk/>
          <pc:sldMk cId="1376504095" sldId="36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F0967-7BBE-48F8-9482-C7668C008A41}" type="datetimeFigureOut">
              <a:rPr lang="en-CA" smtClean="0"/>
              <a:t>2019-11-09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CEB67-6931-494E-8939-55DCC449B43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176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Roman Numerals can </a:t>
            </a:r>
            <a:r>
              <a:rPr lang="en-CA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ONLY</a:t>
            </a:r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 used if the element has more than one combining capacity.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9A6D7-A452-4C0F-86E8-9E7F6305DA9A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6147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93B44-8A6D-4E79-A5AE-479F3D131F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C7B690-F2A0-4D69-BCBB-06CC482178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4AF32-BAEC-4D08-BD01-A738D5C64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CD9A8-F374-48A0-85DF-EA427863EBC6}" type="datetimeFigureOut">
              <a:rPr lang="en-CA" smtClean="0"/>
              <a:t>2019-11-09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722BA-0433-4255-B0FA-84505E17F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DC1DC1-D84F-4725-9AC2-467EB4624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BCE6-9C2F-4F9F-9805-02239557A3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7665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9C88E-80D0-4E1E-B67A-0A3EC7875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A741D0-7DC7-476D-A763-AAE4326300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34967-FC07-4627-8ED3-0BAC38816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CD9A8-F374-48A0-85DF-EA427863EBC6}" type="datetimeFigureOut">
              <a:rPr lang="en-CA" smtClean="0"/>
              <a:t>2019-11-09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107A9-5A4F-41A4-AB48-3DBE30EEE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D0591-A45E-446F-BE9E-C802BD5FF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BCE6-9C2F-4F9F-9805-02239557A3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061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56C65E-1DA1-4BE6-831C-05AB12CF06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4FBE82-D4AF-40C2-80C4-E405BF917F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DC25C-0665-4E9B-AF72-4FC55B817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CD9A8-F374-48A0-85DF-EA427863EBC6}" type="datetimeFigureOut">
              <a:rPr lang="en-CA" smtClean="0"/>
              <a:t>2019-11-09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9DD19-DC91-41BE-949D-F8A89EDEF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A7020-E970-4678-ACF1-0D8C70A8E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BCE6-9C2F-4F9F-9805-02239557A3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295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6A5AE-2517-4374-8A85-61DC946F6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E6F1A-665C-458E-B738-C43117B90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CA6AE-CA20-40E8-ABDC-256B1D53C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CD9A8-F374-48A0-85DF-EA427863EBC6}" type="datetimeFigureOut">
              <a:rPr lang="en-CA" smtClean="0"/>
              <a:t>2019-11-09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C320A-0733-4220-857F-EC70B0D58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B516B-AAF5-4633-9F27-AC41949BF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BCE6-9C2F-4F9F-9805-02239557A3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6060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FE55E-B9A0-457F-AC6F-0E7DA1824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67A41E-8E91-4CAF-A9EC-2F851AD69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4D871-7C4D-4B53-B640-80AE78552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CD9A8-F374-48A0-85DF-EA427863EBC6}" type="datetimeFigureOut">
              <a:rPr lang="en-CA" smtClean="0"/>
              <a:t>2019-11-09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478F9-2946-4562-AC94-6F219A850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44C73-BE1F-4726-AEB4-C3C1C9A8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BCE6-9C2F-4F9F-9805-02239557A3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8237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D940F-F7D8-4D1A-822B-6A0138C86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5B0F4-02BF-4E3A-B6FC-4E91E51438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481289-FCF2-4693-B2EE-0B1A33DBB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9D4685-59F6-4ED4-8A80-24EFBD75F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CD9A8-F374-48A0-85DF-EA427863EBC6}" type="datetimeFigureOut">
              <a:rPr lang="en-CA" smtClean="0"/>
              <a:t>2019-11-09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DB4061-4EF9-4513-9CBE-D266D7913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15814B-4C89-4027-A883-B82E70C8B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BCE6-9C2F-4F9F-9805-02239557A3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8989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C1BD2-F5FE-4F3B-A4B8-CA32032BB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857D85-748C-490B-9682-BA52A0277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334557-56C5-4839-80D7-C95212D5EA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E24A02-B77D-4C0B-AE2D-14F53C4B79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585B50-89B9-406B-92B7-AC03319FE0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5502A5-DD29-424C-98A8-47E7D30D8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CD9A8-F374-48A0-85DF-EA427863EBC6}" type="datetimeFigureOut">
              <a:rPr lang="en-CA" smtClean="0"/>
              <a:t>2019-11-09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706B64-C8F2-4D54-B600-1255E8200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CD6EDA-C368-4893-BAEF-0EDAAB3B1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BCE6-9C2F-4F9F-9805-02239557A3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740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E63BD-AD19-4539-A34D-DE6FD573C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69BF0D-3356-42CD-B4AE-3CA89D432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CD9A8-F374-48A0-85DF-EA427863EBC6}" type="datetimeFigureOut">
              <a:rPr lang="en-CA" smtClean="0"/>
              <a:t>2019-11-09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9D00B5-865A-4D57-8528-9086A13D4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9958FD-FB72-471B-BE38-66D43A864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BCE6-9C2F-4F9F-9805-02239557A3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749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BB60BE-2447-4D1F-AEBB-646F70C1A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CD9A8-F374-48A0-85DF-EA427863EBC6}" type="datetimeFigureOut">
              <a:rPr lang="en-CA" smtClean="0"/>
              <a:t>2019-11-09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AD6BB8-19C7-4CF9-9EA6-6DDC37B32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36F9E7-42A3-404F-AE6E-EFD22274A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BCE6-9C2F-4F9F-9805-02239557A3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9223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F662C-128B-4359-8E18-B0F446325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E22B2-76B2-49D7-B570-F3135458A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9D7238-6BF1-400B-A6C2-B497E85B0E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F5FCEA-9264-4ADB-9CBB-B55F8E874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CD9A8-F374-48A0-85DF-EA427863EBC6}" type="datetimeFigureOut">
              <a:rPr lang="en-CA" smtClean="0"/>
              <a:t>2019-11-09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962732-4FE0-473C-95E1-3F34B1F9B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63EB2C-13CE-4A95-8DF2-4ACE41CFB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BCE6-9C2F-4F9F-9805-02239557A3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6237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F0920-191B-4034-8153-909DCC32A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4EB443-D9EA-4B0B-9048-9C23B1067F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78C056-5209-4E1C-952A-E478C89594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2C6AB4-6531-461F-B912-5F482C894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CD9A8-F374-48A0-85DF-EA427863EBC6}" type="datetimeFigureOut">
              <a:rPr lang="en-CA" smtClean="0"/>
              <a:t>2019-11-09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DCF661-EF4D-4617-A70C-E46FF8BA0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9CA41C-F134-45BD-867F-39DFC0159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BCE6-9C2F-4F9F-9805-02239557A3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509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F20D13-1AA2-42C1-8C03-944C1A5FA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C45A3-4B69-48BA-833C-002096FAE4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68D90-5895-46EC-ACC7-BDC498CC66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CD9A8-F374-48A0-85DF-EA427863EBC6}" type="datetimeFigureOut">
              <a:rPr lang="en-CA" smtClean="0"/>
              <a:t>2019-11-09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33DCB-0E98-41DB-AEC6-7C1622B8DE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B01CA-21A8-4301-BCBD-0E3E07B865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7BCE6-9C2F-4F9F-9805-02239557A3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99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38669-9899-49A7-9C43-06128104E0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IONIC COMPOUNDS WITH Multivalent Ions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9C95D0-8A8A-4DE8-9D2C-DAB5F10BAD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9066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NAMING IONIC COMPOUONDS WITH MULTIVALENT IONS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690688"/>
            <a:ext cx="11752729" cy="5167312"/>
          </a:xfrm>
        </p:spPr>
        <p:txBody>
          <a:bodyPr>
            <a:normAutofit/>
          </a:bodyPr>
          <a:lstStyle/>
          <a:p>
            <a:r>
              <a:rPr lang="en-CA" sz="3900" dirty="0"/>
              <a:t>WORK BACKWARDS </a:t>
            </a:r>
            <a:r>
              <a:rPr lang="en-CA" dirty="0"/>
              <a:t>to find out the combining capacity of a multivalent element.</a:t>
            </a:r>
          </a:p>
          <a:p>
            <a:endParaRPr lang="en-CA" sz="3900" dirty="0"/>
          </a:p>
          <a:p>
            <a:r>
              <a:rPr lang="en-CA" sz="3900" dirty="0"/>
              <a:t>Example:  FeCl</a:t>
            </a:r>
            <a:r>
              <a:rPr lang="en-CA" sz="3900" baseline="-25000" dirty="0"/>
              <a:t>2</a:t>
            </a:r>
            <a:r>
              <a:rPr lang="en-CA" sz="3900" dirty="0"/>
              <a:t> 				Example:   FeCl</a:t>
            </a:r>
            <a:r>
              <a:rPr lang="en-CA" sz="3900" baseline="-25000" dirty="0"/>
              <a:t>3</a:t>
            </a:r>
            <a:endParaRPr lang="en-CA" sz="3900" dirty="0"/>
          </a:p>
          <a:p>
            <a:r>
              <a:rPr lang="en-CA" sz="2800" dirty="0"/>
              <a:t> 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90567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NAMING IONIC COMPOUONDS WITH MULTIVALENT IONS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690688"/>
            <a:ext cx="11752729" cy="5167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900" dirty="0"/>
              <a:t>Example:  FeCl</a:t>
            </a:r>
            <a:r>
              <a:rPr lang="en-CA" sz="3900" baseline="-25000" dirty="0"/>
              <a:t>2</a:t>
            </a:r>
            <a:r>
              <a:rPr lang="en-CA" sz="3900" dirty="0"/>
              <a:t> 				</a:t>
            </a:r>
            <a:r>
              <a:rPr lang="en-CA" sz="2800" dirty="0"/>
              <a:t> </a:t>
            </a:r>
          </a:p>
          <a:p>
            <a:r>
              <a:rPr lang="en-CA" dirty="0"/>
              <a:t>We know Cl has a -1 charge,</a:t>
            </a:r>
          </a:p>
          <a:p>
            <a:r>
              <a:rPr lang="en-CA" dirty="0"/>
              <a:t>And that there are two of them in the first example (so -2 total on that side) . </a:t>
            </a:r>
          </a:p>
          <a:p>
            <a:r>
              <a:rPr lang="en-CA" dirty="0"/>
              <a:t>We know from the formula there is only one Iron.</a:t>
            </a:r>
          </a:p>
          <a:p>
            <a:r>
              <a:rPr lang="en-CA" dirty="0"/>
              <a:t>What charge must iron have to balance the two negative charges of chlorine?  Answer =  2+</a:t>
            </a:r>
          </a:p>
          <a:p>
            <a:r>
              <a:rPr lang="en-CA" dirty="0"/>
              <a:t>Use Roman Numerals to indicate this + 2 Charge: </a:t>
            </a:r>
          </a:p>
          <a:p>
            <a:r>
              <a:rPr lang="en-CA" dirty="0">
                <a:solidFill>
                  <a:srgbClr val="FF0000"/>
                </a:solidFill>
              </a:rPr>
              <a:t>Iron (II) Chloride</a:t>
            </a:r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90371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NAMING IONIC COMPOUONDS WITH MULTIVALENT IONS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690688"/>
            <a:ext cx="11752729" cy="5167312"/>
          </a:xfrm>
        </p:spPr>
        <p:txBody>
          <a:bodyPr>
            <a:normAutofit/>
          </a:bodyPr>
          <a:lstStyle/>
          <a:p>
            <a:r>
              <a:rPr lang="en-CA" sz="3900" dirty="0"/>
              <a:t>Example:  FeCl</a:t>
            </a:r>
            <a:r>
              <a:rPr lang="en-CA" sz="3900" baseline="-25000" dirty="0"/>
              <a:t>2</a:t>
            </a:r>
            <a:r>
              <a:rPr lang="en-CA" sz="3900" dirty="0"/>
              <a:t> 				Example:   FeCl</a:t>
            </a:r>
            <a:r>
              <a:rPr lang="en-CA" sz="3900" baseline="-25000" dirty="0"/>
              <a:t>3</a:t>
            </a:r>
            <a:endParaRPr lang="en-CA" sz="3900" dirty="0"/>
          </a:p>
          <a:p>
            <a:endParaRPr lang="en-CA" sz="2800" dirty="0"/>
          </a:p>
          <a:p>
            <a:pPr marL="0" indent="0">
              <a:buNone/>
            </a:pPr>
            <a:r>
              <a:rPr lang="en-CA" dirty="0">
                <a:solidFill>
                  <a:srgbClr val="FF0000"/>
                </a:solidFill>
              </a:rPr>
              <a:t>Iron (II) Chloride	</a:t>
            </a:r>
            <a:r>
              <a:rPr lang="en-CA" dirty="0"/>
              <a:t>			</a:t>
            </a:r>
            <a:r>
              <a:rPr lang="en-CA" dirty="0">
                <a:solidFill>
                  <a:srgbClr val="FF0000"/>
                </a:solidFill>
              </a:rPr>
              <a:t>Iron (III) Chloride</a:t>
            </a:r>
          </a:p>
        </p:txBody>
      </p:sp>
    </p:spTree>
    <p:extLst>
      <p:ext uri="{BB962C8B-B14F-4D97-AF65-F5344CB8AC3E}">
        <p14:creationId xmlns:p14="http://schemas.microsoft.com/office/powerpoint/2010/main" val="1879433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00049" y="1028699"/>
          <a:ext cx="10287000" cy="487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368843348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236689069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3715699255"/>
                    </a:ext>
                  </a:extLst>
                </a:gridCol>
              </a:tblGrid>
              <a:tr h="2438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400" dirty="0" err="1">
                          <a:effectLst/>
                        </a:rPr>
                        <a:t>FeO</a:t>
                      </a:r>
                      <a:endParaRPr lang="en-CA" sz="4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400" dirty="0">
                          <a:effectLst/>
                        </a:rPr>
                        <a:t> </a:t>
                      </a:r>
                      <a:endParaRPr lang="en-CA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400" dirty="0">
                          <a:effectLst/>
                        </a:rPr>
                        <a:t>PbO</a:t>
                      </a:r>
                      <a:r>
                        <a:rPr lang="en-CA" sz="4400" baseline="-25000" dirty="0">
                          <a:effectLst/>
                        </a:rPr>
                        <a:t>2</a:t>
                      </a:r>
                      <a:endParaRPr lang="en-CA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400" dirty="0" err="1">
                          <a:effectLst/>
                        </a:rPr>
                        <a:t>MoN</a:t>
                      </a:r>
                      <a:endParaRPr lang="en-CA" sz="4400" dirty="0" err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6082756"/>
                  </a:ext>
                </a:extLst>
              </a:tr>
              <a:tr h="2438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400" dirty="0">
                          <a:effectLst/>
                        </a:rPr>
                        <a:t>Cu</a:t>
                      </a:r>
                      <a:r>
                        <a:rPr lang="en-CA" sz="4400" baseline="-25000" dirty="0">
                          <a:effectLst/>
                        </a:rPr>
                        <a:t>2</a:t>
                      </a:r>
                      <a:r>
                        <a:rPr lang="en-CA" sz="4400" dirty="0">
                          <a:effectLst/>
                        </a:rPr>
                        <a:t>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4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400" dirty="0">
                          <a:effectLst/>
                        </a:rPr>
                        <a:t>Mn</a:t>
                      </a:r>
                      <a:r>
                        <a:rPr lang="en-CA" sz="4400" baseline="-25000" dirty="0">
                          <a:effectLst/>
                        </a:rPr>
                        <a:t>3</a:t>
                      </a:r>
                      <a:r>
                        <a:rPr lang="en-CA" sz="4400" dirty="0">
                          <a:effectLst/>
                        </a:rPr>
                        <a:t>P</a:t>
                      </a:r>
                      <a:r>
                        <a:rPr lang="en-CA" sz="4400" baseline="-25000" dirty="0">
                          <a:effectLst/>
                        </a:rPr>
                        <a:t>2</a:t>
                      </a:r>
                      <a:endParaRPr lang="en-CA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400" dirty="0"/>
                        <a:t>AuCl</a:t>
                      </a:r>
                      <a:r>
                        <a:rPr lang="en-CA" sz="4400" baseline="-25000" dirty="0"/>
                        <a:t>3</a:t>
                      </a:r>
                      <a:endParaRPr lang="en-CA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1196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777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37091" y="365125"/>
          <a:ext cx="11317818" cy="49883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72606">
                  <a:extLst>
                    <a:ext uri="{9D8B030D-6E8A-4147-A177-3AD203B41FA5}">
                      <a16:colId xmlns:a16="http://schemas.microsoft.com/office/drawing/2014/main" val="3688433481"/>
                    </a:ext>
                  </a:extLst>
                </a:gridCol>
                <a:gridCol w="3772606">
                  <a:extLst>
                    <a:ext uri="{9D8B030D-6E8A-4147-A177-3AD203B41FA5}">
                      <a16:colId xmlns:a16="http://schemas.microsoft.com/office/drawing/2014/main" val="2236689069"/>
                    </a:ext>
                  </a:extLst>
                </a:gridCol>
                <a:gridCol w="3772606">
                  <a:extLst>
                    <a:ext uri="{9D8B030D-6E8A-4147-A177-3AD203B41FA5}">
                      <a16:colId xmlns:a16="http://schemas.microsoft.com/office/drawing/2014/main" val="3715699255"/>
                    </a:ext>
                  </a:extLst>
                </a:gridCol>
              </a:tblGrid>
              <a:tr h="21907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dirty="0" err="1">
                          <a:effectLst/>
                        </a:rPr>
                        <a:t>FeO</a:t>
                      </a:r>
                      <a:endParaRPr lang="en-CA" sz="4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dirty="0">
                          <a:effectLst/>
                        </a:rPr>
                        <a:t> iron (II)</a:t>
                      </a:r>
                      <a:r>
                        <a:rPr lang="en-CA" sz="4000" baseline="0" dirty="0">
                          <a:effectLst/>
                        </a:rPr>
                        <a:t> oxide</a:t>
                      </a:r>
                      <a:endParaRPr lang="en-CA" sz="4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dirty="0">
                          <a:effectLst/>
                        </a:rPr>
                        <a:t>PbO</a:t>
                      </a:r>
                      <a:r>
                        <a:rPr lang="en-CA" sz="4000" baseline="-25000" dirty="0">
                          <a:effectLst/>
                        </a:rPr>
                        <a:t>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baseline="-25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40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lead (IV) oxide</a:t>
                      </a:r>
                      <a:endParaRPr lang="en-CA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dirty="0" err="1">
                          <a:effectLst/>
                        </a:rPr>
                        <a:t>MoN</a:t>
                      </a:r>
                      <a:endParaRPr lang="en-CA" sz="4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Molybdenum</a:t>
                      </a:r>
                      <a:r>
                        <a:rPr lang="en-CA" sz="40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(III) nitride</a:t>
                      </a:r>
                      <a:endParaRPr lang="en-CA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6082756"/>
                  </a:ext>
                </a:extLst>
              </a:tr>
              <a:tr h="21907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dirty="0">
                          <a:effectLst/>
                        </a:rPr>
                        <a:t>Cu</a:t>
                      </a:r>
                      <a:r>
                        <a:rPr lang="en-CA" sz="4000" baseline="-25000" dirty="0">
                          <a:effectLst/>
                        </a:rPr>
                        <a:t>2</a:t>
                      </a:r>
                      <a:r>
                        <a:rPr lang="en-CA" sz="4000" dirty="0">
                          <a:effectLst/>
                        </a:rPr>
                        <a:t>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4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dirty="0">
                          <a:effectLst/>
                        </a:rPr>
                        <a:t> copper (I) </a:t>
                      </a:r>
                      <a:r>
                        <a:rPr lang="en-CA" sz="4000" dirty="0"/>
                        <a:t>sulfide</a:t>
                      </a:r>
                      <a:endParaRPr lang="en-CA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dirty="0">
                          <a:effectLst/>
                        </a:rPr>
                        <a:t>Mn</a:t>
                      </a:r>
                      <a:r>
                        <a:rPr lang="en-CA" sz="4000" baseline="-25000" dirty="0">
                          <a:effectLst/>
                        </a:rPr>
                        <a:t>3</a:t>
                      </a:r>
                      <a:r>
                        <a:rPr lang="en-CA" sz="4000" dirty="0">
                          <a:effectLst/>
                        </a:rPr>
                        <a:t>P</a:t>
                      </a:r>
                      <a:r>
                        <a:rPr lang="en-CA" sz="4000" baseline="-25000" dirty="0">
                          <a:effectLst/>
                        </a:rPr>
                        <a:t>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40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Manganese (II) phosphide</a:t>
                      </a:r>
                      <a:endParaRPr lang="en-CA" sz="4000" baseline="-25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dirty="0"/>
                        <a:t>AuCl</a:t>
                      </a:r>
                      <a:r>
                        <a:rPr lang="en-CA" sz="4000" baseline="-25000" dirty="0"/>
                        <a:t>3</a:t>
                      </a:r>
                      <a:endParaRPr lang="en-CA" sz="4000" baseline="-25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4000" baseline="-25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4000" baseline="-25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4000" baseline="-25000" dirty="0"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 </a:t>
                      </a:r>
                      <a:r>
                        <a:rPr lang="en-CA" sz="4000" baseline="0" dirty="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 Gold (III) </a:t>
                      </a:r>
                      <a:r>
                        <a:rPr lang="en-CA" sz="4000" baseline="0" dirty="0"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chloride</a:t>
                      </a:r>
                      <a:endParaRPr lang="en-CA" sz="4000" dirty="0">
                        <a:effectLst/>
                        <a:latin typeface="Calibri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1196337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886131" y="5736758"/>
            <a:ext cx="98869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en-CA" sz="3600" b="1" dirty="0"/>
              <a:t>Roman Numerals can </a:t>
            </a:r>
            <a:r>
              <a:rPr lang="en-CA" sz="3600" b="1" u="sng" dirty="0"/>
              <a:t>ONLY</a:t>
            </a:r>
            <a:r>
              <a:rPr lang="en-CA" sz="3600" b="1" dirty="0"/>
              <a:t> be used if the element has more than one combining capacity.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098948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IONIC COMPOUNDS WITH MORE THAN ONE COMBINING CAPACITY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914528" cy="5167312"/>
          </a:xfrm>
        </p:spPr>
        <p:txBody>
          <a:bodyPr>
            <a:normAutofit/>
          </a:bodyPr>
          <a:lstStyle/>
          <a:p>
            <a:r>
              <a:rPr lang="en-CA" sz="3900" dirty="0"/>
              <a:t>Some elements are </a:t>
            </a:r>
            <a:r>
              <a:rPr lang="en-CA" sz="3900" b="1" u="sng" dirty="0"/>
              <a:t>multivalent</a:t>
            </a:r>
            <a:r>
              <a:rPr lang="en-CA" sz="3900" dirty="0"/>
              <a:t>, meaning they can have </a:t>
            </a:r>
            <a:r>
              <a:rPr lang="en-CA" sz="3900" b="1" u="sng" dirty="0"/>
              <a:t>MORE THAN ONE </a:t>
            </a:r>
            <a:r>
              <a:rPr lang="en-CA" sz="3900" dirty="0"/>
              <a:t>ion charge. </a:t>
            </a:r>
          </a:p>
          <a:p>
            <a:endParaRPr lang="en-CA" sz="3900" dirty="0"/>
          </a:p>
          <a:p>
            <a:r>
              <a:rPr lang="en-CA" sz="3900" dirty="0"/>
              <a:t>For example, iron can form two different ions: </a:t>
            </a:r>
          </a:p>
          <a:p>
            <a:pPr marL="0" indent="0">
              <a:buNone/>
            </a:pPr>
            <a:r>
              <a:rPr lang="en-CA" sz="3900" dirty="0"/>
              <a:t>Fe 2+        and      Fe 3+</a:t>
            </a:r>
          </a:p>
          <a:p>
            <a:endParaRPr lang="en-CA" sz="28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44528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latin typeface="+mn-lt"/>
              </a:rPr>
              <a:t>NAMING MULTIVALENT IONS</a:t>
            </a:r>
            <a:endParaRPr lang="en-CA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690688"/>
            <a:ext cx="11068050" cy="447702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dirty="0"/>
              <a:t>ROMAN NUMERALS indicate the </a:t>
            </a:r>
            <a:r>
              <a:rPr lang="en-CA" b="1" u="sng" dirty="0"/>
              <a:t>CHARGE </a:t>
            </a:r>
            <a:r>
              <a:rPr lang="en-CA" dirty="0"/>
              <a:t>of that ion</a:t>
            </a:r>
            <a:r>
              <a:rPr lang="en-CA" dirty="0">
                <a:cs typeface="Calibri"/>
              </a:rPr>
              <a:t> (not how many ions are present)</a:t>
            </a:r>
            <a:endParaRPr lang="en-CA" dirty="0"/>
          </a:p>
          <a:p>
            <a:endParaRPr lang="en-CA" dirty="0"/>
          </a:p>
          <a:p>
            <a:pPr marL="0" indent="0">
              <a:buNone/>
            </a:pPr>
            <a:r>
              <a:rPr lang="en-CA" dirty="0"/>
              <a:t>Cu 3+ </a:t>
            </a:r>
            <a:r>
              <a:rPr lang="en-CA" dirty="0">
                <a:cs typeface="Calibri"/>
              </a:rPr>
              <a:t> </a:t>
            </a:r>
          </a:p>
          <a:p>
            <a:pPr marL="0" indent="0">
              <a:buNone/>
            </a:pPr>
            <a:r>
              <a:rPr lang="en-CA" dirty="0"/>
              <a:t>Fe  2+  </a:t>
            </a:r>
            <a:endParaRPr lang="en-CA" dirty="0">
              <a:cs typeface="Calibri"/>
            </a:endParaRPr>
          </a:p>
          <a:p>
            <a:pPr marL="0" indent="0">
              <a:buNone/>
            </a:pPr>
            <a:r>
              <a:rPr lang="en-CA" dirty="0"/>
              <a:t>Mn   4+  </a:t>
            </a:r>
            <a:endParaRPr lang="en-CA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9635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latin typeface="+mn-lt"/>
              </a:rPr>
              <a:t>NAMING MULTIVALENT IONS</a:t>
            </a:r>
            <a:endParaRPr lang="en-CA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690688"/>
            <a:ext cx="11068050" cy="447702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b="1" dirty="0"/>
              <a:t>ROMAN NUMERALS </a:t>
            </a:r>
            <a:r>
              <a:rPr lang="en-CA" dirty="0"/>
              <a:t>tell us the CHARGE of the multivalent ion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dirty="0"/>
              <a:t>Cu 3+  is called </a:t>
            </a:r>
            <a:r>
              <a:rPr lang="en-CA" dirty="0">
                <a:solidFill>
                  <a:srgbClr val="FF0000"/>
                </a:solidFill>
              </a:rPr>
              <a:t>Copper (III)</a:t>
            </a:r>
            <a:endParaRPr lang="en-CA" dirty="0">
              <a:solidFill>
                <a:srgbClr val="FF0000"/>
              </a:solidFill>
              <a:cs typeface="Calibri"/>
            </a:endParaRPr>
          </a:p>
          <a:p>
            <a:pPr marL="0" indent="0">
              <a:buNone/>
            </a:pPr>
            <a:r>
              <a:rPr lang="en-CA" dirty="0"/>
              <a:t>Fe  2+                 </a:t>
            </a:r>
            <a:r>
              <a:rPr lang="en-CA" dirty="0">
                <a:solidFill>
                  <a:srgbClr val="FF0000"/>
                </a:solidFill>
              </a:rPr>
              <a:t>Iron (II)</a:t>
            </a:r>
            <a:endParaRPr lang="en-CA" dirty="0">
              <a:solidFill>
                <a:srgbClr val="FF0000"/>
              </a:solidFill>
              <a:cs typeface="Calibri"/>
            </a:endParaRPr>
          </a:p>
          <a:p>
            <a:pPr marL="0" indent="0">
              <a:buNone/>
            </a:pPr>
            <a:r>
              <a:rPr lang="en-CA" dirty="0"/>
              <a:t>Mn   4+              </a:t>
            </a:r>
            <a:r>
              <a:rPr lang="en-CA" dirty="0">
                <a:solidFill>
                  <a:srgbClr val="FF0000"/>
                </a:solidFill>
              </a:rPr>
              <a:t>Manganese (IV)</a:t>
            </a:r>
            <a:endParaRPr lang="en-CA" dirty="0">
              <a:solidFill>
                <a:srgbClr val="FF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6682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WRITING FORMULAS OF IONIC COMPOUNDS WITH MULTIVALENT IONS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914528" cy="5167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900" dirty="0"/>
              <a:t>STEP 1: Determine the charges.</a:t>
            </a:r>
          </a:p>
          <a:p>
            <a:pPr marL="0" indent="0">
              <a:buNone/>
            </a:pPr>
            <a:r>
              <a:rPr lang="en-CA" sz="3900" dirty="0"/>
              <a:t>STEP 2: Determine total charges needed to Balance.</a:t>
            </a:r>
          </a:p>
          <a:p>
            <a:pPr marL="0" indent="0">
              <a:buNone/>
            </a:pPr>
            <a:r>
              <a:rPr lang="en-CA" sz="3900" dirty="0"/>
              <a:t>Step 3: Reduce the ratio.</a:t>
            </a:r>
          </a:p>
          <a:p>
            <a:pPr marL="0" indent="0">
              <a:buNone/>
            </a:pPr>
            <a:r>
              <a:rPr lang="en-CA" sz="3900" dirty="0"/>
              <a:t>STEP 4: Use subscripts.</a:t>
            </a:r>
          </a:p>
          <a:p>
            <a:endParaRPr lang="en-CA" sz="28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84658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WRITING FORMULAS OF IONIC COMPOUNDS WITH MULTIVALENT IONS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914528" cy="51673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sz="3900" dirty="0"/>
          </a:p>
          <a:p>
            <a:pPr marL="0" indent="0">
              <a:buNone/>
            </a:pPr>
            <a:endParaRPr lang="en-CA" sz="3900" dirty="0"/>
          </a:p>
          <a:p>
            <a:r>
              <a:rPr lang="en-CA" dirty="0"/>
              <a:t>Iron (III) and Sulfur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46852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WRITING FORMULAS OF IONIC COMPOUNDS WITH MULTIVALENT IONS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914528" cy="51673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sz="4000" dirty="0"/>
          </a:p>
          <a:p>
            <a:pPr marL="0" indent="0">
              <a:buNone/>
            </a:pPr>
            <a:r>
              <a:rPr lang="en-CA" sz="4000" dirty="0"/>
              <a:t>					</a:t>
            </a:r>
            <a:r>
              <a:rPr lang="en-CA" sz="4400" dirty="0"/>
              <a:t>      Fe   </a:t>
            </a:r>
            <a:r>
              <a:rPr lang="en-CA" sz="4400" baseline="30000" dirty="0"/>
              <a:t>+3</a:t>
            </a:r>
            <a:r>
              <a:rPr lang="en-CA" sz="4400" dirty="0"/>
              <a:t>               S  </a:t>
            </a:r>
            <a:r>
              <a:rPr lang="en-CA" sz="4400" baseline="30000" dirty="0"/>
              <a:t> -2</a:t>
            </a:r>
          </a:p>
          <a:p>
            <a:pPr marL="0" indent="0">
              <a:buNone/>
            </a:pPr>
            <a:r>
              <a:rPr lang="en-CA" sz="4000" dirty="0"/>
              <a:t>	</a:t>
            </a:r>
          </a:p>
          <a:p>
            <a:pPr marL="0" indent="0">
              <a:buNone/>
            </a:pPr>
            <a:r>
              <a:rPr lang="en-CA" dirty="0">
                <a:solidFill>
                  <a:schemeClr val="accent1"/>
                </a:solidFill>
              </a:rPr>
              <a:t>Total charges needed	</a:t>
            </a:r>
            <a:r>
              <a:rPr lang="en-CA" dirty="0"/>
              <a:t>      </a:t>
            </a:r>
            <a:r>
              <a:rPr lang="en-CA" sz="4000" dirty="0">
                <a:solidFill>
                  <a:schemeClr val="accent1"/>
                </a:solidFill>
              </a:rPr>
              <a:t>+3, +3		-2, -2,-2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sz="2800" dirty="0">
                <a:solidFill>
                  <a:schemeClr val="accent1"/>
                </a:solidFill>
              </a:rPr>
              <a:t>(Need two Iron, three Sulfur)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>
                <a:solidFill>
                  <a:srgbClr val="FF0000"/>
                </a:solidFill>
              </a:rPr>
              <a:t>Formula is </a:t>
            </a:r>
            <a:r>
              <a:rPr lang="en-CA" dirty="0"/>
              <a:t>	</a:t>
            </a:r>
            <a:r>
              <a:rPr lang="en-CA" sz="4000" dirty="0"/>
              <a:t>				</a:t>
            </a:r>
            <a:r>
              <a:rPr lang="en-CA" sz="4000" dirty="0">
                <a:solidFill>
                  <a:srgbClr val="FF0000"/>
                </a:solidFill>
              </a:rPr>
              <a:t>Fe</a:t>
            </a:r>
            <a:r>
              <a:rPr lang="en-CA" sz="4000" baseline="-25000" dirty="0">
                <a:solidFill>
                  <a:srgbClr val="FF0000"/>
                </a:solidFill>
              </a:rPr>
              <a:t>2</a:t>
            </a:r>
            <a:r>
              <a:rPr lang="en-CA" sz="4000" dirty="0">
                <a:solidFill>
                  <a:srgbClr val="FF0000"/>
                </a:solidFill>
              </a:rPr>
              <a:t> S</a:t>
            </a:r>
            <a:r>
              <a:rPr lang="en-CA" sz="4000" baseline="-25000" dirty="0">
                <a:solidFill>
                  <a:srgbClr val="FF0000"/>
                </a:solidFill>
              </a:rPr>
              <a:t>3</a:t>
            </a:r>
          </a:p>
          <a:p>
            <a:pPr marL="2286000" lvl="5" indent="0">
              <a:buNone/>
            </a:pPr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56376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8D72D-FCAA-434A-B1D6-788395696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96A24-E29F-4C8D-A71D-33DFCD737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Write the formula of:</a:t>
            </a:r>
          </a:p>
          <a:p>
            <a:endParaRPr lang="en-CA" dirty="0"/>
          </a:p>
          <a:p>
            <a:r>
              <a:rPr lang="en-CA" dirty="0"/>
              <a:t>Iron (II) Chloride</a:t>
            </a:r>
          </a:p>
          <a:p>
            <a:r>
              <a:rPr lang="en-CA" dirty="0"/>
              <a:t>Cobalt (III)  Bromide</a:t>
            </a:r>
          </a:p>
          <a:p>
            <a:r>
              <a:rPr lang="en-CA" dirty="0"/>
              <a:t>Tin (IV) Chloride</a:t>
            </a:r>
          </a:p>
          <a:p>
            <a:r>
              <a:rPr lang="en-CA" dirty="0"/>
              <a:t>Mercury (I) Arsenic	</a:t>
            </a:r>
          </a:p>
        </p:txBody>
      </p:sp>
    </p:spTree>
    <p:extLst>
      <p:ext uri="{BB962C8B-B14F-4D97-AF65-F5344CB8AC3E}">
        <p14:creationId xmlns:p14="http://schemas.microsoft.com/office/powerpoint/2010/main" val="1696975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8D72D-FCAA-434A-B1D6-788395696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96A24-E29F-4C8D-A71D-33DFCD737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CA" sz="4400" dirty="0"/>
              <a:t>Write the formula of:</a:t>
            </a:r>
          </a:p>
          <a:p>
            <a:endParaRPr lang="en-CA" sz="4400" dirty="0"/>
          </a:p>
          <a:p>
            <a:r>
              <a:rPr lang="en-CA" sz="4400" dirty="0"/>
              <a:t>Iron (II) Chloride             	 </a:t>
            </a:r>
            <a:r>
              <a:rPr lang="en-CA" sz="4400" dirty="0">
                <a:solidFill>
                  <a:srgbClr val="FF0000"/>
                </a:solidFill>
              </a:rPr>
              <a:t>FeCl</a:t>
            </a:r>
            <a:r>
              <a:rPr lang="en-CA" sz="4400" baseline="-25000" dirty="0">
                <a:solidFill>
                  <a:srgbClr val="FF0000"/>
                </a:solidFill>
              </a:rPr>
              <a:t>2</a:t>
            </a:r>
          </a:p>
          <a:p>
            <a:r>
              <a:rPr lang="en-CA" sz="4400" dirty="0"/>
              <a:t>Cobalt (III)  Bromide		</a:t>
            </a:r>
            <a:r>
              <a:rPr lang="en-CA" sz="4400" dirty="0">
                <a:solidFill>
                  <a:srgbClr val="FF0000"/>
                </a:solidFill>
              </a:rPr>
              <a:t>CoBr</a:t>
            </a:r>
            <a:r>
              <a:rPr lang="en-CA" sz="4400" baseline="-25000" dirty="0">
                <a:solidFill>
                  <a:srgbClr val="FF0000"/>
                </a:solidFill>
              </a:rPr>
              <a:t>3</a:t>
            </a:r>
          </a:p>
          <a:p>
            <a:r>
              <a:rPr lang="en-CA" sz="4400" dirty="0"/>
              <a:t>Tin (IV) Chloride			</a:t>
            </a:r>
            <a:r>
              <a:rPr lang="en-CA" sz="4400" dirty="0">
                <a:solidFill>
                  <a:srgbClr val="FF0000"/>
                </a:solidFill>
              </a:rPr>
              <a:t>Sn Cl</a:t>
            </a:r>
            <a:r>
              <a:rPr lang="en-CA" sz="4400" baseline="-25000" dirty="0">
                <a:solidFill>
                  <a:srgbClr val="FF0000"/>
                </a:solidFill>
              </a:rPr>
              <a:t>4</a:t>
            </a:r>
          </a:p>
          <a:p>
            <a:r>
              <a:rPr lang="en-CA" sz="4400" dirty="0"/>
              <a:t>Mercury (I) Arsenic		       </a:t>
            </a:r>
            <a:r>
              <a:rPr lang="en-CA" sz="4400" dirty="0">
                <a:solidFill>
                  <a:srgbClr val="FF0000"/>
                </a:solidFill>
              </a:rPr>
              <a:t>Hg </a:t>
            </a:r>
            <a:r>
              <a:rPr lang="en-CA" sz="4400" baseline="-25000" dirty="0">
                <a:solidFill>
                  <a:srgbClr val="FF0000"/>
                </a:solidFill>
              </a:rPr>
              <a:t>3</a:t>
            </a:r>
            <a:r>
              <a:rPr lang="en-CA" sz="4400" dirty="0">
                <a:solidFill>
                  <a:srgbClr val="FF0000"/>
                </a:solidFill>
              </a:rPr>
              <a:t> As</a:t>
            </a:r>
          </a:p>
        </p:txBody>
      </p:sp>
    </p:spTree>
    <p:extLst>
      <p:ext uri="{BB962C8B-B14F-4D97-AF65-F5344CB8AC3E}">
        <p14:creationId xmlns:p14="http://schemas.microsoft.com/office/powerpoint/2010/main" val="3704684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273</Words>
  <Application>Microsoft Office PowerPoint</Application>
  <PresentationFormat>Widescreen</PresentationFormat>
  <Paragraphs>98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IONIC COMPOUNDS WITH Multivalent Ions</vt:lpstr>
      <vt:lpstr>IONIC COMPOUNDS WITH MORE THAN ONE COMBINING CAPACITY </vt:lpstr>
      <vt:lpstr>NAMING MULTIVALENT IONS</vt:lpstr>
      <vt:lpstr>NAMING MULTIVALENT IONS</vt:lpstr>
      <vt:lpstr>WRITING FORMULAS OF IONIC COMPOUNDS WITH MULTIVALENT IONS </vt:lpstr>
      <vt:lpstr>WRITING FORMULAS OF IONIC COMPOUNDS WITH MULTIVALENT IONS </vt:lpstr>
      <vt:lpstr>WRITING FORMULAS OF IONIC COMPOUNDS WITH MULTIVALENT IONS </vt:lpstr>
      <vt:lpstr>Practice</vt:lpstr>
      <vt:lpstr>Practice</vt:lpstr>
      <vt:lpstr>NAMING IONIC COMPOUONDS WITH MULTIVALENT IONS </vt:lpstr>
      <vt:lpstr>NAMING IONIC COMPOUONDS WITH MULTIVALENT IONS </vt:lpstr>
      <vt:lpstr>NAMING IONIC COMPOUONDS WITH MULTIVALENT IONS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IONIC COMPOUNDS WITH Multivalent Ions</dc:title>
  <dc:creator>Tammy Wilson</dc:creator>
  <cp:lastModifiedBy>Tammy Wilson</cp:lastModifiedBy>
  <cp:revision>1</cp:revision>
  <dcterms:created xsi:type="dcterms:W3CDTF">2019-11-09T17:47:08Z</dcterms:created>
  <dcterms:modified xsi:type="dcterms:W3CDTF">2019-11-09T17:48:36Z</dcterms:modified>
</cp:coreProperties>
</file>