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298" r:id="rId3"/>
    <p:sldId id="369" r:id="rId4"/>
    <p:sldId id="313" r:id="rId5"/>
    <p:sldId id="367" r:id="rId6"/>
    <p:sldId id="273" r:id="rId7"/>
    <p:sldId id="272" r:id="rId8"/>
    <p:sldId id="264" r:id="rId9"/>
    <p:sldId id="334" r:id="rId10"/>
    <p:sldId id="283" r:id="rId11"/>
    <p:sldId id="284" r:id="rId12"/>
    <p:sldId id="286" r:id="rId13"/>
    <p:sldId id="370" r:id="rId14"/>
    <p:sldId id="287" r:id="rId15"/>
    <p:sldId id="288" r:id="rId16"/>
    <p:sldId id="289" r:id="rId17"/>
    <p:sldId id="290" r:id="rId18"/>
    <p:sldId id="291" r:id="rId19"/>
    <p:sldId id="371" r:id="rId20"/>
    <p:sldId id="294" r:id="rId21"/>
    <p:sldId id="295" r:id="rId22"/>
    <p:sldId id="297" r:id="rId23"/>
    <p:sldId id="338" r:id="rId24"/>
    <p:sldId id="364" r:id="rId25"/>
    <p:sldId id="293" r:id="rId26"/>
    <p:sldId id="339" r:id="rId27"/>
    <p:sldId id="278" r:id="rId28"/>
    <p:sldId id="365" r:id="rId29"/>
    <p:sldId id="279" r:id="rId30"/>
    <p:sldId id="341" r:id="rId31"/>
    <p:sldId id="342" r:id="rId32"/>
    <p:sldId id="343" r:id="rId33"/>
    <p:sldId id="344" r:id="rId34"/>
    <p:sldId id="345" r:id="rId35"/>
    <p:sldId id="340" r:id="rId36"/>
    <p:sldId id="368" r:id="rId37"/>
    <p:sldId id="346" r:id="rId38"/>
    <p:sldId id="280" r:id="rId39"/>
    <p:sldId id="281" r:id="rId40"/>
    <p:sldId id="349" r:id="rId41"/>
    <p:sldId id="261" r:id="rId42"/>
    <p:sldId id="266" r:id="rId43"/>
    <p:sldId id="351" r:id="rId44"/>
    <p:sldId id="352" r:id="rId45"/>
    <p:sldId id="355" r:id="rId46"/>
    <p:sldId id="350" r:id="rId47"/>
    <p:sldId id="356" r:id="rId48"/>
    <p:sldId id="357" r:id="rId49"/>
    <p:sldId id="358" r:id="rId50"/>
    <p:sldId id="274" r:id="rId51"/>
    <p:sldId id="275" r:id="rId52"/>
    <p:sldId id="359" r:id="rId53"/>
    <p:sldId id="363" r:id="rId54"/>
    <p:sldId id="362" r:id="rId55"/>
    <p:sldId id="269" r:id="rId56"/>
    <p:sldId id="270" r:id="rId57"/>
    <p:sldId id="271" r:id="rId58"/>
    <p:sldId id="276" r:id="rId59"/>
    <p:sldId id="277" r:id="rId60"/>
    <p:sldId id="366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32881F-7820-4EF6-A46E-EE89A08F1788}" v="56" dt="2019-11-09T17:44:25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36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e3b55da62d900d7c" providerId="Windows Live" clId="Web-{3AE7A6A8-D672-400E-9D97-B9EBC15D0E95}"/>
  </pc:docChgLst>
  <pc:docChgLst>
    <pc:chgData name="Tammy Wilson" userId="e3b55da62d900d7c" providerId="LiveId" clId="{1B32881F-7820-4EF6-A46E-EE89A08F1788}"/>
    <pc:docChg chg="undo custSel addSld delSld modSld">
      <pc:chgData name="Tammy Wilson" userId="e3b55da62d900d7c" providerId="LiveId" clId="{1B32881F-7820-4EF6-A46E-EE89A08F1788}" dt="2019-11-09T17:45:00.943" v="1510" actId="2696"/>
      <pc:docMkLst>
        <pc:docMk/>
      </pc:docMkLst>
      <pc:sldChg chg="modSp">
        <pc:chgData name="Tammy Wilson" userId="e3b55da62d900d7c" providerId="LiveId" clId="{1B32881F-7820-4EF6-A46E-EE89A08F1788}" dt="2019-10-27T03:59:24.318" v="856" actId="20577"/>
        <pc:sldMkLst>
          <pc:docMk/>
          <pc:sldMk cId="2161032913" sldId="261"/>
        </pc:sldMkLst>
        <pc:spChg chg="mod">
          <ac:chgData name="Tammy Wilson" userId="e3b55da62d900d7c" providerId="LiveId" clId="{1B32881F-7820-4EF6-A46E-EE89A08F1788}" dt="2019-10-27T03:59:24.318" v="856" actId="20577"/>
          <ac:spMkLst>
            <pc:docMk/>
            <pc:sldMk cId="2161032913" sldId="261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1-09T16:54:05.903" v="1005" actId="113"/>
        <pc:sldMkLst>
          <pc:docMk/>
          <pc:sldMk cId="3598715868" sldId="264"/>
        </pc:sldMkLst>
        <pc:spChg chg="mod">
          <ac:chgData name="Tammy Wilson" userId="e3b55da62d900d7c" providerId="LiveId" clId="{1B32881F-7820-4EF6-A46E-EE89A08F1788}" dt="2019-11-09T16:54:05.903" v="1005" actId="113"/>
          <ac:spMkLst>
            <pc:docMk/>
            <pc:sldMk cId="3598715868" sldId="264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0-27T04:07:17.292" v="952" actId="14100"/>
        <pc:sldMkLst>
          <pc:docMk/>
          <pc:sldMk cId="3581780029" sldId="269"/>
        </pc:sldMkLst>
        <pc:spChg chg="mod">
          <ac:chgData name="Tammy Wilson" userId="e3b55da62d900d7c" providerId="LiveId" clId="{1B32881F-7820-4EF6-A46E-EE89A08F1788}" dt="2019-10-27T04:07:04.938" v="949" actId="20577"/>
          <ac:spMkLst>
            <pc:docMk/>
            <pc:sldMk cId="3581780029" sldId="269"/>
            <ac:spMk id="3" creationId="{00000000-0000-0000-0000-000000000000}"/>
          </ac:spMkLst>
        </pc:spChg>
        <pc:picChg chg="mod">
          <ac:chgData name="Tammy Wilson" userId="e3b55da62d900d7c" providerId="LiveId" clId="{1B32881F-7820-4EF6-A46E-EE89A08F1788}" dt="2019-10-27T04:07:17.292" v="952" actId="14100"/>
          <ac:picMkLst>
            <pc:docMk/>
            <pc:sldMk cId="3581780029" sldId="269"/>
            <ac:picMk id="5122" creationId="{00000000-0000-0000-0000-000000000000}"/>
          </ac:picMkLst>
        </pc:picChg>
      </pc:sldChg>
      <pc:sldChg chg="modSp">
        <pc:chgData name="Tammy Wilson" userId="e3b55da62d900d7c" providerId="LiveId" clId="{1B32881F-7820-4EF6-A46E-EE89A08F1788}" dt="2019-10-27T04:07:33.656" v="955" actId="20577"/>
        <pc:sldMkLst>
          <pc:docMk/>
          <pc:sldMk cId="704946457" sldId="270"/>
        </pc:sldMkLst>
        <pc:graphicFrameChg chg="modGraphic">
          <ac:chgData name="Tammy Wilson" userId="e3b55da62d900d7c" providerId="LiveId" clId="{1B32881F-7820-4EF6-A46E-EE89A08F1788}" dt="2019-10-27T04:07:33.656" v="955" actId="20577"/>
          <ac:graphicFrameMkLst>
            <pc:docMk/>
            <pc:sldMk cId="704946457" sldId="270"/>
            <ac:graphicFrameMk id="4" creationId="{00000000-0000-0000-0000-000000000000}"/>
          </ac:graphicFrameMkLst>
        </pc:graphicFrameChg>
      </pc:sldChg>
      <pc:sldChg chg="modSp">
        <pc:chgData name="Tammy Wilson" userId="e3b55da62d900d7c" providerId="LiveId" clId="{1B32881F-7820-4EF6-A46E-EE89A08F1788}" dt="2019-10-27T03:00:35.842" v="104" actId="114"/>
        <pc:sldMkLst>
          <pc:docMk/>
          <pc:sldMk cId="4258422672" sldId="272"/>
        </pc:sldMkLst>
        <pc:spChg chg="mod">
          <ac:chgData name="Tammy Wilson" userId="e3b55da62d900d7c" providerId="LiveId" clId="{1B32881F-7820-4EF6-A46E-EE89A08F1788}" dt="2019-10-27T03:00:35.842" v="104" actId="114"/>
          <ac:spMkLst>
            <pc:docMk/>
            <pc:sldMk cId="4258422672" sldId="272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0-27T03:00:14.032" v="100" actId="114"/>
        <pc:sldMkLst>
          <pc:docMk/>
          <pc:sldMk cId="640168314" sldId="273"/>
        </pc:sldMkLst>
        <pc:spChg chg="mod">
          <ac:chgData name="Tammy Wilson" userId="e3b55da62d900d7c" providerId="LiveId" clId="{1B32881F-7820-4EF6-A46E-EE89A08F1788}" dt="2019-10-27T03:00:14.032" v="100" actId="114"/>
          <ac:spMkLst>
            <pc:docMk/>
            <pc:sldMk cId="640168314" sldId="273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0-27T04:05:28.420" v="947" actId="27636"/>
        <pc:sldMkLst>
          <pc:docMk/>
          <pc:sldMk cId="544307747" sldId="274"/>
        </pc:sldMkLst>
        <pc:spChg chg="mod">
          <ac:chgData name="Tammy Wilson" userId="e3b55da62d900d7c" providerId="LiveId" clId="{1B32881F-7820-4EF6-A46E-EE89A08F1788}" dt="2019-10-27T04:05:28.420" v="947" actId="27636"/>
          <ac:spMkLst>
            <pc:docMk/>
            <pc:sldMk cId="544307747" sldId="274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0-27T03:18:23.032" v="268" actId="20577"/>
        <pc:sldMkLst>
          <pc:docMk/>
          <pc:sldMk cId="1944528559" sldId="278"/>
        </pc:sldMkLst>
        <pc:spChg chg="mod">
          <ac:chgData name="Tammy Wilson" userId="e3b55da62d900d7c" providerId="LiveId" clId="{1B32881F-7820-4EF6-A46E-EE89A08F1788}" dt="2019-10-27T03:18:23.032" v="268" actId="20577"/>
          <ac:spMkLst>
            <pc:docMk/>
            <pc:sldMk cId="1944528559" sldId="278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0-27T03:42:00.774" v="309" actId="207"/>
        <pc:sldMkLst>
          <pc:docMk/>
          <pc:sldMk cId="2696682789" sldId="279"/>
        </pc:sldMkLst>
        <pc:spChg chg="mod">
          <ac:chgData name="Tammy Wilson" userId="e3b55da62d900d7c" providerId="LiveId" clId="{1B32881F-7820-4EF6-A46E-EE89A08F1788}" dt="2019-10-27T03:42:00.774" v="309" actId="207"/>
          <ac:spMkLst>
            <pc:docMk/>
            <pc:sldMk cId="2696682789" sldId="279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1-09T17:30:34.920" v="1094" actId="20577"/>
        <pc:sldMkLst>
          <pc:docMk/>
          <pc:sldMk cId="1177311734" sldId="283"/>
        </pc:sldMkLst>
        <pc:spChg chg="mod">
          <ac:chgData name="Tammy Wilson" userId="e3b55da62d900d7c" providerId="LiveId" clId="{1B32881F-7820-4EF6-A46E-EE89A08F1788}" dt="2019-11-09T16:55:07.389" v="1009" actId="113"/>
          <ac:spMkLst>
            <pc:docMk/>
            <pc:sldMk cId="1177311734" sldId="283"/>
            <ac:spMk id="2" creationId="{00000000-0000-0000-0000-000000000000}"/>
          </ac:spMkLst>
        </pc:spChg>
        <pc:spChg chg="mod">
          <ac:chgData name="Tammy Wilson" userId="e3b55da62d900d7c" providerId="LiveId" clId="{1B32881F-7820-4EF6-A46E-EE89A08F1788}" dt="2019-11-09T17:30:34.920" v="1094" actId="20577"/>
          <ac:spMkLst>
            <pc:docMk/>
            <pc:sldMk cId="1177311734" sldId="283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1-09T17:32:25.998" v="1160" actId="207"/>
        <pc:sldMkLst>
          <pc:docMk/>
          <pc:sldMk cId="1093739638" sldId="284"/>
        </pc:sldMkLst>
        <pc:spChg chg="mod">
          <ac:chgData name="Tammy Wilson" userId="e3b55da62d900d7c" providerId="LiveId" clId="{1B32881F-7820-4EF6-A46E-EE89A08F1788}" dt="2019-11-09T16:57:40.286" v="1019" actId="113"/>
          <ac:spMkLst>
            <pc:docMk/>
            <pc:sldMk cId="1093739638" sldId="284"/>
            <ac:spMk id="2" creationId="{00000000-0000-0000-0000-000000000000}"/>
          </ac:spMkLst>
        </pc:spChg>
        <pc:spChg chg="mod">
          <ac:chgData name="Tammy Wilson" userId="e3b55da62d900d7c" providerId="LiveId" clId="{1B32881F-7820-4EF6-A46E-EE89A08F1788}" dt="2019-11-09T17:32:25.998" v="1160" actId="207"/>
          <ac:spMkLst>
            <pc:docMk/>
            <pc:sldMk cId="1093739638" sldId="284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1-09T17:37:47.630" v="1250" actId="20577"/>
        <pc:sldMkLst>
          <pc:docMk/>
          <pc:sldMk cId="3456877946" sldId="286"/>
        </pc:sldMkLst>
        <pc:spChg chg="mod">
          <ac:chgData name="Tammy Wilson" userId="e3b55da62d900d7c" providerId="LiveId" clId="{1B32881F-7820-4EF6-A46E-EE89A08F1788}" dt="2019-11-09T17:37:44.505" v="1249" actId="20577"/>
          <ac:spMkLst>
            <pc:docMk/>
            <pc:sldMk cId="3456877946" sldId="286"/>
            <ac:spMk id="2" creationId="{00000000-0000-0000-0000-000000000000}"/>
          </ac:spMkLst>
        </pc:spChg>
        <pc:spChg chg="mod">
          <ac:chgData name="Tammy Wilson" userId="e3b55da62d900d7c" providerId="LiveId" clId="{1B32881F-7820-4EF6-A46E-EE89A08F1788}" dt="2019-11-09T17:37:47.630" v="1250" actId="20577"/>
          <ac:spMkLst>
            <pc:docMk/>
            <pc:sldMk cId="3456877946" sldId="286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1-09T17:41:54.773" v="1369" actId="20577"/>
        <pc:sldMkLst>
          <pc:docMk/>
          <pc:sldMk cId="4278207975" sldId="287"/>
        </pc:sldMkLst>
        <pc:spChg chg="mod">
          <ac:chgData name="Tammy Wilson" userId="e3b55da62d900d7c" providerId="LiveId" clId="{1B32881F-7820-4EF6-A46E-EE89A08F1788}" dt="2019-10-27T03:15:51.868" v="207"/>
          <ac:spMkLst>
            <pc:docMk/>
            <pc:sldMk cId="4278207975" sldId="287"/>
            <ac:spMk id="2" creationId="{00000000-0000-0000-0000-000000000000}"/>
          </ac:spMkLst>
        </pc:spChg>
        <pc:spChg chg="mod">
          <ac:chgData name="Tammy Wilson" userId="e3b55da62d900d7c" providerId="LiveId" clId="{1B32881F-7820-4EF6-A46E-EE89A08F1788}" dt="2019-11-09T17:41:54.773" v="1369" actId="20577"/>
          <ac:spMkLst>
            <pc:docMk/>
            <pc:sldMk cId="4278207975" sldId="287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1-09T17:42:09.054" v="1377" actId="20577"/>
        <pc:sldMkLst>
          <pc:docMk/>
          <pc:sldMk cId="3783900759" sldId="288"/>
        </pc:sldMkLst>
        <pc:spChg chg="mod">
          <ac:chgData name="Tammy Wilson" userId="e3b55da62d900d7c" providerId="LiveId" clId="{1B32881F-7820-4EF6-A46E-EE89A08F1788}" dt="2019-11-09T17:42:09.054" v="1377" actId="20577"/>
          <ac:spMkLst>
            <pc:docMk/>
            <pc:sldMk cId="3783900759" sldId="288"/>
            <ac:spMk id="3" creationId="{06E5A559-452A-41B1-89BA-E2ECF4B3DBFD}"/>
          </ac:spMkLst>
        </pc:spChg>
      </pc:sldChg>
      <pc:sldChg chg="modSp">
        <pc:chgData name="Tammy Wilson" userId="e3b55da62d900d7c" providerId="LiveId" clId="{1B32881F-7820-4EF6-A46E-EE89A08F1788}" dt="2019-11-09T17:42:41.293" v="1393" actId="20577"/>
        <pc:sldMkLst>
          <pc:docMk/>
          <pc:sldMk cId="1850936696" sldId="289"/>
        </pc:sldMkLst>
        <pc:spChg chg="mod">
          <ac:chgData name="Tammy Wilson" userId="e3b55da62d900d7c" providerId="LiveId" clId="{1B32881F-7820-4EF6-A46E-EE89A08F1788}" dt="2019-11-09T17:42:41.293" v="1393" actId="20577"/>
          <ac:spMkLst>
            <pc:docMk/>
            <pc:sldMk cId="1850936696" sldId="289"/>
            <ac:spMk id="3" creationId="{06E5A559-452A-41B1-89BA-E2ECF4B3DBFD}"/>
          </ac:spMkLst>
        </pc:spChg>
      </pc:sldChg>
      <pc:sldChg chg="modSp">
        <pc:chgData name="Tammy Wilson" userId="e3b55da62d900d7c" providerId="LiveId" clId="{1B32881F-7820-4EF6-A46E-EE89A08F1788}" dt="2019-11-09T17:43:17.527" v="1429" actId="20577"/>
        <pc:sldMkLst>
          <pc:docMk/>
          <pc:sldMk cId="4161583464" sldId="290"/>
        </pc:sldMkLst>
        <pc:spChg chg="mod">
          <ac:chgData name="Tammy Wilson" userId="e3b55da62d900d7c" providerId="LiveId" clId="{1B32881F-7820-4EF6-A46E-EE89A08F1788}" dt="2019-11-09T17:43:17.527" v="1429" actId="20577"/>
          <ac:spMkLst>
            <pc:docMk/>
            <pc:sldMk cId="4161583464" sldId="290"/>
            <ac:spMk id="3" creationId="{06E5A559-452A-41B1-89BA-E2ECF4B3DBFD}"/>
          </ac:spMkLst>
        </pc:spChg>
      </pc:sldChg>
      <pc:sldChg chg="modSp">
        <pc:chgData name="Tammy Wilson" userId="e3b55da62d900d7c" providerId="LiveId" clId="{1B32881F-7820-4EF6-A46E-EE89A08F1788}" dt="2019-11-09T17:44:11.840" v="1470" actId="947"/>
        <pc:sldMkLst>
          <pc:docMk/>
          <pc:sldMk cId="2974357342" sldId="291"/>
        </pc:sldMkLst>
        <pc:spChg chg="mod">
          <ac:chgData name="Tammy Wilson" userId="e3b55da62d900d7c" providerId="LiveId" clId="{1B32881F-7820-4EF6-A46E-EE89A08F1788}" dt="2019-11-09T17:44:11.840" v="1470" actId="947"/>
          <ac:spMkLst>
            <pc:docMk/>
            <pc:sldMk cId="2974357342" sldId="291"/>
            <ac:spMk id="3" creationId="{06E5A559-452A-41B1-89BA-E2ECF4B3DBFD}"/>
          </ac:spMkLst>
        </pc:spChg>
      </pc:sldChg>
      <pc:sldChg chg="del">
        <pc:chgData name="Tammy Wilson" userId="e3b55da62d900d7c" providerId="LiveId" clId="{1B32881F-7820-4EF6-A46E-EE89A08F1788}" dt="2019-11-09T17:45:00.943" v="1510" actId="2696"/>
        <pc:sldMkLst>
          <pc:docMk/>
          <pc:sldMk cId="2181408467" sldId="292"/>
        </pc:sldMkLst>
      </pc:sldChg>
      <pc:sldChg chg="modSp">
        <pc:chgData name="Tammy Wilson" userId="e3b55da62d900d7c" providerId="LiveId" clId="{1B32881F-7820-4EF6-A46E-EE89A08F1788}" dt="2019-11-09T16:50:29.372" v="983" actId="114"/>
        <pc:sldMkLst>
          <pc:docMk/>
          <pc:sldMk cId="1014666548" sldId="298"/>
        </pc:sldMkLst>
        <pc:spChg chg="mod">
          <ac:chgData name="Tammy Wilson" userId="e3b55da62d900d7c" providerId="LiveId" clId="{1B32881F-7820-4EF6-A46E-EE89A08F1788}" dt="2019-11-09T16:50:29.372" v="983" actId="114"/>
          <ac:spMkLst>
            <pc:docMk/>
            <pc:sldMk cId="1014666548" sldId="298"/>
            <ac:spMk id="3" creationId="{3F69EA3C-B4E3-4169-9941-FE6C4FDB5D11}"/>
          </ac:spMkLst>
        </pc:spChg>
      </pc:sldChg>
      <pc:sldChg chg="modSp">
        <pc:chgData name="Tammy Wilson" userId="e3b55da62d900d7c" providerId="LiveId" clId="{1B32881F-7820-4EF6-A46E-EE89A08F1788}" dt="2019-11-09T16:54:32.742" v="1006" actId="114"/>
        <pc:sldMkLst>
          <pc:docMk/>
          <pc:sldMk cId="2621764333" sldId="334"/>
        </pc:sldMkLst>
        <pc:spChg chg="mod">
          <ac:chgData name="Tammy Wilson" userId="e3b55da62d900d7c" providerId="LiveId" clId="{1B32881F-7820-4EF6-A46E-EE89A08F1788}" dt="2019-11-09T16:54:32.742" v="1006" actId="114"/>
          <ac:spMkLst>
            <pc:docMk/>
            <pc:sldMk cId="2621764333" sldId="334"/>
            <ac:spMk id="3" creationId="{00000000-0000-0000-0000-000000000000}"/>
          </ac:spMkLst>
        </pc:spChg>
      </pc:sldChg>
      <pc:sldChg chg="del">
        <pc:chgData name="Tammy Wilson" userId="e3b55da62d900d7c" providerId="LiveId" clId="{1B32881F-7820-4EF6-A46E-EE89A08F1788}" dt="2019-11-09T16:51:03.278" v="1004" actId="2696"/>
        <pc:sldMkLst>
          <pc:docMk/>
          <pc:sldMk cId="2224246743" sldId="336"/>
        </pc:sldMkLst>
      </pc:sldChg>
      <pc:sldChg chg="modSp">
        <pc:chgData name="Tammy Wilson" userId="e3b55da62d900d7c" providerId="LiveId" clId="{1B32881F-7820-4EF6-A46E-EE89A08F1788}" dt="2019-10-27T03:49:21.678" v="398" actId="20577"/>
        <pc:sldMkLst>
          <pc:docMk/>
          <pc:sldMk cId="3190567529" sldId="340"/>
        </pc:sldMkLst>
        <pc:spChg chg="mod">
          <ac:chgData name="Tammy Wilson" userId="e3b55da62d900d7c" providerId="LiveId" clId="{1B32881F-7820-4EF6-A46E-EE89A08F1788}" dt="2019-10-27T03:49:21.678" v="398" actId="20577"/>
          <ac:spMkLst>
            <pc:docMk/>
            <pc:sldMk cId="3190567529" sldId="340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0-27T03:42:24.984" v="319" actId="20577"/>
        <pc:sldMkLst>
          <pc:docMk/>
          <pc:sldMk cId="2684658512" sldId="341"/>
        </pc:sldMkLst>
        <pc:spChg chg="mod">
          <ac:chgData name="Tammy Wilson" userId="e3b55da62d900d7c" providerId="LiveId" clId="{1B32881F-7820-4EF6-A46E-EE89A08F1788}" dt="2019-10-27T03:42:24.984" v="319" actId="20577"/>
          <ac:spMkLst>
            <pc:docMk/>
            <pc:sldMk cId="2684658512" sldId="341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0-27T03:45:17.344" v="362" actId="207"/>
        <pc:sldMkLst>
          <pc:docMk/>
          <pc:sldMk cId="3456376202" sldId="343"/>
        </pc:sldMkLst>
        <pc:spChg chg="mod">
          <ac:chgData name="Tammy Wilson" userId="e3b55da62d900d7c" providerId="LiveId" clId="{1B32881F-7820-4EF6-A46E-EE89A08F1788}" dt="2019-10-27T03:45:17.344" v="362" actId="207"/>
          <ac:spMkLst>
            <pc:docMk/>
            <pc:sldMk cId="3456376202" sldId="343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0-27T03:45:33.084" v="364" actId="207"/>
        <pc:sldMkLst>
          <pc:docMk/>
          <pc:sldMk cId="3704684789" sldId="345"/>
        </pc:sldMkLst>
        <pc:spChg chg="mod">
          <ac:chgData name="Tammy Wilson" userId="e3b55da62d900d7c" providerId="LiveId" clId="{1B32881F-7820-4EF6-A46E-EE89A08F1788}" dt="2019-10-27T03:45:33.084" v="364" actId="207"/>
          <ac:spMkLst>
            <pc:docMk/>
            <pc:sldMk cId="3704684789" sldId="345"/>
            <ac:spMk id="3" creationId="{B8D96A24-E29F-4C8D-A71D-33DFCD737350}"/>
          </ac:spMkLst>
        </pc:spChg>
      </pc:sldChg>
      <pc:sldChg chg="modSp">
        <pc:chgData name="Tammy Wilson" userId="e3b55da62d900d7c" providerId="LiveId" clId="{1B32881F-7820-4EF6-A46E-EE89A08F1788}" dt="2019-10-27T03:47:58.555" v="396" actId="207"/>
        <pc:sldMkLst>
          <pc:docMk/>
          <pc:sldMk cId="1879433953" sldId="346"/>
        </pc:sldMkLst>
        <pc:spChg chg="mod">
          <ac:chgData name="Tammy Wilson" userId="e3b55da62d900d7c" providerId="LiveId" clId="{1B32881F-7820-4EF6-A46E-EE89A08F1788}" dt="2019-10-27T03:47:58.555" v="396" actId="207"/>
          <ac:spMkLst>
            <pc:docMk/>
            <pc:sldMk cId="1879433953" sldId="346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0-27T04:04:11.938" v="942" actId="115"/>
        <pc:sldMkLst>
          <pc:docMk/>
          <pc:sldMk cId="203706400" sldId="350"/>
        </pc:sldMkLst>
        <pc:spChg chg="mod">
          <ac:chgData name="Tammy Wilson" userId="e3b55da62d900d7c" providerId="LiveId" clId="{1B32881F-7820-4EF6-A46E-EE89A08F1788}" dt="2019-10-27T04:04:11.938" v="942" actId="115"/>
          <ac:spMkLst>
            <pc:docMk/>
            <pc:sldMk cId="203706400" sldId="350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0-27T04:01:45.937" v="857" actId="207"/>
        <pc:sldMkLst>
          <pc:docMk/>
          <pc:sldMk cId="484684724" sldId="351"/>
        </pc:sldMkLst>
        <pc:spChg chg="mod">
          <ac:chgData name="Tammy Wilson" userId="e3b55da62d900d7c" providerId="LiveId" clId="{1B32881F-7820-4EF6-A46E-EE89A08F1788}" dt="2019-10-27T04:01:45.937" v="857" actId="207"/>
          <ac:spMkLst>
            <pc:docMk/>
            <pc:sldMk cId="484684724" sldId="351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0-27T04:02:14.171" v="867" actId="20577"/>
        <pc:sldMkLst>
          <pc:docMk/>
          <pc:sldMk cId="2941762095" sldId="355"/>
        </pc:sldMkLst>
        <pc:spChg chg="mod">
          <ac:chgData name="Tammy Wilson" userId="e3b55da62d900d7c" providerId="LiveId" clId="{1B32881F-7820-4EF6-A46E-EE89A08F1788}" dt="2019-10-27T04:02:14.171" v="867" actId="20577"/>
          <ac:spMkLst>
            <pc:docMk/>
            <pc:sldMk cId="2941762095" sldId="355"/>
            <ac:spMk id="3" creationId="{935BE72A-36B4-4DF6-A636-135EC070D6C8}"/>
          </ac:spMkLst>
        </pc:spChg>
      </pc:sldChg>
      <pc:sldChg chg="modSp">
        <pc:chgData name="Tammy Wilson" userId="e3b55da62d900d7c" providerId="LiveId" clId="{1B32881F-7820-4EF6-A46E-EE89A08F1788}" dt="2019-10-27T04:05:03.283" v="943" actId="207"/>
        <pc:sldMkLst>
          <pc:docMk/>
          <pc:sldMk cId="1313914924" sldId="357"/>
        </pc:sldMkLst>
        <pc:spChg chg="mod">
          <ac:chgData name="Tammy Wilson" userId="e3b55da62d900d7c" providerId="LiveId" clId="{1B32881F-7820-4EF6-A46E-EE89A08F1788}" dt="2019-10-27T04:05:03.283" v="943" actId="207"/>
          <ac:spMkLst>
            <pc:docMk/>
            <pc:sldMk cId="1313914924" sldId="357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0-27T04:05:17.575" v="945" actId="207"/>
        <pc:sldMkLst>
          <pc:docMk/>
          <pc:sldMk cId="1302182461" sldId="358"/>
        </pc:sldMkLst>
        <pc:spChg chg="mod">
          <ac:chgData name="Tammy Wilson" userId="e3b55da62d900d7c" providerId="LiveId" clId="{1B32881F-7820-4EF6-A46E-EE89A08F1788}" dt="2019-10-27T04:05:17.575" v="945" actId="207"/>
          <ac:spMkLst>
            <pc:docMk/>
            <pc:sldMk cId="1302182461" sldId="358"/>
            <ac:spMk id="3" creationId="{00000000-0000-0000-0000-000000000000}"/>
          </ac:spMkLst>
        </pc:spChg>
      </pc:sldChg>
      <pc:sldChg chg="modSp">
        <pc:chgData name="Tammy Wilson" userId="e3b55da62d900d7c" providerId="LiveId" clId="{1B32881F-7820-4EF6-A46E-EE89A08F1788}" dt="2019-10-27T04:06:50.163" v="948" actId="207"/>
        <pc:sldMkLst>
          <pc:docMk/>
          <pc:sldMk cId="3600852825" sldId="363"/>
        </pc:sldMkLst>
        <pc:spChg chg="mod">
          <ac:chgData name="Tammy Wilson" userId="e3b55da62d900d7c" providerId="LiveId" clId="{1B32881F-7820-4EF6-A46E-EE89A08F1788}" dt="2019-10-27T04:06:50.163" v="948" actId="207"/>
          <ac:spMkLst>
            <pc:docMk/>
            <pc:sldMk cId="3600852825" sldId="363"/>
            <ac:spMk id="3" creationId="{2602F49D-6CD3-4919-9524-2EAB36AE53D9}"/>
          </ac:spMkLst>
        </pc:spChg>
      </pc:sldChg>
      <pc:sldChg chg="modSp">
        <pc:chgData name="Tammy Wilson" userId="e3b55da62d900d7c" providerId="LiveId" clId="{1B32881F-7820-4EF6-A46E-EE89A08F1788}" dt="2019-10-27T03:41:35.335" v="306" actId="20577"/>
        <pc:sldMkLst>
          <pc:docMk/>
          <pc:sldMk cId="1139635777" sldId="365"/>
        </pc:sldMkLst>
        <pc:spChg chg="mod">
          <ac:chgData name="Tammy Wilson" userId="e3b55da62d900d7c" providerId="LiveId" clId="{1B32881F-7820-4EF6-A46E-EE89A08F1788}" dt="2019-10-27T03:41:35.335" v="306" actId="20577"/>
          <ac:spMkLst>
            <pc:docMk/>
            <pc:sldMk cId="1139635777" sldId="365"/>
            <ac:spMk id="3" creationId="{00000000-0000-0000-0000-000000000000}"/>
          </ac:spMkLst>
        </pc:spChg>
      </pc:sldChg>
      <pc:sldChg chg="modSp add">
        <pc:chgData name="Tammy Wilson" userId="e3b55da62d900d7c" providerId="LiveId" clId="{1B32881F-7820-4EF6-A46E-EE89A08F1788}" dt="2019-10-27T02:59:38.757" v="99" actId="20577"/>
        <pc:sldMkLst>
          <pc:docMk/>
          <pc:sldMk cId="1561869634" sldId="367"/>
        </pc:sldMkLst>
        <pc:spChg chg="mod">
          <ac:chgData name="Tammy Wilson" userId="e3b55da62d900d7c" providerId="LiveId" clId="{1B32881F-7820-4EF6-A46E-EE89A08F1788}" dt="2019-10-27T02:59:38.757" v="99" actId="20577"/>
          <ac:spMkLst>
            <pc:docMk/>
            <pc:sldMk cId="1561869634" sldId="367"/>
            <ac:spMk id="3" creationId="{00000000-0000-0000-0000-000000000000}"/>
          </ac:spMkLst>
        </pc:spChg>
      </pc:sldChg>
      <pc:sldChg chg="modSp add">
        <pc:chgData name="Tammy Wilson" userId="e3b55da62d900d7c" providerId="LiveId" clId="{1B32881F-7820-4EF6-A46E-EE89A08F1788}" dt="2019-10-27T03:53:13.048" v="800" actId="20577"/>
        <pc:sldMkLst>
          <pc:docMk/>
          <pc:sldMk cId="2090371218" sldId="368"/>
        </pc:sldMkLst>
        <pc:spChg chg="mod">
          <ac:chgData name="Tammy Wilson" userId="e3b55da62d900d7c" providerId="LiveId" clId="{1B32881F-7820-4EF6-A46E-EE89A08F1788}" dt="2019-10-27T03:53:13.048" v="800" actId="20577"/>
          <ac:spMkLst>
            <pc:docMk/>
            <pc:sldMk cId="2090371218" sldId="368"/>
            <ac:spMk id="3" creationId="{00000000-0000-0000-0000-000000000000}"/>
          </ac:spMkLst>
        </pc:spChg>
      </pc:sldChg>
      <pc:sldChg chg="modSp add">
        <pc:chgData name="Tammy Wilson" userId="e3b55da62d900d7c" providerId="LiveId" clId="{1B32881F-7820-4EF6-A46E-EE89A08F1788}" dt="2019-11-09T16:50:59.763" v="1003" actId="255"/>
        <pc:sldMkLst>
          <pc:docMk/>
          <pc:sldMk cId="2742849688" sldId="369"/>
        </pc:sldMkLst>
        <pc:spChg chg="mod">
          <ac:chgData name="Tammy Wilson" userId="e3b55da62d900d7c" providerId="LiveId" clId="{1B32881F-7820-4EF6-A46E-EE89A08F1788}" dt="2019-11-09T16:50:59.763" v="1003" actId="255"/>
          <ac:spMkLst>
            <pc:docMk/>
            <pc:sldMk cId="2742849688" sldId="369"/>
            <ac:spMk id="3" creationId="{3F69EA3C-B4E3-4169-9941-FE6C4FDB5D11}"/>
          </ac:spMkLst>
        </pc:spChg>
      </pc:sldChg>
      <pc:sldChg chg="modSp add">
        <pc:chgData name="Tammy Wilson" userId="e3b55da62d900d7c" providerId="LiveId" clId="{1B32881F-7820-4EF6-A46E-EE89A08F1788}" dt="2019-11-09T17:41:36.648" v="1363" actId="255"/>
        <pc:sldMkLst>
          <pc:docMk/>
          <pc:sldMk cId="3727209350" sldId="370"/>
        </pc:sldMkLst>
        <pc:spChg chg="mod">
          <ac:chgData name="Tammy Wilson" userId="e3b55da62d900d7c" providerId="LiveId" clId="{1B32881F-7820-4EF6-A46E-EE89A08F1788}" dt="2019-11-09T17:41:36.648" v="1363" actId="255"/>
          <ac:spMkLst>
            <pc:docMk/>
            <pc:sldMk cId="3727209350" sldId="370"/>
            <ac:spMk id="3" creationId="{00000000-0000-0000-0000-000000000000}"/>
          </ac:spMkLst>
        </pc:spChg>
      </pc:sldChg>
      <pc:sldChg chg="modSp add">
        <pc:chgData name="Tammy Wilson" userId="e3b55da62d900d7c" providerId="LiveId" clId="{1B32881F-7820-4EF6-A46E-EE89A08F1788}" dt="2019-11-09T17:44:54.749" v="1509" actId="20577"/>
        <pc:sldMkLst>
          <pc:docMk/>
          <pc:sldMk cId="4276245309" sldId="371"/>
        </pc:sldMkLst>
        <pc:spChg chg="mod">
          <ac:chgData name="Tammy Wilson" userId="e3b55da62d900d7c" providerId="LiveId" clId="{1B32881F-7820-4EF6-A46E-EE89A08F1788}" dt="2019-11-09T17:44:54.749" v="1509" actId="20577"/>
          <ac:spMkLst>
            <pc:docMk/>
            <pc:sldMk cId="4276245309" sldId="371"/>
            <ac:spMk id="3" creationId="{06E5A559-452A-41B1-89BA-E2ECF4B3DBFD}"/>
          </ac:spMkLst>
        </pc:spChg>
      </pc:sldChg>
    </pc:docChg>
  </pc:docChgLst>
  <pc:docChgLst>
    <pc:chgData name="Tammy Wilson" userId="e3b55da62d900d7c" providerId="LiveId" clId="{0DFED5F6-4DFE-4701-A8AC-91F0975245B0}"/>
  </pc:docChgLst>
  <pc:docChgLst>
    <pc:chgData name="Tammy Wilson" userId="e3b55da62d900d7c" providerId="Windows Live" clId="Web-{4E3AB72D-5765-42BE-A85E-AC5D09D4046F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70F84-B741-4A65-832B-530B93522187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9D0F8-9B12-4DFD-9677-3377F4066F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9428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Roman Numerals can </a:t>
            </a:r>
            <a:r>
              <a:rPr lang="en-CA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</a:t>
            </a:r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 used if the element has more than one combining capacity.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9A6D7-A452-4C0F-86E8-9E7F6305DA9A}" type="slidenum">
              <a:rPr lang="en-CA" smtClean="0"/>
              <a:t>39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6147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DF9B2-5049-433B-BFDB-64335A4733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B0C54B-BB38-4614-A67E-44ACC2CC9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72C1E-4E2B-4F47-8BFF-5C9FE6842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4CF-D245-4836-B58C-FE92518DEA7F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14907-ADC6-4CC2-93D4-5D05200F6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BA110-30F3-4E79-B5CE-54FBF009F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E85E-77DE-48E3-A929-87B822BF76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373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A3227-34C2-491E-ADC4-B4C6461F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6A42F5-43CB-4BCB-95E9-A179588DB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BBC5A-7A32-4BAC-AA3D-7ECD90768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4CF-D245-4836-B58C-FE92518DEA7F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D5A06-CB23-4A80-A454-C073652C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DBD4E-92AF-4D6E-B9CA-8C6B61A85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E85E-77DE-48E3-A929-87B822BF76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444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5670D7-EC6C-4E8F-94C4-994CD7C5D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A2302-6CD5-41EC-B57F-40E2BA203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ACD06-D95D-4FF6-BA2B-7FF91CD8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4CF-D245-4836-B58C-FE92518DEA7F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7CED3-0E53-4990-B66D-3B23E5693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8ED34-3D49-4141-ABF8-829E5DBD0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E85E-77DE-48E3-A929-87B822BF76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394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675C1-E4BD-4B58-93C0-5DDDE5A49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C8C40-3734-49E2-BC14-946FC62F7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7D82B-D973-451F-8DE8-5990BE5E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4CF-D245-4836-B58C-FE92518DEA7F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91CCF-CE90-4F66-87D4-7E7BB19DB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53EC2-E858-410E-B09C-285C205E3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E85E-77DE-48E3-A929-87B822BF76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270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172F6-3D52-4790-A83E-26F8ECD09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AF728-5B5F-478F-B13E-761F5480A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F7C90-0D1A-4EB1-99B5-7C083A8B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4CF-D245-4836-B58C-FE92518DEA7F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746A3-530E-4141-87DC-23E5F6FD9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52EBE-DBAF-45B4-8EDF-5533584F3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E85E-77DE-48E3-A929-87B822BF76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748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C8928-74B6-4B6A-8997-CF9570813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8CC84-E8E7-41A0-AF0D-26BC418EB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2228E-70B1-42B5-8915-E46B0D920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0B5195-19CF-47C1-AF80-8EB741A58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4CF-D245-4836-B58C-FE92518DEA7F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A0188-25B5-4D7A-8B4B-73C1EC674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31325-FBFC-4B33-8084-82EAA2C28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E85E-77DE-48E3-A929-87B822BF76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559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5C3D0-10CA-4E51-B632-F5AFE7540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30F8B-65C1-4FC2-9BE0-825D9588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9C0BF5-BED6-4571-B9A1-A8497B6F6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77A889-0FD7-4637-A78B-610E579EE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ECF95-DDBE-4B19-B9A1-96B13F8722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5534A8-B210-4C95-974A-46D248BF7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4CF-D245-4836-B58C-FE92518DEA7F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12EA6B-0C88-4E7F-8ACF-0D47A4816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285A4D-4D43-496C-BF8F-1A54205C2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E85E-77DE-48E3-A929-87B822BF76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43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46AC-FF50-4C19-8D4A-53644A795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EED7D6-99DF-4FE1-9872-D0D212972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4CF-D245-4836-B58C-FE92518DEA7F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7FE459-32BF-435F-9FF6-C8FACE2F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13F828-24CD-4817-B3C0-6B0186EA7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E85E-77DE-48E3-A929-87B822BF76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79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02585B-A4FD-442E-BC8E-2E9DBA21F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4CF-D245-4836-B58C-FE92518DEA7F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97FAC9-C21F-445A-9F02-4E4B8C0F3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CF42B-E901-48E9-9572-BA78EBF7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E85E-77DE-48E3-A929-87B822BF76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942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2D2CF-63E6-4FAD-9A13-F02C3A739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4318D-DC59-4B21-BCE8-AD6040932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D74E50-C2F3-43DF-B16D-BEF259A7A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5C9C4-F7D0-420A-B399-AF9C67312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4CF-D245-4836-B58C-FE92518DEA7F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E43D9-6A18-4029-A091-F83ACDFDC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C9EBA-056A-4CD9-8F17-FBCC8EAB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E85E-77DE-48E3-A929-87B822BF76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14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DB504-E265-4F40-B822-0D76284A6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C6B9AB-3C62-4217-B6ED-03EB31955C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4BC18-9AAE-4EE6-ABB6-8D1F96EBF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B0AB8-D5FF-463B-BDE6-C3AF8E64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4CF-D245-4836-B58C-FE92518DEA7F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9A00B-FBC0-40DB-91B9-066F068BD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0F435-E76C-434C-B8FB-F789530F1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E85E-77DE-48E3-A929-87B822BF76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470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0EC0B0-D1EE-4A47-9133-557F24392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CF583-1DE9-4844-B9BB-BDF83B4CF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07D2B-40A9-489D-A227-1D053037C8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B4CF-D245-4836-B58C-FE92518DEA7F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14611-6A1C-4F06-9C4C-CA4B21BA5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F78BA-0731-408B-8105-DEC3FCDCF6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0E85E-77DE-48E3-A929-87B822BF76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846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CE88E-94CB-4B5B-A5A9-C6832B01EA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Naming  and Writing Formulas of Ionic Compounds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197B8-16AB-4E1A-A455-D97BBF3DDD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/>
              <a:t>PAGE 238 – 241</a:t>
            </a:r>
          </a:p>
          <a:p>
            <a:endParaRPr lang="en-CA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5992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u="sng" dirty="0"/>
              <a:t>STEP 1</a:t>
            </a:r>
            <a:r>
              <a:rPr lang="en-CA" dirty="0"/>
              <a:t>: Determine the charges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err="1"/>
              <a:t>Eg.</a:t>
            </a:r>
            <a:r>
              <a:rPr lang="en-CA" dirty="0"/>
              <a:t> A compound of Calcium and Chlorine: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4400" dirty="0"/>
              <a:t>Calcium:                 	 	 </a:t>
            </a:r>
            <a:r>
              <a:rPr lang="en-CA" sz="4400" b="1" dirty="0">
                <a:solidFill>
                  <a:srgbClr val="FF0000"/>
                </a:solidFill>
              </a:rPr>
              <a:t>Ca </a:t>
            </a:r>
            <a:r>
              <a:rPr lang="en-CA" sz="4400" b="1" baseline="30000" dirty="0">
                <a:solidFill>
                  <a:srgbClr val="FF0000"/>
                </a:solidFill>
              </a:rPr>
              <a:t>2+</a:t>
            </a:r>
          </a:p>
          <a:p>
            <a:pPr marL="0" indent="0">
              <a:buNone/>
            </a:pPr>
            <a:r>
              <a:rPr lang="en-CA" sz="4400" dirty="0"/>
              <a:t>Chlorine:		             </a:t>
            </a:r>
            <a:r>
              <a:rPr lang="en-CA" sz="4400" b="1" dirty="0">
                <a:solidFill>
                  <a:srgbClr val="FF0000"/>
                </a:solidFill>
              </a:rPr>
              <a:t>Cl </a:t>
            </a:r>
            <a:r>
              <a:rPr lang="en-CA" sz="4400" b="1" baseline="30000" dirty="0">
                <a:solidFill>
                  <a:srgbClr val="FF0000"/>
                </a:solidFill>
              </a:rPr>
              <a:t>1-</a:t>
            </a:r>
          </a:p>
          <a:p>
            <a:endParaRPr lang="en-CA" dirty="0"/>
          </a:p>
          <a:p>
            <a:endParaRPr lang="en-CA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311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/>
              <a:t>STEP 2: </a:t>
            </a:r>
            <a:r>
              <a:rPr lang="en-CA" b="1" dirty="0"/>
              <a:t>Balance</a:t>
            </a:r>
            <a:r>
              <a:rPr lang="en-CA" dirty="0"/>
              <a:t> the charges</a:t>
            </a:r>
            <a:endParaRPr lang="en-CA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CA" sz="4300" dirty="0"/>
          </a:p>
          <a:p>
            <a:pPr marL="0" indent="0">
              <a:buNone/>
            </a:pPr>
            <a:r>
              <a:rPr lang="en-CA" sz="4300" dirty="0"/>
              <a:t>                Ca </a:t>
            </a:r>
            <a:r>
              <a:rPr lang="en-CA" sz="4300" baseline="30000" dirty="0"/>
              <a:t>2+		</a:t>
            </a:r>
            <a:r>
              <a:rPr lang="en-CA" sz="4300" dirty="0"/>
              <a:t>	             Cl  </a:t>
            </a:r>
            <a:r>
              <a:rPr lang="en-CA" sz="4300" baseline="30000" dirty="0"/>
              <a:t>1-		</a:t>
            </a:r>
          </a:p>
          <a:p>
            <a:pPr marL="0" indent="0">
              <a:buNone/>
            </a:pPr>
            <a:r>
              <a:rPr lang="en-CA" sz="4300" dirty="0"/>
              <a:t>     </a:t>
            </a:r>
          </a:p>
          <a:p>
            <a:pPr marL="0" indent="0">
              <a:buNone/>
            </a:pPr>
            <a:r>
              <a:rPr lang="en-CA" sz="4300" dirty="0"/>
              <a:t>Total positive = 2 </a:t>
            </a:r>
            <a:r>
              <a:rPr lang="en-CA" sz="4300" baseline="30000" dirty="0"/>
              <a:t>	           </a:t>
            </a:r>
            <a:r>
              <a:rPr lang="en-CA" sz="4300" dirty="0">
                <a:solidFill>
                  <a:srgbClr val="FF0000"/>
                </a:solidFill>
              </a:rPr>
              <a:t>Total negative = -1</a:t>
            </a:r>
          </a:p>
          <a:p>
            <a:pPr marL="0" indent="0">
              <a:buNone/>
            </a:pPr>
            <a:r>
              <a:rPr lang="en-CA" sz="4300" dirty="0">
                <a:solidFill>
                  <a:srgbClr val="FF0000"/>
                </a:solidFill>
              </a:rPr>
              <a:t>					Need another -1 to balance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					</a:t>
            </a:r>
          </a:p>
          <a:p>
            <a:endParaRPr lang="en-CA" dirty="0"/>
          </a:p>
          <a:p>
            <a:endParaRPr lang="en-CA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739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/>
              <a:t>STEP 2:  </a:t>
            </a:r>
            <a:r>
              <a:rPr lang="en-CA" dirty="0"/>
              <a:t>Balance the charges</a:t>
            </a:r>
            <a:endParaRPr lang="en-CA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                Ca </a:t>
            </a:r>
            <a:r>
              <a:rPr lang="en-CA" baseline="30000" dirty="0"/>
              <a:t>2+		</a:t>
            </a:r>
            <a:r>
              <a:rPr lang="en-CA" dirty="0"/>
              <a:t>	          Cl  </a:t>
            </a:r>
            <a:r>
              <a:rPr lang="en-CA" baseline="30000" dirty="0"/>
              <a:t>1-	</a:t>
            </a:r>
          </a:p>
          <a:p>
            <a:pPr marL="0" indent="0">
              <a:buNone/>
            </a:pPr>
            <a:r>
              <a:rPr lang="en-CA" baseline="30000" dirty="0"/>
              <a:t>						</a:t>
            </a:r>
            <a:r>
              <a:rPr lang="en-CA" u="sng" dirty="0"/>
              <a:t> Cl  </a:t>
            </a:r>
            <a:r>
              <a:rPr lang="en-CA" u="sng" baseline="30000" dirty="0"/>
              <a:t>1- 	</a:t>
            </a:r>
            <a:r>
              <a:rPr lang="en-CA" baseline="30000" dirty="0"/>
              <a:t>		</a:t>
            </a:r>
          </a:p>
          <a:p>
            <a:pPr marL="0" indent="0">
              <a:buNone/>
            </a:pPr>
            <a:r>
              <a:rPr lang="en-CA" dirty="0"/>
              <a:t>     Total positive = 2 </a:t>
            </a:r>
            <a:r>
              <a:rPr lang="en-CA" baseline="30000" dirty="0"/>
              <a:t>	                </a:t>
            </a:r>
            <a:r>
              <a:rPr lang="en-CA" dirty="0"/>
              <a:t>Total negative = - 2</a:t>
            </a:r>
          </a:p>
          <a:p>
            <a:pPr marL="0" indent="0">
              <a:buNone/>
            </a:pPr>
            <a:r>
              <a:rPr lang="en-CA" dirty="0"/>
              <a:t>				</a:t>
            </a:r>
          </a:p>
          <a:p>
            <a:pPr marL="0" indent="0">
              <a:buNone/>
            </a:pPr>
            <a:r>
              <a:rPr lang="en-CA" dirty="0"/>
              <a:t>				</a:t>
            </a:r>
          </a:p>
          <a:p>
            <a:endParaRPr lang="en-CA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877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/>
              <a:t>STEP 3:  </a:t>
            </a:r>
            <a:r>
              <a:rPr lang="en-CA" dirty="0"/>
              <a:t>Determine the LOWEST RATIO</a:t>
            </a:r>
            <a:endParaRPr lang="en-CA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33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                Ca </a:t>
            </a:r>
            <a:r>
              <a:rPr lang="en-CA" baseline="30000" dirty="0"/>
              <a:t>2+		</a:t>
            </a:r>
            <a:r>
              <a:rPr lang="en-CA" dirty="0"/>
              <a:t>	          Cl  </a:t>
            </a:r>
            <a:r>
              <a:rPr lang="en-CA" baseline="30000" dirty="0"/>
              <a:t>1-	</a:t>
            </a:r>
          </a:p>
          <a:p>
            <a:pPr marL="0" indent="0">
              <a:buNone/>
            </a:pPr>
            <a:r>
              <a:rPr lang="en-CA" baseline="30000" dirty="0"/>
              <a:t>						</a:t>
            </a:r>
            <a:r>
              <a:rPr lang="en-CA" u="sng" dirty="0"/>
              <a:t> Cl  </a:t>
            </a:r>
            <a:r>
              <a:rPr lang="en-CA" u="sng" baseline="30000" dirty="0"/>
              <a:t>1- 	</a:t>
            </a:r>
            <a:r>
              <a:rPr lang="en-CA" baseline="30000" dirty="0"/>
              <a:t>		</a:t>
            </a:r>
          </a:p>
          <a:p>
            <a:pPr marL="0" indent="0">
              <a:buNone/>
            </a:pPr>
            <a:r>
              <a:rPr lang="en-CA" dirty="0"/>
              <a:t>     Total positive = 2 </a:t>
            </a:r>
            <a:r>
              <a:rPr lang="en-CA" baseline="30000" dirty="0"/>
              <a:t>	</a:t>
            </a:r>
            <a:r>
              <a:rPr lang="en-CA" baseline="30000" dirty="0">
                <a:solidFill>
                  <a:srgbClr val="FF0000"/>
                </a:solidFill>
              </a:rPr>
              <a:t>                </a:t>
            </a:r>
            <a:r>
              <a:rPr lang="en-CA" dirty="0">
                <a:solidFill>
                  <a:srgbClr val="FF0000"/>
                </a:solidFill>
              </a:rPr>
              <a:t>Now total negative = - 2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/>
              <a:t> </a:t>
            </a:r>
            <a:r>
              <a:rPr lang="en-CA" b="1" u="sng" dirty="0">
                <a:solidFill>
                  <a:srgbClr val="FF0000"/>
                </a:solidFill>
              </a:rPr>
              <a:t>ONE </a:t>
            </a:r>
            <a:r>
              <a:rPr lang="en-CA" dirty="0">
                <a:solidFill>
                  <a:srgbClr val="FF0000"/>
                </a:solidFill>
              </a:rPr>
              <a:t>Calcium ion (+2)  balances charges with </a:t>
            </a:r>
            <a:r>
              <a:rPr lang="en-CA" b="1" u="sng" dirty="0">
                <a:solidFill>
                  <a:srgbClr val="FF0000"/>
                </a:solidFill>
              </a:rPr>
              <a:t>TWO </a:t>
            </a:r>
            <a:r>
              <a:rPr lang="en-CA" dirty="0">
                <a:solidFill>
                  <a:srgbClr val="FF0000"/>
                </a:solidFill>
              </a:rPr>
              <a:t>chlorine ions (-1)</a:t>
            </a:r>
          </a:p>
          <a:p>
            <a:pPr marL="0" indent="0">
              <a:buNone/>
            </a:pPr>
            <a:r>
              <a:rPr lang="en-CA" dirty="0"/>
              <a:t>				</a:t>
            </a:r>
          </a:p>
          <a:p>
            <a:pPr marL="0" indent="0">
              <a:buNone/>
            </a:pPr>
            <a:r>
              <a:rPr lang="en-CA" dirty="0"/>
              <a:t>				</a:t>
            </a:r>
            <a:r>
              <a:rPr lang="en-CA" sz="5600" u="sng" dirty="0">
                <a:solidFill>
                  <a:srgbClr val="FF0000"/>
                </a:solidFill>
              </a:rPr>
              <a:t>1:2</a:t>
            </a:r>
          </a:p>
          <a:p>
            <a:endParaRPr lang="en-CA" dirty="0"/>
          </a:p>
          <a:p>
            <a:endParaRPr lang="en-CA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209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STEP 4: Use SUBSCRIPTS</a:t>
            </a:r>
            <a:endParaRPr lang="en-CA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/>
              <a:t>Use subscripts to express the ratio.  </a:t>
            </a:r>
          </a:p>
          <a:p>
            <a:pPr marL="0" indent="0">
              <a:buNone/>
            </a:pPr>
            <a:r>
              <a:rPr lang="en-CA" dirty="0"/>
              <a:t>If only ONE element is needed, no subscript is used.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                Ca </a:t>
            </a:r>
            <a:r>
              <a:rPr lang="en-CA" baseline="30000" dirty="0"/>
              <a:t>2+		</a:t>
            </a:r>
            <a:r>
              <a:rPr lang="en-CA" dirty="0"/>
              <a:t>	             Cl  </a:t>
            </a:r>
            <a:r>
              <a:rPr lang="en-CA" baseline="30000" dirty="0"/>
              <a:t>1-		</a:t>
            </a:r>
          </a:p>
          <a:p>
            <a:pPr marL="0" indent="0">
              <a:buNone/>
            </a:pPr>
            <a:r>
              <a:rPr lang="en-CA" dirty="0"/>
              <a:t>     Total positive = 2 </a:t>
            </a:r>
            <a:r>
              <a:rPr lang="en-CA" baseline="30000" dirty="0"/>
              <a:t>	                </a:t>
            </a:r>
            <a:r>
              <a:rPr lang="en-CA" dirty="0"/>
              <a:t>Total negative = 2</a:t>
            </a:r>
          </a:p>
          <a:p>
            <a:pPr marL="0" indent="0">
              <a:buNone/>
            </a:pPr>
            <a:r>
              <a:rPr lang="en-CA" dirty="0"/>
              <a:t>				1   :   2</a:t>
            </a:r>
          </a:p>
          <a:p>
            <a:pPr marL="0" indent="0">
              <a:buNone/>
            </a:pPr>
            <a:r>
              <a:rPr lang="en-CA" dirty="0"/>
              <a:t>				1   :   2	</a:t>
            </a:r>
          </a:p>
          <a:p>
            <a:pPr marL="0" indent="0">
              <a:buNone/>
            </a:pPr>
            <a:r>
              <a:rPr lang="en-CA" dirty="0">
                <a:solidFill>
                  <a:srgbClr val="FF0000"/>
                </a:solidFill>
              </a:rPr>
              <a:t>Formula is CaCl</a:t>
            </a:r>
            <a:r>
              <a:rPr lang="en-CA" baseline="-25000" dirty="0">
                <a:solidFill>
                  <a:srgbClr val="FF0000"/>
                </a:solidFill>
              </a:rPr>
              <a:t>2</a:t>
            </a:r>
            <a:r>
              <a:rPr lang="en-CA" dirty="0">
                <a:solidFill>
                  <a:srgbClr val="FF0000"/>
                </a:solidFill>
              </a:rPr>
              <a:t>, Never Ca</a:t>
            </a:r>
            <a:r>
              <a:rPr lang="en-CA" baseline="-25000" dirty="0">
                <a:solidFill>
                  <a:srgbClr val="FF0000"/>
                </a:solidFill>
              </a:rPr>
              <a:t>2</a:t>
            </a:r>
            <a:r>
              <a:rPr lang="en-CA" dirty="0">
                <a:solidFill>
                  <a:srgbClr val="FF0000"/>
                </a:solidFill>
              </a:rPr>
              <a:t>Cl</a:t>
            </a:r>
            <a:r>
              <a:rPr lang="en-CA" baseline="-25000" dirty="0">
                <a:solidFill>
                  <a:srgbClr val="FF0000"/>
                </a:solidFill>
              </a:rPr>
              <a:t>4</a:t>
            </a:r>
          </a:p>
          <a:p>
            <a:endParaRPr lang="en-CA" dirty="0"/>
          </a:p>
          <a:p>
            <a:endParaRPr lang="en-CA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207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70B1-2F1C-4DBF-BC55-E92EFEAFB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5A559-452A-41B1-89BA-E2ECF4B3D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the formula for a compound of Calcium and Sulfur.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3900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70B1-2F1C-4DBF-BC55-E92EFEAFB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5A559-452A-41B1-89BA-E2ECF4B3D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the formula for a compound of Calcium and Sulfur.</a:t>
            </a:r>
          </a:p>
          <a:p>
            <a:endParaRPr lang="en-CA" dirty="0"/>
          </a:p>
          <a:p>
            <a:r>
              <a:rPr lang="en-CA" dirty="0"/>
              <a:t>1. Determine the charges:	Ca </a:t>
            </a:r>
            <a:r>
              <a:rPr lang="en-CA" baseline="30000" dirty="0"/>
              <a:t>2+</a:t>
            </a:r>
            <a:r>
              <a:rPr lang="en-CA" dirty="0"/>
              <a:t>	    S-2</a:t>
            </a:r>
          </a:p>
          <a:p>
            <a:r>
              <a:rPr lang="en-CA" dirty="0"/>
              <a:t>                                                    2+        2-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0936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70B1-2F1C-4DBF-BC55-E92EFEAFB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5A559-452A-41B1-89BA-E2ECF4B3D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the formula for a compound of Calcium and Chlorine.</a:t>
            </a:r>
          </a:p>
          <a:p>
            <a:endParaRPr lang="en-CA" dirty="0"/>
          </a:p>
          <a:p>
            <a:pPr marL="742950" indent="-742950">
              <a:buAutoNum type="arabicPeriod"/>
            </a:pPr>
            <a:r>
              <a:rPr lang="en-CA" dirty="0"/>
              <a:t>Determine the charges:	Ca </a:t>
            </a:r>
            <a:r>
              <a:rPr lang="en-CA" baseline="30000" dirty="0"/>
              <a:t>2+</a:t>
            </a:r>
            <a:r>
              <a:rPr lang="en-CA" dirty="0"/>
              <a:t>	         S-</a:t>
            </a:r>
          </a:p>
          <a:p>
            <a:pPr marL="742950" indent="-742950">
              <a:buAutoNum type="arabicPeriod"/>
            </a:pPr>
            <a:r>
              <a:rPr lang="en-CA" dirty="0"/>
              <a:t>Balance the charges: 	2+		2- (need only sulfur to balance the charges)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1583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70B1-2F1C-4DBF-BC55-E92EFEAFB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5A559-452A-41B1-89BA-E2ECF4B3D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the formula for a compound of Calcium and Sulfur.</a:t>
            </a:r>
          </a:p>
          <a:p>
            <a:endParaRPr lang="en-CA" dirty="0"/>
          </a:p>
          <a:p>
            <a:pPr marL="742950" indent="-742950">
              <a:buAutoNum type="arabicPeriod"/>
            </a:pPr>
            <a:r>
              <a:rPr lang="en-CA" dirty="0"/>
              <a:t>Determine the charges:	Ca </a:t>
            </a:r>
            <a:r>
              <a:rPr lang="en-CA" baseline="30000" dirty="0"/>
              <a:t>2+</a:t>
            </a:r>
            <a:r>
              <a:rPr lang="en-CA" dirty="0"/>
              <a:t>	    S </a:t>
            </a:r>
            <a:r>
              <a:rPr lang="en-CA" baseline="30000" dirty="0"/>
              <a:t>2-</a:t>
            </a:r>
          </a:p>
          <a:p>
            <a:pPr marL="742950" indent="-742950">
              <a:buAutoNum type="arabicPeriod"/>
            </a:pPr>
            <a:r>
              <a:rPr lang="en-CA" dirty="0"/>
              <a:t>Balance the charges: 	2+		2-</a:t>
            </a:r>
          </a:p>
          <a:p>
            <a:pPr marL="742950" indent="-742950">
              <a:buAutoNum type="arabicPeriod"/>
            </a:pPr>
            <a:r>
              <a:rPr lang="en-CA" dirty="0"/>
              <a:t>Determine the ratio		1 calcium : 1 sulfur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4357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70B1-2F1C-4DBF-BC55-E92EFEAFB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5A559-452A-41B1-89BA-E2ECF4B3D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the formula for a compound of Calcium and Sulfur.</a:t>
            </a:r>
          </a:p>
          <a:p>
            <a:endParaRPr lang="en-CA" dirty="0"/>
          </a:p>
          <a:p>
            <a:pPr marL="742950" indent="-742950">
              <a:buAutoNum type="arabicPeriod"/>
            </a:pPr>
            <a:r>
              <a:rPr lang="en-CA" dirty="0"/>
              <a:t>Determine the charges:	Ca </a:t>
            </a:r>
            <a:r>
              <a:rPr lang="en-CA" baseline="30000" dirty="0"/>
              <a:t>2+</a:t>
            </a:r>
            <a:r>
              <a:rPr lang="en-CA" dirty="0"/>
              <a:t>	    S </a:t>
            </a:r>
            <a:r>
              <a:rPr lang="en-CA" baseline="30000" dirty="0"/>
              <a:t>2-</a:t>
            </a:r>
          </a:p>
          <a:p>
            <a:pPr marL="742950" indent="-742950">
              <a:buAutoNum type="arabicPeriod"/>
            </a:pPr>
            <a:r>
              <a:rPr lang="en-CA" dirty="0"/>
              <a:t>Balance the charges: 	2+		2-</a:t>
            </a:r>
          </a:p>
          <a:p>
            <a:pPr marL="742950" indent="-742950">
              <a:buAutoNum type="arabicPeriod"/>
            </a:pPr>
            <a:r>
              <a:rPr lang="en-CA" dirty="0"/>
              <a:t>Determine the ratio		1 calcium : 1 sulfur</a:t>
            </a:r>
          </a:p>
          <a:p>
            <a:pPr marL="742950" indent="-742950">
              <a:buAutoNum type="arabicPeriod"/>
            </a:pPr>
            <a:r>
              <a:rPr lang="en-CA" dirty="0"/>
              <a:t>Use subscripts if necessary	</a:t>
            </a:r>
            <a:r>
              <a:rPr lang="en-CA" dirty="0" err="1"/>
              <a:t>CaS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624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A5D72-EF2A-416D-B27E-856F0B9C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Naming Binary Ionic Compounds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EA3C-B4E3-4169-9941-FE6C4FDB5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STEP 1: Write the name of the </a:t>
            </a:r>
            <a:r>
              <a:rPr lang="en-CA" b="1" u="sng" dirty="0"/>
              <a:t>METAL </a:t>
            </a:r>
            <a:r>
              <a:rPr lang="en-CA" dirty="0"/>
              <a:t>ion (unchanged)</a:t>
            </a:r>
          </a:p>
          <a:p>
            <a:r>
              <a:rPr lang="en-CA" dirty="0"/>
              <a:t>STEP 2: Write the name the </a:t>
            </a:r>
            <a:r>
              <a:rPr lang="en-CA" b="1" u="sng" dirty="0"/>
              <a:t>NON-METAL</a:t>
            </a:r>
            <a:r>
              <a:rPr lang="en-CA" u="sng" dirty="0"/>
              <a:t> </a:t>
            </a:r>
            <a:r>
              <a:rPr lang="en-CA" dirty="0"/>
              <a:t>ion by changing it’s ending to </a:t>
            </a:r>
            <a:r>
              <a:rPr lang="en-CA" b="1" u="sng" dirty="0"/>
              <a:t>–IDE. </a:t>
            </a:r>
          </a:p>
          <a:p>
            <a:pPr marL="0" indent="0">
              <a:buNone/>
            </a:pPr>
            <a:endParaRPr lang="en-CA" b="1" u="sng" dirty="0"/>
          </a:p>
          <a:p>
            <a:pPr marL="0" indent="0">
              <a:buNone/>
            </a:pPr>
            <a:r>
              <a:rPr lang="en-CA" dirty="0"/>
              <a:t>Name a compound made with </a:t>
            </a:r>
            <a:r>
              <a:rPr lang="en-CA" i="1" dirty="0"/>
              <a:t>Calcium and Fluorine </a:t>
            </a:r>
          </a:p>
        </p:txBody>
      </p:sp>
    </p:spTree>
    <p:extLst>
      <p:ext uri="{BB962C8B-B14F-4D97-AF65-F5344CB8AC3E}">
        <p14:creationId xmlns:p14="http://schemas.microsoft.com/office/powerpoint/2010/main" val="1014666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41D51-960B-4E3F-85CF-2CC1E165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Another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2E1A8-3BDD-467C-9A6B-50448CFE3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the formula for a compound containing Aluminum and Sulfur</a:t>
            </a:r>
          </a:p>
          <a:p>
            <a:r>
              <a:rPr lang="en-CA" dirty="0"/>
              <a:t>Step 1: Determine the charges		Al </a:t>
            </a:r>
            <a:r>
              <a:rPr lang="en-CA" baseline="30000" dirty="0"/>
              <a:t>3+   </a:t>
            </a:r>
            <a:r>
              <a:rPr lang="en-CA" dirty="0"/>
              <a:t>S </a:t>
            </a:r>
            <a:r>
              <a:rPr lang="en-CA" baseline="30000" dirty="0"/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3088166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41D51-960B-4E3F-85CF-2CC1E165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Another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2E1A8-3BDD-467C-9A6B-50448CFE3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the formula for a compound containing Aluminum and Sulfur</a:t>
            </a:r>
          </a:p>
          <a:p>
            <a:r>
              <a:rPr lang="en-CA" dirty="0"/>
              <a:t>Step 1: Determine the charges		Al </a:t>
            </a:r>
            <a:r>
              <a:rPr lang="en-CA" baseline="30000" dirty="0"/>
              <a:t>3+   </a:t>
            </a:r>
            <a:r>
              <a:rPr lang="en-CA" dirty="0"/>
              <a:t>S </a:t>
            </a:r>
            <a:r>
              <a:rPr lang="en-CA" baseline="30000" dirty="0"/>
              <a:t>-2</a:t>
            </a:r>
          </a:p>
          <a:p>
            <a:r>
              <a:rPr lang="en-CA" dirty="0"/>
              <a:t>Balance the charges				</a:t>
            </a:r>
            <a:r>
              <a:rPr lang="en-CA" u="sng" dirty="0"/>
              <a:t>3, 3 :	  2,2,2</a:t>
            </a:r>
          </a:p>
          <a:p>
            <a:r>
              <a:rPr lang="en-CA" dirty="0"/>
              <a:t>                                                                       6		6</a:t>
            </a:r>
          </a:p>
        </p:txBody>
      </p:sp>
    </p:spTree>
    <p:extLst>
      <p:ext uri="{BB962C8B-B14F-4D97-AF65-F5344CB8AC3E}">
        <p14:creationId xmlns:p14="http://schemas.microsoft.com/office/powerpoint/2010/main" val="1930529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41D51-960B-4E3F-85CF-2CC1E165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Another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2E1A8-3BDD-467C-9A6B-50448CFE3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the formula for a compound containing Aluminum and Sulfur</a:t>
            </a:r>
          </a:p>
          <a:p>
            <a:r>
              <a:rPr lang="en-CA" dirty="0"/>
              <a:t>Step 1: Determine the charges		Al </a:t>
            </a:r>
            <a:r>
              <a:rPr lang="en-CA" baseline="30000" dirty="0"/>
              <a:t>3+   </a:t>
            </a:r>
            <a:r>
              <a:rPr lang="en-CA" dirty="0"/>
              <a:t>S </a:t>
            </a:r>
            <a:r>
              <a:rPr lang="en-CA" baseline="30000" dirty="0"/>
              <a:t>-2</a:t>
            </a:r>
          </a:p>
          <a:p>
            <a:r>
              <a:rPr lang="en-CA" dirty="0"/>
              <a:t>Balance the charges				</a:t>
            </a:r>
            <a:r>
              <a:rPr lang="en-CA" u="sng" dirty="0"/>
              <a:t>3, 3 :	  2,2,2</a:t>
            </a:r>
          </a:p>
          <a:p>
            <a:r>
              <a:rPr lang="en-CA" dirty="0"/>
              <a:t>                                                                       6		6</a:t>
            </a:r>
          </a:p>
          <a:p>
            <a:r>
              <a:rPr lang="en-CA" dirty="0"/>
              <a:t>Use subscripts		Al</a:t>
            </a:r>
            <a:r>
              <a:rPr lang="en-CA" baseline="-25000" dirty="0"/>
              <a:t>2</a:t>
            </a:r>
            <a:r>
              <a:rPr lang="en-CA" dirty="0"/>
              <a:t> S</a:t>
            </a:r>
            <a:r>
              <a:rPr lang="en-CA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39376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8BAA0-F7C9-4BCB-BFF7-6B3ABC873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FB88B-3A26-4E6D-931B-F273E2C68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Lithium and Nitrogen</a:t>
            </a:r>
          </a:p>
          <a:p>
            <a:r>
              <a:rPr lang="en-CA" dirty="0"/>
              <a:t>Strontium and fluorine</a:t>
            </a:r>
          </a:p>
          <a:p>
            <a:r>
              <a:rPr lang="en-CA" dirty="0"/>
              <a:t>Lanthanum and Nitrogen</a:t>
            </a:r>
          </a:p>
        </p:txBody>
      </p:sp>
    </p:spTree>
    <p:extLst>
      <p:ext uri="{BB962C8B-B14F-4D97-AF65-F5344CB8AC3E}">
        <p14:creationId xmlns:p14="http://schemas.microsoft.com/office/powerpoint/2010/main" val="1904492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8BAA0-F7C9-4BCB-BFF7-6B3ABC873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FB88B-3A26-4E6D-931B-F273E2C68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Lithium and Nitrogen			Li</a:t>
            </a:r>
            <a:r>
              <a:rPr lang="en-CA" sz="4000" baseline="-25000" dirty="0"/>
              <a:t>3</a:t>
            </a:r>
            <a:r>
              <a:rPr lang="en-CA" sz="4000" dirty="0"/>
              <a:t> N</a:t>
            </a:r>
          </a:p>
          <a:p>
            <a:r>
              <a:rPr lang="en-CA" sz="4000" dirty="0"/>
              <a:t>Strontium and fluorine			SrF</a:t>
            </a:r>
            <a:r>
              <a:rPr lang="en-CA" sz="4000" baseline="-25000" dirty="0"/>
              <a:t>2</a:t>
            </a:r>
          </a:p>
          <a:p>
            <a:r>
              <a:rPr lang="en-CA" sz="4000" dirty="0"/>
              <a:t>Lanthanum and Nitrogen			</a:t>
            </a:r>
            <a:r>
              <a:rPr lang="en-CA" sz="4000" dirty="0" err="1"/>
              <a:t>LaN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807090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31C2C-CE5F-4DC1-9D7C-D0D3CE2EF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8EBF6A-41A9-44B3-B9DE-C3F08A83E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WB p46 in class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62024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C39F6-EB90-4FF3-91DA-FD7665DCA9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Naming and Writing Formulas of Multivalent Compounds</a:t>
            </a:r>
          </a:p>
        </p:txBody>
      </p:sp>
    </p:spTree>
    <p:extLst>
      <p:ext uri="{BB962C8B-B14F-4D97-AF65-F5344CB8AC3E}">
        <p14:creationId xmlns:p14="http://schemas.microsoft.com/office/powerpoint/2010/main" val="3193037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IONIC COMPOUNDS WITH MORE THAN ONE COMBINING CAPACITY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914528" cy="5167312"/>
          </a:xfrm>
        </p:spPr>
        <p:txBody>
          <a:bodyPr>
            <a:normAutofit/>
          </a:bodyPr>
          <a:lstStyle/>
          <a:p>
            <a:r>
              <a:rPr lang="en-CA" sz="3900" dirty="0"/>
              <a:t>Some elements are </a:t>
            </a:r>
            <a:r>
              <a:rPr lang="en-CA" sz="3900" b="1" u="sng" dirty="0"/>
              <a:t>multivalent</a:t>
            </a:r>
            <a:r>
              <a:rPr lang="en-CA" sz="3900" dirty="0"/>
              <a:t>, meaning they can have </a:t>
            </a:r>
            <a:r>
              <a:rPr lang="en-CA" sz="3900" b="1" u="sng" dirty="0"/>
              <a:t>MORE THAN ONE </a:t>
            </a:r>
            <a:r>
              <a:rPr lang="en-CA" sz="3900" dirty="0"/>
              <a:t>ion charge. </a:t>
            </a:r>
          </a:p>
          <a:p>
            <a:endParaRPr lang="en-CA" sz="3900" dirty="0"/>
          </a:p>
          <a:p>
            <a:r>
              <a:rPr lang="en-CA" sz="3900" dirty="0"/>
              <a:t>For example, iron can form two different ions: </a:t>
            </a:r>
          </a:p>
          <a:p>
            <a:pPr marL="0" indent="0">
              <a:buNone/>
            </a:pPr>
            <a:r>
              <a:rPr lang="en-CA" sz="3900" b="1" dirty="0">
                <a:solidFill>
                  <a:srgbClr val="FF0000"/>
                </a:solidFill>
              </a:rPr>
              <a:t>Fe 2+        and      Fe 3+</a:t>
            </a:r>
          </a:p>
          <a:p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45285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latin typeface="+mn-lt"/>
              </a:rPr>
              <a:t>NAMING MULTIVALENT IONS</a:t>
            </a:r>
            <a:endParaRPr lang="en-CA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90688"/>
            <a:ext cx="11068050" cy="44770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/>
              <a:t>ROMAN NUMERALS indicate the </a:t>
            </a:r>
            <a:r>
              <a:rPr lang="en-CA" b="1" u="sng" dirty="0"/>
              <a:t>CHARGE </a:t>
            </a:r>
            <a:r>
              <a:rPr lang="en-CA" dirty="0"/>
              <a:t>of that ion</a:t>
            </a:r>
            <a:r>
              <a:rPr lang="en-CA" dirty="0">
                <a:cs typeface="Calibri"/>
              </a:rPr>
              <a:t> (not how many ions are present)</a:t>
            </a:r>
            <a:endParaRPr lang="en-CA" dirty="0"/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Cu 3+ </a:t>
            </a:r>
            <a:r>
              <a:rPr lang="en-CA" dirty="0">
                <a:cs typeface="Calibri"/>
              </a:rPr>
              <a:t> </a:t>
            </a:r>
          </a:p>
          <a:p>
            <a:pPr marL="0" indent="0">
              <a:buNone/>
            </a:pPr>
            <a:r>
              <a:rPr lang="en-CA" dirty="0"/>
              <a:t>Fe  2+  </a:t>
            </a:r>
            <a:endParaRPr lang="en-CA" dirty="0">
              <a:cs typeface="Calibri"/>
            </a:endParaRPr>
          </a:p>
          <a:p>
            <a:pPr marL="0" indent="0">
              <a:buNone/>
            </a:pPr>
            <a:r>
              <a:rPr lang="en-CA" dirty="0"/>
              <a:t>Mn   4+  </a:t>
            </a:r>
            <a:endParaRPr lang="en-CA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96357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latin typeface="+mn-lt"/>
              </a:rPr>
              <a:t>NAMING MULTIVALENT IONS</a:t>
            </a:r>
            <a:endParaRPr lang="en-CA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90688"/>
            <a:ext cx="11068050" cy="44770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b="1" dirty="0"/>
              <a:t>ROMAN NUMERALS </a:t>
            </a:r>
            <a:r>
              <a:rPr lang="en-CA" dirty="0"/>
              <a:t>tell us </a:t>
            </a:r>
            <a:r>
              <a:rPr lang="en-CA" b="1" u="sng" dirty="0"/>
              <a:t>the CHARGE </a:t>
            </a:r>
            <a:r>
              <a:rPr lang="en-CA" dirty="0"/>
              <a:t>of the multivalent ion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Cu 3+  is called </a:t>
            </a:r>
            <a:r>
              <a:rPr lang="en-CA" dirty="0">
                <a:solidFill>
                  <a:srgbClr val="FF0000"/>
                </a:solidFill>
              </a:rPr>
              <a:t>Copper (III)</a:t>
            </a:r>
            <a:endParaRPr lang="en-CA" dirty="0">
              <a:solidFill>
                <a:srgbClr val="FF0000"/>
              </a:solidFill>
              <a:cs typeface="Calibri"/>
            </a:endParaRPr>
          </a:p>
          <a:p>
            <a:pPr marL="0" indent="0">
              <a:buNone/>
            </a:pPr>
            <a:r>
              <a:rPr lang="en-CA" dirty="0"/>
              <a:t>Fe  2+                 </a:t>
            </a:r>
            <a:r>
              <a:rPr lang="en-CA" dirty="0">
                <a:solidFill>
                  <a:srgbClr val="FF0000"/>
                </a:solidFill>
              </a:rPr>
              <a:t>Iron (II)</a:t>
            </a:r>
            <a:endParaRPr lang="en-CA" dirty="0">
              <a:solidFill>
                <a:srgbClr val="FF0000"/>
              </a:solidFill>
              <a:cs typeface="Calibri"/>
            </a:endParaRPr>
          </a:p>
          <a:p>
            <a:pPr marL="0" indent="0">
              <a:buNone/>
            </a:pPr>
            <a:r>
              <a:rPr lang="en-CA" dirty="0"/>
              <a:t>Mn   4+              </a:t>
            </a:r>
            <a:r>
              <a:rPr lang="en-CA" dirty="0">
                <a:solidFill>
                  <a:srgbClr val="FF0000"/>
                </a:solidFill>
              </a:rPr>
              <a:t>Manganese (IV)</a:t>
            </a:r>
            <a:endParaRPr lang="en-CA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668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A5D72-EF2A-416D-B27E-856F0B9C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Naming Binary Ionic Compounds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EA3C-B4E3-4169-9941-FE6C4FDB5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STEP 1: Write the name of the </a:t>
            </a:r>
            <a:r>
              <a:rPr lang="en-CA" b="1" u="sng" dirty="0"/>
              <a:t>METAL </a:t>
            </a:r>
            <a:r>
              <a:rPr lang="en-CA" dirty="0"/>
              <a:t>ion (unchanged)</a:t>
            </a:r>
          </a:p>
          <a:p>
            <a:r>
              <a:rPr lang="en-CA" dirty="0"/>
              <a:t>STEP 2: Write the name the </a:t>
            </a:r>
            <a:r>
              <a:rPr lang="en-CA" b="1" u="sng" dirty="0"/>
              <a:t>NON-METAL</a:t>
            </a:r>
            <a:r>
              <a:rPr lang="en-CA" u="sng" dirty="0"/>
              <a:t> </a:t>
            </a:r>
            <a:r>
              <a:rPr lang="en-CA" dirty="0"/>
              <a:t>ion by changing it’s ending to </a:t>
            </a:r>
            <a:r>
              <a:rPr lang="en-CA" b="1" u="sng" dirty="0"/>
              <a:t>–IDE. </a:t>
            </a:r>
          </a:p>
          <a:p>
            <a:pPr marL="0" indent="0">
              <a:buNone/>
            </a:pPr>
            <a:endParaRPr lang="en-CA" b="1" u="sng" dirty="0"/>
          </a:p>
          <a:p>
            <a:pPr marL="0" indent="0">
              <a:buNone/>
            </a:pPr>
            <a:r>
              <a:rPr lang="en-CA" dirty="0"/>
              <a:t>Name a compound made with </a:t>
            </a:r>
            <a:r>
              <a:rPr lang="en-CA" i="1" dirty="0"/>
              <a:t>Calcium and Fluorine </a:t>
            </a:r>
          </a:p>
          <a:p>
            <a:pPr marL="0" indent="0">
              <a:buNone/>
            </a:pPr>
            <a:r>
              <a:rPr lang="en-CA" sz="4400" i="1" dirty="0">
                <a:solidFill>
                  <a:srgbClr val="FF0000"/>
                </a:solidFill>
              </a:rPr>
              <a:t>Calcium fluoride</a:t>
            </a:r>
          </a:p>
        </p:txBody>
      </p:sp>
    </p:spTree>
    <p:extLst>
      <p:ext uri="{BB962C8B-B14F-4D97-AF65-F5344CB8AC3E}">
        <p14:creationId xmlns:p14="http://schemas.microsoft.com/office/powerpoint/2010/main" val="27428496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WRITING FORMULAS OF IONIC COMPOUNDS WITH MULTIVALENT IONS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914528" cy="516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900" dirty="0"/>
              <a:t>STEP 1: Determine the charges.</a:t>
            </a:r>
          </a:p>
          <a:p>
            <a:pPr marL="0" indent="0">
              <a:buNone/>
            </a:pPr>
            <a:r>
              <a:rPr lang="en-CA" sz="3900" dirty="0"/>
              <a:t>STEP 2: Determine total charges needed to Balance.</a:t>
            </a:r>
          </a:p>
          <a:p>
            <a:pPr marL="0" indent="0">
              <a:buNone/>
            </a:pPr>
            <a:r>
              <a:rPr lang="en-CA" sz="3900" dirty="0"/>
              <a:t>Step 3: Reduce the ratio.</a:t>
            </a:r>
          </a:p>
          <a:p>
            <a:pPr marL="0" indent="0">
              <a:buNone/>
            </a:pPr>
            <a:r>
              <a:rPr lang="en-CA" sz="3900" dirty="0"/>
              <a:t>STEP 4: Use subscripts.</a:t>
            </a:r>
          </a:p>
          <a:p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4658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WRITING FORMULAS OF IONIC COMPOUNDS WITH MULTIVALENT IONS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914528" cy="51673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3900" dirty="0"/>
          </a:p>
          <a:p>
            <a:pPr marL="0" indent="0">
              <a:buNone/>
            </a:pPr>
            <a:endParaRPr lang="en-CA" sz="3900" dirty="0"/>
          </a:p>
          <a:p>
            <a:r>
              <a:rPr lang="en-CA" dirty="0"/>
              <a:t>Iron (III) and Sulfur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68522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WRITING FORMULAS OF IONIC COMPOUNDS WITH MULTIVALENT IONS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914528" cy="51673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4000" dirty="0"/>
          </a:p>
          <a:p>
            <a:pPr marL="0" indent="0">
              <a:buNone/>
            </a:pPr>
            <a:r>
              <a:rPr lang="en-CA" sz="4000" dirty="0"/>
              <a:t>					</a:t>
            </a:r>
            <a:r>
              <a:rPr lang="en-CA" sz="4400" dirty="0"/>
              <a:t>      Fe   </a:t>
            </a:r>
            <a:r>
              <a:rPr lang="en-CA" sz="4400" baseline="30000" dirty="0"/>
              <a:t>+3</a:t>
            </a:r>
            <a:r>
              <a:rPr lang="en-CA" sz="4400" dirty="0"/>
              <a:t>               S  </a:t>
            </a:r>
            <a:r>
              <a:rPr lang="en-CA" sz="4400" baseline="30000" dirty="0"/>
              <a:t> -2</a:t>
            </a:r>
          </a:p>
          <a:p>
            <a:pPr marL="0" indent="0">
              <a:buNone/>
            </a:pPr>
            <a:r>
              <a:rPr lang="en-CA" sz="4000" dirty="0"/>
              <a:t>	</a:t>
            </a:r>
          </a:p>
          <a:p>
            <a:pPr marL="0" indent="0">
              <a:buNone/>
            </a:pPr>
            <a:r>
              <a:rPr lang="en-CA" dirty="0">
                <a:solidFill>
                  <a:schemeClr val="accent1"/>
                </a:solidFill>
              </a:rPr>
              <a:t>Total charges needed	</a:t>
            </a:r>
            <a:r>
              <a:rPr lang="en-CA" dirty="0"/>
              <a:t>      </a:t>
            </a:r>
            <a:r>
              <a:rPr lang="en-CA" sz="4000" dirty="0">
                <a:solidFill>
                  <a:schemeClr val="accent1"/>
                </a:solidFill>
              </a:rPr>
              <a:t>+3, +3		-2, -2,-2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2800" dirty="0">
                <a:solidFill>
                  <a:schemeClr val="accent1"/>
                </a:solidFill>
              </a:rPr>
              <a:t>(Need two Iron, three Sulfur)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>
                <a:solidFill>
                  <a:srgbClr val="FF0000"/>
                </a:solidFill>
              </a:rPr>
              <a:t>Formula is </a:t>
            </a:r>
            <a:r>
              <a:rPr lang="en-CA" dirty="0"/>
              <a:t>	</a:t>
            </a:r>
            <a:r>
              <a:rPr lang="en-CA" sz="4000" dirty="0"/>
              <a:t>				</a:t>
            </a:r>
            <a:r>
              <a:rPr lang="en-CA" sz="4000" dirty="0">
                <a:solidFill>
                  <a:srgbClr val="FF0000"/>
                </a:solidFill>
              </a:rPr>
              <a:t>Fe</a:t>
            </a:r>
            <a:r>
              <a:rPr lang="en-CA" sz="4000" baseline="-25000" dirty="0">
                <a:solidFill>
                  <a:srgbClr val="FF0000"/>
                </a:solidFill>
              </a:rPr>
              <a:t>2</a:t>
            </a:r>
            <a:r>
              <a:rPr lang="en-CA" sz="4000" dirty="0">
                <a:solidFill>
                  <a:srgbClr val="FF0000"/>
                </a:solidFill>
              </a:rPr>
              <a:t> S</a:t>
            </a:r>
            <a:r>
              <a:rPr lang="en-CA" sz="4000" baseline="-25000" dirty="0">
                <a:solidFill>
                  <a:srgbClr val="FF0000"/>
                </a:solidFill>
              </a:rPr>
              <a:t>3</a:t>
            </a:r>
          </a:p>
          <a:p>
            <a:pPr marL="2286000" lvl="5" indent="0">
              <a:buNone/>
            </a:pP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63762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8D72D-FCAA-434A-B1D6-788395696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96A24-E29F-4C8D-A71D-33DFCD737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the formula of:</a:t>
            </a:r>
          </a:p>
          <a:p>
            <a:endParaRPr lang="en-CA" dirty="0"/>
          </a:p>
          <a:p>
            <a:r>
              <a:rPr lang="en-CA" dirty="0"/>
              <a:t>Iron (II) Chloride</a:t>
            </a:r>
          </a:p>
          <a:p>
            <a:r>
              <a:rPr lang="en-CA" dirty="0"/>
              <a:t>Cobalt (III)  Bromide</a:t>
            </a:r>
          </a:p>
          <a:p>
            <a:r>
              <a:rPr lang="en-CA" dirty="0"/>
              <a:t>Tin (IV) Chloride</a:t>
            </a:r>
          </a:p>
          <a:p>
            <a:r>
              <a:rPr lang="en-CA" dirty="0"/>
              <a:t>Mercury (I) Arsenic	</a:t>
            </a:r>
          </a:p>
        </p:txBody>
      </p:sp>
    </p:spTree>
    <p:extLst>
      <p:ext uri="{BB962C8B-B14F-4D97-AF65-F5344CB8AC3E}">
        <p14:creationId xmlns:p14="http://schemas.microsoft.com/office/powerpoint/2010/main" val="16969758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8D72D-FCAA-434A-B1D6-788395696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96A24-E29F-4C8D-A71D-33DFCD737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CA" sz="4400" dirty="0"/>
              <a:t>Write the formula of:</a:t>
            </a:r>
          </a:p>
          <a:p>
            <a:endParaRPr lang="en-CA" sz="4400" dirty="0"/>
          </a:p>
          <a:p>
            <a:r>
              <a:rPr lang="en-CA" sz="4400" dirty="0"/>
              <a:t>Iron (II) Chloride             	 </a:t>
            </a:r>
            <a:r>
              <a:rPr lang="en-CA" sz="4400" dirty="0">
                <a:solidFill>
                  <a:srgbClr val="FF0000"/>
                </a:solidFill>
              </a:rPr>
              <a:t>FeCl</a:t>
            </a:r>
            <a:r>
              <a:rPr lang="en-CA" sz="4400" baseline="-25000" dirty="0">
                <a:solidFill>
                  <a:srgbClr val="FF0000"/>
                </a:solidFill>
              </a:rPr>
              <a:t>2</a:t>
            </a:r>
          </a:p>
          <a:p>
            <a:r>
              <a:rPr lang="en-CA" sz="4400" dirty="0"/>
              <a:t>Cobalt (III)  Bromide		</a:t>
            </a:r>
            <a:r>
              <a:rPr lang="en-CA" sz="4400" dirty="0">
                <a:solidFill>
                  <a:srgbClr val="FF0000"/>
                </a:solidFill>
              </a:rPr>
              <a:t>CoBr</a:t>
            </a:r>
            <a:r>
              <a:rPr lang="en-CA" sz="4400" baseline="-25000" dirty="0">
                <a:solidFill>
                  <a:srgbClr val="FF0000"/>
                </a:solidFill>
              </a:rPr>
              <a:t>3</a:t>
            </a:r>
          </a:p>
          <a:p>
            <a:r>
              <a:rPr lang="en-CA" sz="4400" dirty="0"/>
              <a:t>Tin (IV) Chloride			</a:t>
            </a:r>
            <a:r>
              <a:rPr lang="en-CA" sz="4400" dirty="0">
                <a:solidFill>
                  <a:srgbClr val="FF0000"/>
                </a:solidFill>
              </a:rPr>
              <a:t>Sn Cl</a:t>
            </a:r>
            <a:r>
              <a:rPr lang="en-CA" sz="4400" baseline="-25000" dirty="0">
                <a:solidFill>
                  <a:srgbClr val="FF0000"/>
                </a:solidFill>
              </a:rPr>
              <a:t>4</a:t>
            </a:r>
          </a:p>
          <a:p>
            <a:r>
              <a:rPr lang="en-CA" sz="4400" dirty="0"/>
              <a:t>Mercury (I) Arsenic		       </a:t>
            </a:r>
            <a:r>
              <a:rPr lang="en-CA" sz="4400" dirty="0">
                <a:solidFill>
                  <a:srgbClr val="FF0000"/>
                </a:solidFill>
              </a:rPr>
              <a:t>Hg </a:t>
            </a:r>
            <a:r>
              <a:rPr lang="en-CA" sz="4400" baseline="-25000" dirty="0">
                <a:solidFill>
                  <a:srgbClr val="FF0000"/>
                </a:solidFill>
              </a:rPr>
              <a:t>3</a:t>
            </a:r>
            <a:r>
              <a:rPr lang="en-CA" sz="4400" dirty="0">
                <a:solidFill>
                  <a:srgbClr val="FF0000"/>
                </a:solidFill>
              </a:rPr>
              <a:t> As</a:t>
            </a:r>
          </a:p>
        </p:txBody>
      </p:sp>
    </p:spTree>
    <p:extLst>
      <p:ext uri="{BB962C8B-B14F-4D97-AF65-F5344CB8AC3E}">
        <p14:creationId xmlns:p14="http://schemas.microsoft.com/office/powerpoint/2010/main" val="37046847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NAMING IONIC COMPOUONDS WITH MULTIVALENT IONS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690688"/>
            <a:ext cx="11752729" cy="5167312"/>
          </a:xfrm>
        </p:spPr>
        <p:txBody>
          <a:bodyPr>
            <a:normAutofit/>
          </a:bodyPr>
          <a:lstStyle/>
          <a:p>
            <a:r>
              <a:rPr lang="en-CA" sz="3900" dirty="0"/>
              <a:t>WORK BACKWARDS </a:t>
            </a:r>
            <a:r>
              <a:rPr lang="en-CA" dirty="0"/>
              <a:t>to find out the combining capacity of a multivalent element.</a:t>
            </a:r>
          </a:p>
          <a:p>
            <a:endParaRPr lang="en-CA" sz="3900" dirty="0"/>
          </a:p>
          <a:p>
            <a:r>
              <a:rPr lang="en-CA" sz="3900" dirty="0"/>
              <a:t>Example:  FeCl</a:t>
            </a:r>
            <a:r>
              <a:rPr lang="en-CA" sz="3900" baseline="-25000" dirty="0"/>
              <a:t>2</a:t>
            </a:r>
            <a:r>
              <a:rPr lang="en-CA" sz="3900" dirty="0"/>
              <a:t> 				Example:   FeCl</a:t>
            </a:r>
            <a:r>
              <a:rPr lang="en-CA" sz="3900" baseline="-25000" dirty="0"/>
              <a:t>3</a:t>
            </a:r>
            <a:endParaRPr lang="en-CA" sz="3900" dirty="0"/>
          </a:p>
          <a:p>
            <a:r>
              <a:rPr lang="en-CA" sz="2800" dirty="0"/>
              <a:t> 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05675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NAMING IONIC COMPOUONDS WITH MULTIVALENT IONS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690688"/>
            <a:ext cx="11752729" cy="5167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3900" dirty="0"/>
              <a:t>Example:  FeCl</a:t>
            </a:r>
            <a:r>
              <a:rPr lang="en-CA" sz="3900" baseline="-25000" dirty="0"/>
              <a:t>2</a:t>
            </a:r>
            <a:r>
              <a:rPr lang="en-CA" sz="3900" dirty="0"/>
              <a:t> 				</a:t>
            </a:r>
            <a:r>
              <a:rPr lang="en-CA" sz="2800" dirty="0"/>
              <a:t> </a:t>
            </a:r>
          </a:p>
          <a:p>
            <a:r>
              <a:rPr lang="en-CA" dirty="0"/>
              <a:t>We know Cl has a -1 charge,</a:t>
            </a:r>
          </a:p>
          <a:p>
            <a:r>
              <a:rPr lang="en-CA" dirty="0"/>
              <a:t>And that there are two of them in the first example (so -2 total on that side) . </a:t>
            </a:r>
          </a:p>
          <a:p>
            <a:r>
              <a:rPr lang="en-CA" dirty="0"/>
              <a:t>We know from the formula there is only one Iron.</a:t>
            </a:r>
          </a:p>
          <a:p>
            <a:r>
              <a:rPr lang="en-CA" dirty="0"/>
              <a:t>What charge must iron have to balance the two negative charges of chlorine?  Answer =  2+</a:t>
            </a:r>
          </a:p>
          <a:p>
            <a:r>
              <a:rPr lang="en-CA" dirty="0"/>
              <a:t>Use Roman Numerals to indicate this + 2 Charge: </a:t>
            </a:r>
          </a:p>
          <a:p>
            <a:r>
              <a:rPr lang="en-CA" dirty="0">
                <a:solidFill>
                  <a:srgbClr val="FF0000"/>
                </a:solidFill>
              </a:rPr>
              <a:t>Iron (II) Chloride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03712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NAMING IONIC COMPOUONDS WITH MULTIVALENT IONS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690688"/>
            <a:ext cx="11752729" cy="5167312"/>
          </a:xfrm>
        </p:spPr>
        <p:txBody>
          <a:bodyPr>
            <a:normAutofit/>
          </a:bodyPr>
          <a:lstStyle/>
          <a:p>
            <a:r>
              <a:rPr lang="en-CA" sz="3900" dirty="0"/>
              <a:t>Example:  FeCl</a:t>
            </a:r>
            <a:r>
              <a:rPr lang="en-CA" sz="3900" baseline="-25000" dirty="0"/>
              <a:t>2</a:t>
            </a:r>
            <a:r>
              <a:rPr lang="en-CA" sz="3900" dirty="0"/>
              <a:t> 				Example:   FeCl</a:t>
            </a:r>
            <a:r>
              <a:rPr lang="en-CA" sz="3900" baseline="-25000" dirty="0"/>
              <a:t>3</a:t>
            </a:r>
            <a:endParaRPr lang="en-CA" sz="3900" dirty="0"/>
          </a:p>
          <a:p>
            <a:endParaRPr lang="en-CA" sz="2800" dirty="0"/>
          </a:p>
          <a:p>
            <a:pPr marL="0" indent="0">
              <a:buNone/>
            </a:pPr>
            <a:r>
              <a:rPr lang="en-CA" dirty="0">
                <a:solidFill>
                  <a:srgbClr val="FF0000"/>
                </a:solidFill>
              </a:rPr>
              <a:t>Iron (II) Chloride	</a:t>
            </a:r>
            <a:r>
              <a:rPr lang="en-CA" dirty="0"/>
              <a:t>			</a:t>
            </a:r>
            <a:r>
              <a:rPr lang="en-CA" dirty="0">
                <a:solidFill>
                  <a:srgbClr val="FF0000"/>
                </a:solidFill>
              </a:rPr>
              <a:t>Iron (III) Chloride</a:t>
            </a:r>
          </a:p>
        </p:txBody>
      </p:sp>
    </p:spTree>
    <p:extLst>
      <p:ext uri="{BB962C8B-B14F-4D97-AF65-F5344CB8AC3E}">
        <p14:creationId xmlns:p14="http://schemas.microsoft.com/office/powerpoint/2010/main" val="18794339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480242"/>
              </p:ext>
            </p:extLst>
          </p:nvPr>
        </p:nvGraphicFramePr>
        <p:xfrm>
          <a:off x="400049" y="1028699"/>
          <a:ext cx="10287000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368843348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236689069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3715699255"/>
                    </a:ext>
                  </a:extLst>
                </a:gridCol>
              </a:tblGrid>
              <a:tr h="2438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400" dirty="0" err="1">
                          <a:effectLst/>
                        </a:rPr>
                        <a:t>FeO</a:t>
                      </a:r>
                      <a:endParaRPr lang="en-CA" sz="4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400" dirty="0">
                          <a:effectLst/>
                        </a:rPr>
                        <a:t> </a:t>
                      </a:r>
                      <a:endParaRPr lang="en-CA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400" dirty="0">
                          <a:effectLst/>
                        </a:rPr>
                        <a:t>PbO</a:t>
                      </a:r>
                      <a:r>
                        <a:rPr lang="en-CA" sz="4400" baseline="-25000" dirty="0">
                          <a:effectLst/>
                        </a:rPr>
                        <a:t>2</a:t>
                      </a:r>
                      <a:endParaRPr lang="en-CA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400" dirty="0" err="1">
                          <a:effectLst/>
                        </a:rPr>
                        <a:t>MoN</a:t>
                      </a:r>
                      <a:endParaRPr lang="en-CA" sz="4400" dirty="0" err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6082756"/>
                  </a:ext>
                </a:extLst>
              </a:tr>
              <a:tr h="2438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400" dirty="0">
                          <a:effectLst/>
                        </a:rPr>
                        <a:t>Cu</a:t>
                      </a:r>
                      <a:r>
                        <a:rPr lang="en-CA" sz="4400" baseline="-25000" dirty="0">
                          <a:effectLst/>
                        </a:rPr>
                        <a:t>2</a:t>
                      </a:r>
                      <a:r>
                        <a:rPr lang="en-CA" sz="4400" dirty="0">
                          <a:effectLst/>
                        </a:rPr>
                        <a:t>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400" dirty="0">
                          <a:effectLst/>
                        </a:rPr>
                        <a:t>Mn</a:t>
                      </a:r>
                      <a:r>
                        <a:rPr lang="en-CA" sz="4400" baseline="-25000" dirty="0">
                          <a:effectLst/>
                        </a:rPr>
                        <a:t>3</a:t>
                      </a:r>
                      <a:r>
                        <a:rPr lang="en-CA" sz="4400" dirty="0">
                          <a:effectLst/>
                        </a:rPr>
                        <a:t>P</a:t>
                      </a:r>
                      <a:r>
                        <a:rPr lang="en-CA" sz="4400" baseline="-25000" dirty="0">
                          <a:effectLst/>
                        </a:rPr>
                        <a:t>2</a:t>
                      </a:r>
                      <a:endParaRPr lang="en-CA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400" dirty="0"/>
                        <a:t>AuCl</a:t>
                      </a:r>
                      <a:r>
                        <a:rPr lang="en-CA" sz="4400" baseline="-25000" dirty="0"/>
                        <a:t>3</a:t>
                      </a:r>
                      <a:endParaRPr lang="en-CA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196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7778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152658"/>
              </p:ext>
            </p:extLst>
          </p:nvPr>
        </p:nvGraphicFramePr>
        <p:xfrm>
          <a:off x="437091" y="365125"/>
          <a:ext cx="11317818" cy="4988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2606">
                  <a:extLst>
                    <a:ext uri="{9D8B030D-6E8A-4147-A177-3AD203B41FA5}">
                      <a16:colId xmlns:a16="http://schemas.microsoft.com/office/drawing/2014/main" val="3688433481"/>
                    </a:ext>
                  </a:extLst>
                </a:gridCol>
                <a:gridCol w="3772606">
                  <a:extLst>
                    <a:ext uri="{9D8B030D-6E8A-4147-A177-3AD203B41FA5}">
                      <a16:colId xmlns:a16="http://schemas.microsoft.com/office/drawing/2014/main" val="2236689069"/>
                    </a:ext>
                  </a:extLst>
                </a:gridCol>
                <a:gridCol w="3772606">
                  <a:extLst>
                    <a:ext uri="{9D8B030D-6E8A-4147-A177-3AD203B41FA5}">
                      <a16:colId xmlns:a16="http://schemas.microsoft.com/office/drawing/2014/main" val="3715699255"/>
                    </a:ext>
                  </a:extLst>
                </a:gridCol>
              </a:tblGrid>
              <a:tr h="2190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 err="1">
                          <a:effectLst/>
                        </a:rPr>
                        <a:t>FeO</a:t>
                      </a:r>
                      <a:endParaRPr lang="en-CA" sz="4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 iron (II)</a:t>
                      </a:r>
                      <a:r>
                        <a:rPr lang="en-CA" sz="4000" baseline="0" dirty="0">
                          <a:effectLst/>
                        </a:rPr>
                        <a:t> oxide</a:t>
                      </a:r>
                      <a:endParaRPr lang="en-CA" sz="4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PbO</a:t>
                      </a:r>
                      <a:r>
                        <a:rPr lang="en-CA" sz="4000" baseline="-25000" dirty="0"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baseline="-25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4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lead (IV) oxide</a:t>
                      </a:r>
                      <a:endParaRPr lang="en-CA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 err="1">
                          <a:effectLst/>
                        </a:rPr>
                        <a:t>MoN</a:t>
                      </a:r>
                      <a:endParaRPr lang="en-CA" sz="4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Molybdenum</a:t>
                      </a:r>
                      <a:r>
                        <a:rPr lang="en-CA" sz="4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(III) nitride</a:t>
                      </a:r>
                      <a:endParaRPr lang="en-CA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6082756"/>
                  </a:ext>
                </a:extLst>
              </a:tr>
              <a:tr h="2190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Cu</a:t>
                      </a:r>
                      <a:r>
                        <a:rPr lang="en-CA" sz="4000" baseline="-25000" dirty="0">
                          <a:effectLst/>
                        </a:rPr>
                        <a:t>2</a:t>
                      </a:r>
                      <a:r>
                        <a:rPr lang="en-CA" sz="4000" dirty="0">
                          <a:effectLst/>
                        </a:rPr>
                        <a:t>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 copper (I) </a:t>
                      </a:r>
                      <a:r>
                        <a:rPr lang="en-CA" sz="4000" dirty="0"/>
                        <a:t>sulfide</a:t>
                      </a:r>
                      <a:endParaRPr lang="en-CA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Mn</a:t>
                      </a:r>
                      <a:r>
                        <a:rPr lang="en-CA" sz="4000" baseline="-25000" dirty="0">
                          <a:effectLst/>
                        </a:rPr>
                        <a:t>3</a:t>
                      </a:r>
                      <a:r>
                        <a:rPr lang="en-CA" sz="4000" dirty="0">
                          <a:effectLst/>
                        </a:rPr>
                        <a:t>P</a:t>
                      </a:r>
                      <a:r>
                        <a:rPr lang="en-CA" sz="4000" baseline="-25000" dirty="0"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Manganese (II) phosphide</a:t>
                      </a:r>
                      <a:endParaRPr lang="en-CA" sz="4000" baseline="-25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/>
                        <a:t>AuCl</a:t>
                      </a:r>
                      <a:r>
                        <a:rPr lang="en-CA" sz="4000" baseline="-25000" dirty="0"/>
                        <a:t>3</a:t>
                      </a:r>
                      <a:endParaRPr lang="en-CA" sz="4000" baseline="-25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000" baseline="-25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000" baseline="-25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baseline="-25000" dirty="0"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 </a:t>
                      </a:r>
                      <a:r>
                        <a:rPr lang="en-CA" sz="4000" baseline="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Gold (III) </a:t>
                      </a:r>
                      <a:r>
                        <a:rPr lang="en-CA" sz="4000" baseline="0" dirty="0"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chloride</a:t>
                      </a:r>
                      <a:endParaRPr lang="en-CA" sz="4000" dirty="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19633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86131" y="5736758"/>
            <a:ext cx="9886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CA" sz="3600" b="1" dirty="0"/>
              <a:t>Roman Numerals can </a:t>
            </a:r>
            <a:r>
              <a:rPr lang="en-CA" sz="3600" b="1" u="sng" dirty="0"/>
              <a:t>ONLY</a:t>
            </a:r>
            <a:r>
              <a:rPr lang="en-CA" sz="3600" b="1" dirty="0"/>
              <a:t> be used if the element has more than one combining capacity.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09894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Check your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CA" dirty="0"/>
              <a:t>What is the name of the compound formed from these elements?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Lithium and oxygen</a:t>
            </a:r>
          </a:p>
          <a:p>
            <a:pPr marL="0" indent="0">
              <a:buNone/>
            </a:pPr>
            <a:r>
              <a:rPr lang="en-CA" dirty="0"/>
              <a:t>Magnesium and sulfur</a:t>
            </a:r>
          </a:p>
          <a:p>
            <a:pPr marL="0" indent="0">
              <a:buNone/>
            </a:pPr>
            <a:r>
              <a:rPr lang="en-CA" dirty="0"/>
              <a:t>Rubidium and bromine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12508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407C7-C722-41DD-B9C9-C143DA9046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POLYATOMIC 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44BBF7-F27F-4F67-BB7B-4A54C68379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22598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Polyatomic Ions</a:t>
            </a:r>
            <a:endParaRPr lang="en-CA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90688"/>
            <a:ext cx="10515600" cy="4557711"/>
          </a:xfrm>
        </p:spPr>
        <p:txBody>
          <a:bodyPr>
            <a:normAutofit/>
          </a:bodyPr>
          <a:lstStyle/>
          <a:p>
            <a:r>
              <a:rPr lang="en-CA" dirty="0">
                <a:latin typeface="Calibri" panose="020F0502020204030204" pitchFamily="34" charset="0"/>
              </a:rPr>
              <a:t>A p</a:t>
            </a:r>
            <a:r>
              <a:rPr lang="en-CA" sz="3600" dirty="0">
                <a:latin typeface="Calibri" panose="020F0502020204030204" pitchFamily="34" charset="0"/>
              </a:rPr>
              <a:t>olyatomic ion is a group of atoms together in </a:t>
            </a:r>
            <a:r>
              <a:rPr lang="en-CA" sz="3600" b="1" u="sng" dirty="0">
                <a:latin typeface="Calibri" panose="020F0502020204030204" pitchFamily="34" charset="0"/>
              </a:rPr>
              <a:t>groups</a:t>
            </a:r>
            <a:r>
              <a:rPr lang="en-CA" sz="3600" dirty="0">
                <a:latin typeface="Calibri" panose="020F0502020204030204" pitchFamily="34" charset="0"/>
              </a:rPr>
              <a:t> (like a package of atoms) and have a charge like an ion. </a:t>
            </a:r>
          </a:p>
          <a:p>
            <a:r>
              <a:rPr lang="en-CA" sz="3600" dirty="0">
                <a:solidFill>
                  <a:srgbClr val="FF0000"/>
                </a:solidFill>
                <a:latin typeface="Calibri" panose="020F0502020204030204" pitchFamily="34" charset="0"/>
              </a:rPr>
              <a:t>Most polyatomic ions are </a:t>
            </a:r>
            <a:r>
              <a:rPr lang="en-CA" sz="36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negative </a:t>
            </a:r>
            <a:r>
              <a:rPr lang="en-CA" sz="3600" dirty="0">
                <a:solidFill>
                  <a:srgbClr val="FF0000"/>
                </a:solidFill>
                <a:latin typeface="Calibri" panose="020F0502020204030204" pitchFamily="34" charset="0"/>
              </a:rPr>
              <a:t>and they behave like a </a:t>
            </a:r>
            <a:r>
              <a:rPr lang="en-CA" sz="36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single unit </a:t>
            </a:r>
            <a:r>
              <a:rPr lang="en-CA" sz="3600" dirty="0">
                <a:solidFill>
                  <a:srgbClr val="FF0000"/>
                </a:solidFill>
                <a:latin typeface="Calibri" panose="020F0502020204030204" pitchFamily="34" charset="0"/>
              </a:rPr>
              <a:t>in a compound.</a:t>
            </a:r>
          </a:p>
          <a:p>
            <a:pPr marL="0" indent="0">
              <a:buNone/>
            </a:pPr>
            <a:endParaRPr lang="en-CA" sz="3600" dirty="0">
              <a:latin typeface="Calibri" panose="020F0502020204030204" pitchFamily="34" charset="0"/>
            </a:endParaRPr>
          </a:p>
          <a:p>
            <a:r>
              <a:rPr lang="en-CA" sz="3600" dirty="0">
                <a:latin typeface="Calibri" panose="020F0502020204030204" pitchFamily="34" charset="0"/>
              </a:rPr>
              <a:t>The most common positive polyatomic ion is: NH </a:t>
            </a:r>
            <a:r>
              <a:rPr lang="en-CA" sz="3600" baseline="30000" dirty="0">
                <a:latin typeface="Calibri" panose="020F0502020204030204" pitchFamily="34" charset="0"/>
              </a:rPr>
              <a:t>4+</a:t>
            </a:r>
          </a:p>
          <a:p>
            <a:r>
              <a:rPr lang="en-CA" sz="3600" dirty="0">
                <a:latin typeface="Calibri" panose="020F0502020204030204" pitchFamily="34" charset="0"/>
              </a:rPr>
              <a:t>It behaves like a </a:t>
            </a:r>
            <a:r>
              <a:rPr lang="en-CA" b="1" u="sng" dirty="0">
                <a:latin typeface="Calibri" panose="020F0502020204030204" pitchFamily="34" charset="0"/>
              </a:rPr>
              <a:t>METAL </a:t>
            </a:r>
            <a:r>
              <a:rPr lang="en-CA" sz="3600" b="1" u="sng" dirty="0">
                <a:latin typeface="Calibri" panose="020F0502020204030204" pitchFamily="34" charset="0"/>
              </a:rPr>
              <a:t>in </a:t>
            </a:r>
            <a:r>
              <a:rPr lang="en-CA" sz="3600" dirty="0">
                <a:latin typeface="Calibri" panose="020F0502020204030204" pitchFamily="34" charset="0"/>
              </a:rPr>
              <a:t>a compound.</a:t>
            </a:r>
          </a:p>
          <a:p>
            <a:endParaRPr lang="en-CA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329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Naming Compounds with 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When naming, use the given name of the </a:t>
            </a:r>
            <a:r>
              <a:rPr lang="en-CA" b="1" dirty="0"/>
              <a:t>package:</a:t>
            </a:r>
          </a:p>
          <a:p>
            <a:endParaRPr lang="en-CA" b="1" dirty="0"/>
          </a:p>
          <a:p>
            <a:r>
              <a:rPr lang="en-CA" dirty="0"/>
              <a:t>Step 1: Name the cation (unchanged)</a:t>
            </a:r>
          </a:p>
          <a:p>
            <a:r>
              <a:rPr lang="en-CA" dirty="0"/>
              <a:t>Step 2: Name the anion (polyatomic ion)</a:t>
            </a:r>
          </a:p>
          <a:p>
            <a:endParaRPr lang="en-CA" dirty="0"/>
          </a:p>
          <a:p>
            <a:r>
              <a:rPr lang="en-CA" dirty="0" err="1"/>
              <a:t>Eg.</a:t>
            </a:r>
            <a:r>
              <a:rPr lang="en-CA" dirty="0"/>
              <a:t>  CaCO3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74109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Naming Compounds with 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When naming, use the given name of the </a:t>
            </a:r>
            <a:r>
              <a:rPr lang="en-CA" b="1" dirty="0"/>
              <a:t>package:</a:t>
            </a:r>
          </a:p>
          <a:p>
            <a:endParaRPr lang="en-CA" b="1" dirty="0"/>
          </a:p>
          <a:p>
            <a:r>
              <a:rPr lang="en-CA" dirty="0"/>
              <a:t>Step 1: Name the cation (unchanged)</a:t>
            </a:r>
          </a:p>
          <a:p>
            <a:r>
              <a:rPr lang="en-CA" dirty="0"/>
              <a:t>Step 2: Name the anion (polyatomic ion)</a:t>
            </a:r>
          </a:p>
          <a:p>
            <a:endParaRPr lang="en-CA" dirty="0"/>
          </a:p>
          <a:p>
            <a:r>
              <a:rPr lang="en-CA" dirty="0" err="1"/>
              <a:t>Eg.</a:t>
            </a:r>
            <a:r>
              <a:rPr lang="en-CA" dirty="0"/>
              <a:t>  CaCO3		</a:t>
            </a:r>
            <a:r>
              <a:rPr lang="en-CA" dirty="0">
                <a:solidFill>
                  <a:srgbClr val="FF0000"/>
                </a:solidFill>
              </a:rPr>
              <a:t>Calcium Carbonate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46847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91BD-2447-48BE-9765-6F02C51D7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Try these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BE72A-36B4-4DF6-A636-135EC070D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400" dirty="0"/>
              <a:t>NaNO</a:t>
            </a:r>
            <a:r>
              <a:rPr lang="en-CA" sz="4400" baseline="-25000" dirty="0"/>
              <a:t>3</a:t>
            </a:r>
          </a:p>
          <a:p>
            <a:r>
              <a:rPr lang="en-CA" sz="4400" dirty="0"/>
              <a:t>K</a:t>
            </a:r>
            <a:r>
              <a:rPr lang="en-CA" sz="4400" baseline="-25000" dirty="0"/>
              <a:t>2 </a:t>
            </a:r>
            <a:r>
              <a:rPr lang="en-CA" sz="4400" dirty="0" err="1"/>
              <a:t>CrO</a:t>
            </a:r>
            <a:r>
              <a:rPr lang="en-CA" sz="4400" dirty="0"/>
              <a:t> </a:t>
            </a:r>
            <a:r>
              <a:rPr lang="en-CA" sz="4400" baseline="-25000" dirty="0"/>
              <a:t>4</a:t>
            </a:r>
            <a:r>
              <a:rPr lang="en-CA" sz="4400" dirty="0"/>
              <a:t> </a:t>
            </a:r>
          </a:p>
          <a:p>
            <a:r>
              <a:rPr lang="en-CA" sz="4400" dirty="0"/>
              <a:t>KOH</a:t>
            </a:r>
          </a:p>
          <a:p>
            <a:r>
              <a:rPr lang="en-CA" sz="4400" dirty="0" err="1"/>
              <a:t>LiNO</a:t>
            </a:r>
            <a:r>
              <a:rPr lang="en-CA" sz="4400" dirty="0"/>
              <a:t> </a:t>
            </a:r>
            <a:r>
              <a:rPr lang="en-CA" sz="44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45798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91BD-2447-48BE-9765-6F02C51D7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Try these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BE72A-36B4-4DF6-A636-135EC070D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9029"/>
            <a:ext cx="10515600" cy="4351338"/>
          </a:xfrm>
        </p:spPr>
        <p:txBody>
          <a:bodyPr>
            <a:normAutofit/>
          </a:bodyPr>
          <a:lstStyle/>
          <a:p>
            <a:r>
              <a:rPr lang="en-CA" sz="4400" dirty="0"/>
              <a:t>NaNO</a:t>
            </a:r>
            <a:r>
              <a:rPr lang="en-CA" sz="4400" baseline="-25000" dirty="0"/>
              <a:t>3				</a:t>
            </a:r>
            <a:r>
              <a:rPr lang="en-CA" sz="4400" dirty="0">
                <a:solidFill>
                  <a:srgbClr val="FF0000"/>
                </a:solidFill>
              </a:rPr>
              <a:t>Sodium nitrate</a:t>
            </a:r>
          </a:p>
          <a:p>
            <a:r>
              <a:rPr lang="en-CA" sz="4400" dirty="0"/>
              <a:t>K</a:t>
            </a:r>
            <a:r>
              <a:rPr lang="en-CA" sz="4400" baseline="-25000" dirty="0"/>
              <a:t>2 </a:t>
            </a:r>
            <a:r>
              <a:rPr lang="en-CA" sz="4400" dirty="0" err="1"/>
              <a:t>CrO</a:t>
            </a:r>
            <a:r>
              <a:rPr lang="en-CA" sz="4400" dirty="0"/>
              <a:t> </a:t>
            </a:r>
            <a:r>
              <a:rPr lang="en-CA" sz="4400" baseline="-25000" dirty="0"/>
              <a:t>4</a:t>
            </a:r>
            <a:r>
              <a:rPr lang="en-CA" sz="4400" dirty="0"/>
              <a:t> 			</a:t>
            </a:r>
            <a:r>
              <a:rPr lang="en-CA" sz="4400" dirty="0">
                <a:solidFill>
                  <a:srgbClr val="FF0000"/>
                </a:solidFill>
              </a:rPr>
              <a:t>Potassium chromate</a:t>
            </a:r>
          </a:p>
          <a:p>
            <a:r>
              <a:rPr lang="en-CA" sz="4400" dirty="0"/>
              <a:t>KOH				</a:t>
            </a:r>
            <a:r>
              <a:rPr lang="en-CA" sz="4400" dirty="0">
                <a:solidFill>
                  <a:srgbClr val="FF0000"/>
                </a:solidFill>
              </a:rPr>
              <a:t>Potassium hydroxi</a:t>
            </a:r>
            <a:r>
              <a:rPr lang="en-CA" sz="4400" dirty="0"/>
              <a:t>de</a:t>
            </a:r>
          </a:p>
          <a:p>
            <a:r>
              <a:rPr lang="en-CA" sz="4400" dirty="0" err="1"/>
              <a:t>LiNO</a:t>
            </a:r>
            <a:r>
              <a:rPr lang="en-CA" sz="4400" dirty="0"/>
              <a:t> </a:t>
            </a:r>
            <a:r>
              <a:rPr lang="en-CA" sz="4400" baseline="-25000" dirty="0"/>
              <a:t>2				</a:t>
            </a:r>
            <a:r>
              <a:rPr lang="en-CA" sz="4400" dirty="0">
                <a:solidFill>
                  <a:srgbClr val="FF0000"/>
                </a:solidFill>
              </a:rPr>
              <a:t>Lithium nitrite</a:t>
            </a:r>
          </a:p>
        </p:txBody>
      </p:sp>
    </p:spTree>
    <p:extLst>
      <p:ext uri="{BB962C8B-B14F-4D97-AF65-F5344CB8AC3E}">
        <p14:creationId xmlns:p14="http://schemas.microsoft.com/office/powerpoint/2010/main" val="29417620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3900" dirty="0"/>
              <a:t>Use </a:t>
            </a:r>
            <a:r>
              <a:rPr lang="en-CA" sz="3900" b="1" u="sng" dirty="0"/>
              <a:t>brackets </a:t>
            </a:r>
            <a:r>
              <a:rPr lang="en-CA" sz="3900" dirty="0"/>
              <a:t>around the whole polyatomic group if more than one is needed, and the </a:t>
            </a:r>
            <a:r>
              <a:rPr lang="en-CA" sz="3900" b="1" dirty="0"/>
              <a:t>subscript</a:t>
            </a:r>
            <a:r>
              <a:rPr lang="en-CA" sz="3900" dirty="0"/>
              <a:t>  </a:t>
            </a:r>
            <a:r>
              <a:rPr lang="en-CA" sz="3900" b="1" dirty="0"/>
              <a:t>OUTSIDE</a:t>
            </a:r>
            <a:r>
              <a:rPr lang="en-CA" sz="3900" dirty="0"/>
              <a:t> of the bracket. </a:t>
            </a:r>
          </a:p>
          <a:p>
            <a:r>
              <a:rPr lang="en-CA" sz="3900" dirty="0"/>
              <a:t>The subscript refers to everything</a:t>
            </a:r>
            <a:r>
              <a:rPr lang="en-CA" sz="3900" b="1" dirty="0"/>
              <a:t> inside</a:t>
            </a:r>
            <a:r>
              <a:rPr lang="en-CA" sz="3900" dirty="0"/>
              <a:t> the brackets.</a:t>
            </a:r>
            <a:endParaRPr lang="en-CA" sz="3900" dirty="0">
              <a:cs typeface="Calibri"/>
            </a:endParaRPr>
          </a:p>
          <a:p>
            <a:r>
              <a:rPr lang="en-CA" sz="3900" dirty="0"/>
              <a:t>Example: Al</a:t>
            </a:r>
            <a:r>
              <a:rPr lang="en-CA" sz="3900" baseline="-25000" dirty="0"/>
              <a:t>2</a:t>
            </a:r>
            <a:r>
              <a:rPr lang="en-CA" sz="3900" dirty="0"/>
              <a:t>(CO</a:t>
            </a:r>
            <a:r>
              <a:rPr lang="en-CA" sz="3900" baseline="-25000" dirty="0"/>
              <a:t>3</a:t>
            </a:r>
            <a:r>
              <a:rPr lang="en-CA" sz="3900" dirty="0"/>
              <a:t>)</a:t>
            </a:r>
            <a:r>
              <a:rPr lang="en-CA" sz="3900" baseline="-25000" dirty="0"/>
              <a:t>3</a:t>
            </a:r>
            <a:endParaRPr lang="en-CA" sz="39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7064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r>
              <a:rPr lang="en-CA" sz="3900" dirty="0"/>
              <a:t>Example: Al</a:t>
            </a:r>
            <a:r>
              <a:rPr lang="en-CA" sz="3900" baseline="-25000" dirty="0"/>
              <a:t>2</a:t>
            </a:r>
            <a:r>
              <a:rPr lang="en-CA" sz="3900" dirty="0"/>
              <a:t>(CO</a:t>
            </a:r>
            <a:r>
              <a:rPr lang="en-CA" sz="3900" baseline="-25000" dirty="0"/>
              <a:t>3</a:t>
            </a:r>
            <a:r>
              <a:rPr lang="en-CA" sz="3900" dirty="0"/>
              <a:t>)</a:t>
            </a:r>
            <a:r>
              <a:rPr lang="en-CA" sz="3900" baseline="-25000" dirty="0"/>
              <a:t>3</a:t>
            </a:r>
            <a:endParaRPr lang="en-CA" sz="3900" dirty="0"/>
          </a:p>
          <a:p>
            <a:r>
              <a:rPr lang="en-CA" dirty="0"/>
              <a:t>How many Oxygen in this formula?</a:t>
            </a:r>
          </a:p>
        </p:txBody>
      </p:sp>
    </p:spTree>
    <p:extLst>
      <p:ext uri="{BB962C8B-B14F-4D97-AF65-F5344CB8AC3E}">
        <p14:creationId xmlns:p14="http://schemas.microsoft.com/office/powerpoint/2010/main" val="1198911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r>
              <a:rPr lang="en-CA" sz="3900" dirty="0"/>
              <a:t>Example: Al</a:t>
            </a:r>
            <a:r>
              <a:rPr lang="en-CA" sz="3900" baseline="-25000" dirty="0"/>
              <a:t>2</a:t>
            </a:r>
            <a:r>
              <a:rPr lang="en-CA" sz="3900" dirty="0"/>
              <a:t>(CO</a:t>
            </a:r>
            <a:r>
              <a:rPr lang="en-CA" sz="3900" baseline="-25000" dirty="0"/>
              <a:t>3</a:t>
            </a:r>
            <a:r>
              <a:rPr lang="en-CA" sz="3900" dirty="0"/>
              <a:t>)</a:t>
            </a:r>
            <a:r>
              <a:rPr lang="en-CA" sz="3900" baseline="-25000" dirty="0"/>
              <a:t>3</a:t>
            </a:r>
            <a:endParaRPr lang="en-CA" sz="3900" dirty="0"/>
          </a:p>
          <a:p>
            <a:r>
              <a:rPr lang="en-CA" dirty="0"/>
              <a:t>How many Oxygen in this formula?</a:t>
            </a:r>
          </a:p>
          <a:p>
            <a:endParaRPr lang="en-CA" dirty="0"/>
          </a:p>
          <a:p>
            <a:r>
              <a:rPr lang="en-CA" dirty="0">
                <a:solidFill>
                  <a:srgbClr val="FF0000"/>
                </a:solidFill>
              </a:rPr>
              <a:t>3 x 3 = 9 Oxygen</a:t>
            </a:r>
          </a:p>
          <a:p>
            <a:endParaRPr lang="en-CA" dirty="0"/>
          </a:p>
          <a:p>
            <a:r>
              <a:rPr lang="en-CA" dirty="0"/>
              <a:t>How many Aluminum? </a:t>
            </a:r>
          </a:p>
        </p:txBody>
      </p:sp>
    </p:spTree>
    <p:extLst>
      <p:ext uri="{BB962C8B-B14F-4D97-AF65-F5344CB8AC3E}">
        <p14:creationId xmlns:p14="http://schemas.microsoft.com/office/powerpoint/2010/main" val="13139149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r>
              <a:rPr lang="en-CA" sz="3900" dirty="0"/>
              <a:t>Example: Al</a:t>
            </a:r>
            <a:r>
              <a:rPr lang="en-CA" sz="3900" baseline="-25000" dirty="0"/>
              <a:t>2</a:t>
            </a:r>
            <a:r>
              <a:rPr lang="en-CA" sz="3900" dirty="0"/>
              <a:t>(CO</a:t>
            </a:r>
            <a:r>
              <a:rPr lang="en-CA" sz="3900" baseline="-25000" dirty="0"/>
              <a:t>3</a:t>
            </a:r>
            <a:r>
              <a:rPr lang="en-CA" sz="3900" dirty="0"/>
              <a:t>)</a:t>
            </a:r>
            <a:r>
              <a:rPr lang="en-CA" sz="3900" baseline="-25000" dirty="0"/>
              <a:t>3</a:t>
            </a:r>
            <a:endParaRPr lang="en-CA" sz="3900" dirty="0"/>
          </a:p>
          <a:p>
            <a:r>
              <a:rPr lang="en-CA" dirty="0"/>
              <a:t>How many Oxygen in this formula?</a:t>
            </a:r>
          </a:p>
          <a:p>
            <a:endParaRPr lang="en-CA" dirty="0"/>
          </a:p>
          <a:p>
            <a:r>
              <a:rPr lang="en-CA" dirty="0"/>
              <a:t>3 x 3 = 9 Oxygen</a:t>
            </a:r>
          </a:p>
          <a:p>
            <a:endParaRPr lang="en-CA" dirty="0"/>
          </a:p>
          <a:p>
            <a:r>
              <a:rPr lang="en-CA" dirty="0"/>
              <a:t>How many Aluminum?   </a:t>
            </a:r>
            <a:r>
              <a:rPr lang="en-CA" dirty="0">
                <a:solidFill>
                  <a:srgbClr val="FF0000"/>
                </a:solidFill>
              </a:rPr>
              <a:t>TWO</a:t>
            </a:r>
          </a:p>
          <a:p>
            <a:r>
              <a:rPr lang="en-CA" dirty="0">
                <a:solidFill>
                  <a:srgbClr val="FF0000"/>
                </a:solidFill>
              </a:rPr>
              <a:t>THREE carbon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218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Check your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CA" dirty="0"/>
              <a:t>What is the name of the compound formed from these elements?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Lithium and oxygen			</a:t>
            </a:r>
            <a:r>
              <a:rPr lang="en-CA" dirty="0">
                <a:solidFill>
                  <a:srgbClr val="FF0000"/>
                </a:solidFill>
              </a:rPr>
              <a:t>lithium oxide</a:t>
            </a:r>
          </a:p>
          <a:p>
            <a:pPr marL="0" indent="0">
              <a:buNone/>
            </a:pPr>
            <a:r>
              <a:rPr lang="en-CA" dirty="0"/>
              <a:t>Magnesium and sulfur		</a:t>
            </a:r>
            <a:r>
              <a:rPr lang="en-CA" dirty="0">
                <a:solidFill>
                  <a:srgbClr val="FF0000"/>
                </a:solidFill>
              </a:rPr>
              <a:t>magnesium sulfide</a:t>
            </a:r>
          </a:p>
          <a:p>
            <a:pPr marL="0" indent="0">
              <a:buNone/>
            </a:pPr>
            <a:r>
              <a:rPr lang="en-CA" dirty="0"/>
              <a:t>Rubidium and bromine		</a:t>
            </a:r>
            <a:r>
              <a:rPr lang="en-CA" dirty="0">
                <a:solidFill>
                  <a:srgbClr val="FF0000"/>
                </a:solidFill>
              </a:rPr>
              <a:t>rubidium bromide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18696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91" y="204750"/>
            <a:ext cx="11098849" cy="1400530"/>
          </a:xfrm>
        </p:spPr>
        <p:txBody>
          <a:bodyPr/>
          <a:lstStyle/>
          <a:p>
            <a:r>
              <a:rPr lang="en-CA" sz="4000" b="1" dirty="0"/>
              <a:t>More Practice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5280"/>
            <a:ext cx="11765280" cy="4998720"/>
          </a:xfrm>
        </p:spPr>
        <p:txBody>
          <a:bodyPr>
            <a:normAutofit fontScale="85000" lnSpcReduction="20000"/>
          </a:bodyPr>
          <a:lstStyle/>
          <a:p>
            <a:endParaRPr lang="en-CA" sz="14400" dirty="0"/>
          </a:p>
          <a:p>
            <a:pPr marL="0" indent="0">
              <a:buNone/>
            </a:pPr>
            <a:r>
              <a:rPr lang="en-CA" sz="8000" dirty="0"/>
              <a:t>MgSO</a:t>
            </a:r>
            <a:r>
              <a:rPr lang="en-CA" sz="8000" baseline="-25000" dirty="0"/>
              <a:t>4</a:t>
            </a:r>
            <a:endParaRPr lang="en-CA" sz="8000" dirty="0"/>
          </a:p>
          <a:p>
            <a:pPr marL="0" indent="0">
              <a:buNone/>
            </a:pPr>
            <a:r>
              <a:rPr lang="en-CA" sz="8000" dirty="0"/>
              <a:t>Ca(NO</a:t>
            </a:r>
            <a:r>
              <a:rPr lang="en-CA" sz="8000" baseline="-25000" dirty="0"/>
              <a:t>3</a:t>
            </a:r>
            <a:r>
              <a:rPr lang="en-CA" sz="8000" dirty="0"/>
              <a:t>)</a:t>
            </a:r>
            <a:r>
              <a:rPr lang="en-CA" sz="8000" baseline="-25000" dirty="0"/>
              <a:t>2</a:t>
            </a:r>
            <a:endParaRPr lang="en-CA" sz="8000" dirty="0"/>
          </a:p>
          <a:p>
            <a:pPr marL="0" indent="0">
              <a:buNone/>
            </a:pPr>
            <a:r>
              <a:rPr lang="en-CA" sz="8000" dirty="0"/>
              <a:t>Li</a:t>
            </a:r>
            <a:r>
              <a:rPr lang="en-CA" sz="8000" baseline="-25000" dirty="0"/>
              <a:t>2</a:t>
            </a:r>
            <a:r>
              <a:rPr lang="en-CA" sz="8000" dirty="0"/>
              <a:t>SO</a:t>
            </a:r>
            <a:r>
              <a:rPr lang="en-CA" sz="8000" baseline="-25000" dirty="0"/>
              <a:t>3</a:t>
            </a:r>
            <a:endParaRPr lang="en-CA" sz="8000" dirty="0"/>
          </a:p>
          <a:p>
            <a:pPr marL="0" indent="0">
              <a:buNone/>
            </a:pPr>
            <a:r>
              <a:rPr lang="en-CA" sz="8000" dirty="0"/>
              <a:t>Au</a:t>
            </a:r>
            <a:r>
              <a:rPr lang="en-CA" sz="8000" baseline="-25000" dirty="0"/>
              <a:t>2</a:t>
            </a:r>
            <a:r>
              <a:rPr lang="en-CA" sz="8000" dirty="0"/>
              <a:t>CO</a:t>
            </a:r>
            <a:r>
              <a:rPr lang="en-CA" sz="8000" baseline="-25000" dirty="0"/>
              <a:t>3</a:t>
            </a:r>
            <a:endParaRPr lang="en-CA" sz="8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43077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91" y="204750"/>
            <a:ext cx="11098849" cy="1400530"/>
          </a:xfrm>
        </p:spPr>
        <p:txBody>
          <a:bodyPr/>
          <a:lstStyle/>
          <a:p>
            <a:r>
              <a:rPr lang="en-CA" sz="4000" b="1" dirty="0"/>
              <a:t>Practice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91" y="1466850"/>
            <a:ext cx="11765280" cy="5391150"/>
          </a:xfrm>
        </p:spPr>
        <p:txBody>
          <a:bodyPr>
            <a:normAutofit fontScale="47500" lnSpcReduction="20000"/>
          </a:bodyPr>
          <a:lstStyle/>
          <a:p>
            <a:endParaRPr lang="en-CA" sz="14400" dirty="0"/>
          </a:p>
          <a:p>
            <a:pPr marL="0" indent="0">
              <a:buNone/>
            </a:pPr>
            <a:r>
              <a:rPr lang="en-CA" sz="14400" dirty="0"/>
              <a:t>MgSO</a:t>
            </a:r>
            <a:r>
              <a:rPr lang="en-CA" sz="14400" baseline="-25000" dirty="0"/>
              <a:t>4</a:t>
            </a:r>
            <a:r>
              <a:rPr lang="en-CA" sz="14400" dirty="0"/>
              <a:t>      </a:t>
            </a:r>
            <a:r>
              <a:rPr lang="en-CA" sz="14400" b="1" dirty="0"/>
              <a:t>Magnesium Sulfate</a:t>
            </a:r>
          </a:p>
          <a:p>
            <a:pPr marL="0" indent="0">
              <a:buNone/>
            </a:pPr>
            <a:r>
              <a:rPr lang="en-CA" sz="14400" dirty="0"/>
              <a:t>Ca(NO</a:t>
            </a:r>
            <a:r>
              <a:rPr lang="en-CA" sz="14400" baseline="-25000" dirty="0"/>
              <a:t>3</a:t>
            </a:r>
            <a:r>
              <a:rPr lang="en-CA" sz="14400" dirty="0"/>
              <a:t>)</a:t>
            </a:r>
            <a:r>
              <a:rPr lang="en-CA" sz="14400" baseline="-25000" dirty="0"/>
              <a:t>2</a:t>
            </a:r>
            <a:r>
              <a:rPr lang="en-CA" sz="14400" dirty="0"/>
              <a:t> </a:t>
            </a:r>
            <a:r>
              <a:rPr lang="en-CA" sz="14400" b="1" dirty="0"/>
              <a:t>Calcium Nitrate</a:t>
            </a:r>
          </a:p>
          <a:p>
            <a:pPr marL="0" indent="0">
              <a:buNone/>
            </a:pPr>
            <a:r>
              <a:rPr lang="en-CA" sz="14400" dirty="0"/>
              <a:t>Li</a:t>
            </a:r>
            <a:r>
              <a:rPr lang="en-CA" sz="14400" baseline="-25000" dirty="0"/>
              <a:t>2</a:t>
            </a:r>
            <a:r>
              <a:rPr lang="en-CA" sz="14400" dirty="0"/>
              <a:t>SO</a:t>
            </a:r>
            <a:r>
              <a:rPr lang="en-CA" sz="14400" baseline="-25000" dirty="0"/>
              <a:t>3</a:t>
            </a:r>
            <a:r>
              <a:rPr lang="en-CA" sz="14400" dirty="0"/>
              <a:t>        </a:t>
            </a:r>
            <a:r>
              <a:rPr lang="en-CA" sz="14400" b="1" dirty="0"/>
              <a:t>Lithium Sulfite </a:t>
            </a:r>
          </a:p>
          <a:p>
            <a:pPr marL="0" indent="0">
              <a:buNone/>
            </a:pPr>
            <a:r>
              <a:rPr lang="en-CA" sz="14400" dirty="0"/>
              <a:t>Au</a:t>
            </a:r>
            <a:r>
              <a:rPr lang="en-CA" sz="14400" baseline="-25000" dirty="0"/>
              <a:t>2</a:t>
            </a:r>
            <a:r>
              <a:rPr lang="en-CA" sz="14400" dirty="0"/>
              <a:t>CO</a:t>
            </a:r>
            <a:r>
              <a:rPr lang="en-CA" sz="14400" baseline="-25000" dirty="0"/>
              <a:t>3       </a:t>
            </a:r>
            <a:r>
              <a:rPr lang="en-CA" sz="14400" b="1" dirty="0"/>
              <a:t>Gold Carbonate</a:t>
            </a:r>
          </a:p>
          <a:p>
            <a:pPr marL="0" indent="0">
              <a:buNone/>
            </a:pPr>
            <a:r>
              <a:rPr lang="en-CA" sz="11200" baseline="-25000" dirty="0"/>
              <a:t>                                                                                </a:t>
            </a:r>
            <a:endParaRPr lang="en-CA" sz="11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35184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3F3FD-0BA1-4900-883F-D1B659CCC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One positive Polyatomic 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2F49D-6CD3-4919-9524-2EAB36AE5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NH</a:t>
            </a:r>
            <a:r>
              <a:rPr lang="en-CA" baseline="-25000" dirty="0"/>
              <a:t>4 </a:t>
            </a:r>
            <a:r>
              <a:rPr lang="en-CA" dirty="0"/>
              <a:t>+        Ammonium ion </a:t>
            </a:r>
          </a:p>
          <a:p>
            <a:endParaRPr lang="en-CA" dirty="0"/>
          </a:p>
          <a:p>
            <a:r>
              <a:rPr lang="en-CA" dirty="0"/>
              <a:t>NH</a:t>
            </a:r>
            <a:r>
              <a:rPr lang="en-CA" baseline="-25000" dirty="0"/>
              <a:t>4 </a:t>
            </a:r>
            <a:r>
              <a:rPr lang="en-CA" dirty="0"/>
              <a:t>Cl		</a:t>
            </a:r>
          </a:p>
          <a:p>
            <a:r>
              <a:rPr lang="en-CA" dirty="0"/>
              <a:t>Step 1: Name the cation first </a:t>
            </a:r>
            <a:r>
              <a:rPr lang="en-CA" dirty="0">
                <a:sym typeface="Wingdings" panose="05000000000000000000" pitchFamily="2" charset="2"/>
              </a:rPr>
              <a:t> in this case, k</a:t>
            </a:r>
            <a:r>
              <a:rPr lang="en-CA" dirty="0"/>
              <a:t>eep the name of the polyatomic ion.</a:t>
            </a:r>
          </a:p>
          <a:p>
            <a:r>
              <a:rPr lang="en-CA" dirty="0"/>
              <a:t>Step 2: Name the anion (change the ending to –ide).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85161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3F3FD-0BA1-4900-883F-D1B659CCC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One positive Polyatomic 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2F49D-6CD3-4919-9524-2EAB36AE5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NH</a:t>
            </a:r>
            <a:r>
              <a:rPr lang="en-CA" baseline="-25000" dirty="0"/>
              <a:t>4 </a:t>
            </a:r>
            <a:r>
              <a:rPr lang="en-CA" dirty="0"/>
              <a:t>Cl		</a:t>
            </a:r>
          </a:p>
          <a:p>
            <a:endParaRPr lang="en-CA" dirty="0"/>
          </a:p>
          <a:p>
            <a:r>
              <a:rPr lang="en-CA" dirty="0">
                <a:solidFill>
                  <a:srgbClr val="FF0000"/>
                </a:solidFill>
              </a:rPr>
              <a:t>Ammonium Chloride</a:t>
            </a:r>
          </a:p>
        </p:txBody>
      </p:sp>
    </p:spTree>
    <p:extLst>
      <p:ext uri="{BB962C8B-B14F-4D97-AF65-F5344CB8AC3E}">
        <p14:creationId xmlns:p14="http://schemas.microsoft.com/office/powerpoint/2010/main" val="36008528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30F20-098D-4743-B3D5-A7205B451F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Writing Formulas using the Cross Over Method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9E8673-C1D4-4835-BE37-7DA3719E46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85801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Cross-over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300480"/>
            <a:ext cx="10782907" cy="5557520"/>
          </a:xfrm>
        </p:spPr>
        <p:txBody>
          <a:bodyPr/>
          <a:lstStyle/>
          <a:p>
            <a:r>
              <a:rPr lang="en-CA" dirty="0">
                <a:latin typeface="Calibri" panose="020F0502020204030204" pitchFamily="34" charset="0"/>
              </a:rPr>
              <a:t>The ions must combine in a ratio that gives an overall </a:t>
            </a:r>
            <a:r>
              <a:rPr lang="en-CA" b="1" u="sng" dirty="0">
                <a:latin typeface="Calibri" panose="020F0502020204030204" pitchFamily="34" charset="0"/>
              </a:rPr>
              <a:t>neutral charge</a:t>
            </a:r>
            <a:r>
              <a:rPr lang="en-CA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CA" dirty="0">
                <a:latin typeface="Calibri" panose="020F0502020204030204" pitchFamily="34" charset="0"/>
              </a:rPr>
              <a:t>				Magnesium bromide:</a:t>
            </a:r>
          </a:p>
          <a:p>
            <a:pPr marL="0" indent="0">
              <a:buNone/>
            </a:pPr>
            <a:r>
              <a:rPr lang="en-CA" sz="2800" dirty="0">
                <a:latin typeface="Calibri" panose="020F0502020204030204" pitchFamily="34" charset="0"/>
              </a:rPr>
              <a:t>			</a:t>
            </a:r>
          </a:p>
          <a:p>
            <a:endParaRPr lang="en-CA" dirty="0"/>
          </a:p>
        </p:txBody>
      </p:sp>
      <p:pic>
        <p:nvPicPr>
          <p:cNvPr id="5122" name="Picture 2" descr="Image result for crossover method ionic compo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228" y="3428999"/>
            <a:ext cx="5809281" cy="306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7800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1" y="0"/>
            <a:ext cx="9404723" cy="1873568"/>
          </a:xfrm>
        </p:spPr>
        <p:txBody>
          <a:bodyPr/>
          <a:lstStyle/>
          <a:p>
            <a:r>
              <a:rPr lang="en-CA" dirty="0"/>
              <a:t>Practice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164603"/>
              </p:ext>
            </p:extLst>
          </p:nvPr>
        </p:nvGraphicFramePr>
        <p:xfrm>
          <a:off x="711200" y="320270"/>
          <a:ext cx="10769600" cy="696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4800">
                  <a:extLst>
                    <a:ext uri="{9D8B030D-6E8A-4147-A177-3AD203B41FA5}">
                      <a16:colId xmlns:a16="http://schemas.microsoft.com/office/drawing/2014/main" val="1176277987"/>
                    </a:ext>
                  </a:extLst>
                </a:gridCol>
                <a:gridCol w="5384800">
                  <a:extLst>
                    <a:ext uri="{9D8B030D-6E8A-4147-A177-3AD203B41FA5}">
                      <a16:colId xmlns:a16="http://schemas.microsoft.com/office/drawing/2014/main" val="2167307543"/>
                    </a:ext>
                  </a:extLst>
                </a:gridCol>
              </a:tblGrid>
              <a:tr h="1010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Magnesium chloride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Barium sulphide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4147979"/>
                  </a:ext>
                </a:extLst>
              </a:tr>
              <a:tr h="1877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Sodium oxide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Calcium nitride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655326"/>
                  </a:ext>
                </a:extLst>
              </a:tr>
              <a:tr h="1877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Potassium fluoride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Beryllium phosphide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3295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9464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1" y="0"/>
            <a:ext cx="9404723" cy="1873568"/>
          </a:xfrm>
        </p:spPr>
        <p:txBody>
          <a:bodyPr/>
          <a:lstStyle/>
          <a:p>
            <a:r>
              <a:rPr lang="en-CA" dirty="0"/>
              <a:t>Practice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419732"/>
              </p:ext>
            </p:extLst>
          </p:nvPr>
        </p:nvGraphicFramePr>
        <p:xfrm>
          <a:off x="599440" y="0"/>
          <a:ext cx="10993120" cy="7249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96560">
                  <a:extLst>
                    <a:ext uri="{9D8B030D-6E8A-4147-A177-3AD203B41FA5}">
                      <a16:colId xmlns:a16="http://schemas.microsoft.com/office/drawing/2014/main" val="1176277987"/>
                    </a:ext>
                  </a:extLst>
                </a:gridCol>
                <a:gridCol w="5496560">
                  <a:extLst>
                    <a:ext uri="{9D8B030D-6E8A-4147-A177-3AD203B41FA5}">
                      <a16:colId xmlns:a16="http://schemas.microsoft.com/office/drawing/2014/main" val="2167307543"/>
                    </a:ext>
                  </a:extLst>
                </a:gridCol>
              </a:tblGrid>
              <a:tr h="2741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Magnesium chloride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 err="1">
                          <a:effectLst/>
                        </a:rPr>
                        <a:t>MgCl</a:t>
                      </a:r>
                      <a:r>
                        <a:rPr lang="en-CA" sz="4000" dirty="0">
                          <a:effectLst/>
                        </a:rPr>
                        <a:t> </a:t>
                      </a:r>
                      <a:endParaRPr lang="en-CA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Barium sulphide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</a:t>
                      </a:r>
                      <a:endParaRPr lang="en-CA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4147979"/>
                  </a:ext>
                </a:extLst>
              </a:tr>
              <a:tr h="1713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Sodium oxide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 Na2O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Calcium nitride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r>
                        <a:rPr lang="en-CA" sz="4000" b="1" i="0" kern="120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CA" sz="40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CA" sz="4000" b="1" i="0" kern="120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CA" sz="4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655326"/>
                  </a:ext>
                </a:extLst>
              </a:tr>
              <a:tr h="1713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Potassium fluoride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 KF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 </a:t>
                      </a:r>
                      <a:endParaRPr lang="en-CA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Beryllium phosphide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en-CA" sz="4000" b="0" i="0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CA" sz="4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CA" sz="4000" b="0" i="0" u="none" strike="noStrike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CA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3295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3943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07689" cy="1400530"/>
          </a:xfrm>
        </p:spPr>
        <p:txBody>
          <a:bodyPr/>
          <a:lstStyle/>
          <a:p>
            <a:r>
              <a:rPr lang="en-CA" dirty="0"/>
              <a:t>Write the formulas of the polyatomic compounds using the crossover method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829669"/>
              </p:ext>
            </p:extLst>
          </p:nvPr>
        </p:nvGraphicFramePr>
        <p:xfrm>
          <a:off x="893761" y="1853248"/>
          <a:ext cx="10212387" cy="4644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4129">
                  <a:extLst>
                    <a:ext uri="{9D8B030D-6E8A-4147-A177-3AD203B41FA5}">
                      <a16:colId xmlns:a16="http://schemas.microsoft.com/office/drawing/2014/main" val="3767408752"/>
                    </a:ext>
                  </a:extLst>
                </a:gridCol>
                <a:gridCol w="3404129">
                  <a:extLst>
                    <a:ext uri="{9D8B030D-6E8A-4147-A177-3AD203B41FA5}">
                      <a16:colId xmlns:a16="http://schemas.microsoft.com/office/drawing/2014/main" val="2356073718"/>
                    </a:ext>
                  </a:extLst>
                </a:gridCol>
                <a:gridCol w="3404129">
                  <a:extLst>
                    <a:ext uri="{9D8B030D-6E8A-4147-A177-3AD203B41FA5}">
                      <a16:colId xmlns:a16="http://schemas.microsoft.com/office/drawing/2014/main" val="4279287547"/>
                    </a:ext>
                  </a:extLst>
                </a:gridCol>
              </a:tblGrid>
              <a:tr h="2017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Ammonium chloride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Magnesium hydroxide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>
                          <a:effectLst/>
                        </a:rPr>
                        <a:t>Calcium chlorate</a:t>
                      </a:r>
                      <a:endParaRPr lang="en-C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0668925"/>
                  </a:ext>
                </a:extLst>
              </a:tr>
              <a:tr h="1678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Calcium sulphate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3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Potassium nitrite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Lithium nitrate</a:t>
                      </a: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02333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189783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07689" cy="1400530"/>
          </a:xfrm>
        </p:spPr>
        <p:txBody>
          <a:bodyPr/>
          <a:lstStyle/>
          <a:p>
            <a:r>
              <a:rPr lang="en-CA" dirty="0"/>
              <a:t>Write the formulas of the polyatomic compounds using the crossover method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599074"/>
              </p:ext>
            </p:extLst>
          </p:nvPr>
        </p:nvGraphicFramePr>
        <p:xfrm>
          <a:off x="646111" y="1853248"/>
          <a:ext cx="10212387" cy="5231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4129">
                  <a:extLst>
                    <a:ext uri="{9D8B030D-6E8A-4147-A177-3AD203B41FA5}">
                      <a16:colId xmlns:a16="http://schemas.microsoft.com/office/drawing/2014/main" val="3767408752"/>
                    </a:ext>
                  </a:extLst>
                </a:gridCol>
                <a:gridCol w="3404129">
                  <a:extLst>
                    <a:ext uri="{9D8B030D-6E8A-4147-A177-3AD203B41FA5}">
                      <a16:colId xmlns:a16="http://schemas.microsoft.com/office/drawing/2014/main" val="2356073718"/>
                    </a:ext>
                  </a:extLst>
                </a:gridCol>
                <a:gridCol w="3404129">
                  <a:extLst>
                    <a:ext uri="{9D8B030D-6E8A-4147-A177-3AD203B41FA5}">
                      <a16:colId xmlns:a16="http://schemas.microsoft.com/office/drawing/2014/main" val="4279287547"/>
                    </a:ext>
                  </a:extLst>
                </a:gridCol>
              </a:tblGrid>
              <a:tr h="2017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Ammonium chloride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3600" b="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b="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r>
                        <a:rPr lang="en-CA" sz="3600" b="1" i="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en-CA" sz="3600" b="1" i="0" kern="1200" baseline="-250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CA" sz="3600" b="1" i="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endParaRPr lang="en-CA" sz="3600" b="1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Magnesium hydroxide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CA" sz="3600" b="1" i="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Mg(OH)</a:t>
                      </a:r>
                      <a:r>
                        <a:rPr lang="en-CA" sz="3600" b="1" i="0" kern="1200" baseline="-250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CA" sz="36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Calcium chlorate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CA" sz="3600" b="1" i="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Ca(ClO</a:t>
                      </a:r>
                      <a:r>
                        <a:rPr lang="en-CA" sz="3600" b="1" i="0" kern="1200" baseline="-250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CA" sz="3600" b="1" i="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CA" sz="3600" b="1" i="0" kern="1200" baseline="-250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CA" sz="36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0668925"/>
                  </a:ext>
                </a:extLst>
              </a:tr>
              <a:tr h="1678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Calcium sulphate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 </a:t>
                      </a:r>
                      <a:r>
                        <a:rPr lang="en-CA" sz="3600" b="1" i="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CaSO</a:t>
                      </a:r>
                      <a:r>
                        <a:rPr lang="en-CA" sz="3600" b="1" i="0" kern="1200" baseline="-250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CA" sz="3600" b="1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3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Potassium nitrite</a:t>
                      </a:r>
                    </a:p>
                    <a:p>
                      <a:r>
                        <a:rPr lang="en-CA" sz="36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</a:t>
                      </a:r>
                      <a:r>
                        <a:rPr lang="en-CA" sz="3600" b="1" i="0" kern="120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CA" sz="3600" b="1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br>
                        <a:rPr lang="en-CA" sz="3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C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dirty="0">
                          <a:effectLst/>
                        </a:rPr>
                        <a:t>Lithium nitrate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3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LiNO</a:t>
                      </a:r>
                      <a:r>
                        <a:rPr lang="en-CA" sz="3600" b="0" i="0" kern="120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CA" sz="36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02333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3588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Naming IONIC COMPOUNDS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4000"/>
            <a:ext cx="10515600" cy="4724399"/>
          </a:xfrm>
        </p:spPr>
        <p:txBody>
          <a:bodyPr>
            <a:normAutofit fontScale="85000" lnSpcReduction="20000"/>
          </a:bodyPr>
          <a:lstStyle/>
          <a:p>
            <a:r>
              <a:rPr lang="en-CA" sz="4200" i="1" dirty="0"/>
              <a:t>Ionic compounds are named with the following rules:</a:t>
            </a:r>
          </a:p>
          <a:p>
            <a:pPr lvl="0"/>
            <a:r>
              <a:rPr lang="en-CA" sz="4200" i="1" dirty="0"/>
              <a:t>The more </a:t>
            </a:r>
            <a:r>
              <a:rPr lang="en-CA" sz="4200" b="1" i="1" u="sng" dirty="0"/>
              <a:t>positive </a:t>
            </a:r>
            <a:r>
              <a:rPr lang="en-CA" sz="4200" i="1" dirty="0"/>
              <a:t>element is written first.</a:t>
            </a:r>
          </a:p>
          <a:p>
            <a:pPr lvl="0"/>
            <a:r>
              <a:rPr lang="en-CA" sz="4200" i="1" dirty="0"/>
              <a:t>Change the ending of the last element to </a:t>
            </a:r>
            <a:r>
              <a:rPr lang="en-CA" sz="4200" b="1" i="1" dirty="0"/>
              <a:t>ide.</a:t>
            </a:r>
          </a:p>
          <a:p>
            <a:endParaRPr lang="en-CA" sz="3900" dirty="0"/>
          </a:p>
          <a:p>
            <a:pPr marL="0" indent="0">
              <a:buNone/>
            </a:pPr>
            <a:r>
              <a:rPr lang="en-CA" sz="4200" dirty="0"/>
              <a:t> Na</a:t>
            </a:r>
            <a:r>
              <a:rPr lang="en-CA" sz="4200" baseline="-25000" dirty="0"/>
              <a:t>2</a:t>
            </a:r>
            <a:r>
              <a:rPr lang="en-CA" sz="4200" dirty="0"/>
              <a:t>O	</a:t>
            </a:r>
          </a:p>
          <a:p>
            <a:pPr marL="0" indent="0">
              <a:buNone/>
            </a:pPr>
            <a:endParaRPr lang="en-CA" sz="4200" dirty="0"/>
          </a:p>
          <a:p>
            <a:pPr marL="0" indent="0">
              <a:buNone/>
            </a:pPr>
            <a:r>
              <a:rPr lang="en-CA" sz="4200" dirty="0"/>
              <a:t>CaI</a:t>
            </a:r>
            <a:r>
              <a:rPr lang="en-CA" sz="4200" baseline="-25000" dirty="0"/>
              <a:t>2</a:t>
            </a:r>
            <a:endParaRPr lang="en-CA" sz="4200" dirty="0"/>
          </a:p>
          <a:p>
            <a:pPr marL="0" indent="0">
              <a:buNone/>
            </a:pPr>
            <a:endParaRPr lang="en-CA" sz="4200" dirty="0"/>
          </a:p>
          <a:p>
            <a:pPr marL="0" indent="0">
              <a:buNone/>
            </a:pPr>
            <a:r>
              <a:rPr lang="en-CA" sz="4200" dirty="0"/>
              <a:t>BaF</a:t>
            </a:r>
            <a:r>
              <a:rPr lang="en-CA" sz="4200" baseline="-25000" dirty="0"/>
              <a:t>2</a:t>
            </a:r>
            <a:endParaRPr lang="en-CA" sz="4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01683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495D9-55AE-47F0-9C56-5D398A4B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C8364-6B76-476D-BE31-B8CEEDC8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Read text p238-241</a:t>
            </a:r>
          </a:p>
          <a:p>
            <a:r>
              <a:rPr lang="en-US" dirty="0">
                <a:cs typeface="Calibri"/>
              </a:rPr>
              <a:t>Answer CYU p 244 #1, 6, 10 </a:t>
            </a:r>
            <a:r>
              <a:rPr lang="en-US" dirty="0" err="1">
                <a:cs typeface="Calibri"/>
              </a:rPr>
              <a:t>a,b,d,e</a:t>
            </a:r>
            <a:r>
              <a:rPr lang="en-US" dirty="0">
                <a:cs typeface="Calibri"/>
              </a:rPr>
              <a:t>, 11 </a:t>
            </a:r>
            <a:r>
              <a:rPr lang="en-US" dirty="0" err="1">
                <a:cs typeface="Calibri"/>
              </a:rPr>
              <a:t>bcdf</a:t>
            </a:r>
            <a:r>
              <a:rPr lang="en-US" dirty="0">
                <a:cs typeface="Calibri"/>
              </a:rPr>
              <a:t>, 12abcd</a:t>
            </a:r>
          </a:p>
          <a:p>
            <a:r>
              <a:rPr lang="en-US" dirty="0">
                <a:cs typeface="Calibri"/>
              </a:rPr>
              <a:t>WB page 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04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Naming IONIC COMPOUNDS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00480"/>
            <a:ext cx="10837676" cy="4947919"/>
          </a:xfrm>
        </p:spPr>
        <p:txBody>
          <a:bodyPr>
            <a:normAutofit fontScale="92500" lnSpcReduction="20000"/>
          </a:bodyPr>
          <a:lstStyle/>
          <a:p>
            <a:r>
              <a:rPr lang="en-CA" sz="3900" i="1" dirty="0"/>
              <a:t>Ionic compounds are named with the following rules:</a:t>
            </a:r>
          </a:p>
          <a:p>
            <a:pPr lvl="0"/>
            <a:r>
              <a:rPr lang="en-CA" sz="3900" i="1" dirty="0"/>
              <a:t>The more</a:t>
            </a:r>
            <a:r>
              <a:rPr lang="en-CA" sz="3900" i="1" u="sng" dirty="0"/>
              <a:t> </a:t>
            </a:r>
            <a:r>
              <a:rPr lang="en-CA" sz="3900" b="1" i="1" u="sng" dirty="0"/>
              <a:t>positive </a:t>
            </a:r>
            <a:r>
              <a:rPr lang="en-CA" sz="3900" i="1" dirty="0"/>
              <a:t>element is written first.</a:t>
            </a:r>
          </a:p>
          <a:p>
            <a:pPr lvl="0"/>
            <a:r>
              <a:rPr lang="en-CA" sz="3900" i="1" dirty="0"/>
              <a:t>Change the ending of the last element to </a:t>
            </a:r>
            <a:r>
              <a:rPr lang="en-CA" sz="3900" b="1" i="1" dirty="0"/>
              <a:t>ide.</a:t>
            </a:r>
          </a:p>
          <a:p>
            <a:endParaRPr lang="en-CA" sz="3900" dirty="0"/>
          </a:p>
          <a:p>
            <a:pPr marL="0" indent="0">
              <a:buNone/>
            </a:pPr>
            <a:r>
              <a:rPr lang="en-CA" sz="3900" dirty="0"/>
              <a:t> Na</a:t>
            </a:r>
            <a:r>
              <a:rPr lang="en-CA" sz="3900" baseline="-25000" dirty="0"/>
              <a:t>2</a:t>
            </a:r>
            <a:r>
              <a:rPr lang="en-CA" sz="3900" dirty="0"/>
              <a:t>O	</a:t>
            </a:r>
            <a:r>
              <a:rPr lang="en-CA" sz="3900" dirty="0">
                <a:solidFill>
                  <a:srgbClr val="FF0000"/>
                </a:solidFill>
              </a:rPr>
              <a:t>sodium oxide</a:t>
            </a:r>
          </a:p>
          <a:p>
            <a:pPr marL="0" indent="0">
              <a:buNone/>
            </a:pPr>
            <a:endParaRPr lang="en-CA" sz="3900" dirty="0"/>
          </a:p>
          <a:p>
            <a:pPr marL="0" indent="0">
              <a:buNone/>
            </a:pPr>
            <a:r>
              <a:rPr lang="en-CA" sz="3900" dirty="0"/>
              <a:t>CaI</a:t>
            </a:r>
            <a:r>
              <a:rPr lang="en-CA" sz="3900" baseline="-25000" dirty="0"/>
              <a:t>2		</a:t>
            </a:r>
            <a:r>
              <a:rPr lang="en-CA" sz="3900" dirty="0">
                <a:solidFill>
                  <a:srgbClr val="FF0000"/>
                </a:solidFill>
              </a:rPr>
              <a:t>calcium oxide </a:t>
            </a:r>
          </a:p>
          <a:p>
            <a:pPr marL="0" indent="0">
              <a:buNone/>
            </a:pPr>
            <a:endParaRPr lang="en-CA" sz="3900" dirty="0"/>
          </a:p>
          <a:p>
            <a:pPr marL="0" indent="0">
              <a:buNone/>
            </a:pPr>
            <a:r>
              <a:rPr lang="en-CA" sz="3900" dirty="0"/>
              <a:t>BaF</a:t>
            </a:r>
            <a:r>
              <a:rPr lang="en-CA" sz="3900" baseline="-25000" dirty="0"/>
              <a:t>2		 </a:t>
            </a:r>
            <a:r>
              <a:rPr lang="en-CA" sz="3900" dirty="0">
                <a:solidFill>
                  <a:srgbClr val="FF0000"/>
                </a:solidFill>
              </a:rPr>
              <a:t>barium fluoride</a:t>
            </a:r>
          </a:p>
          <a:p>
            <a:pPr marL="0" indent="0">
              <a:buNone/>
            </a:pPr>
            <a:endParaRPr lang="en-CA" sz="3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842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libri" panose="020F0502020204030204" pitchFamily="34" charset="0"/>
              </a:rPr>
              <a:t>WRITING CHEMICAL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In ionic compounds, every </a:t>
            </a:r>
            <a:r>
              <a:rPr lang="en-CA" b="1" u="sng" dirty="0"/>
              <a:t>ELECTRON </a:t>
            </a:r>
            <a:r>
              <a:rPr lang="en-CA" dirty="0"/>
              <a:t>that is </a:t>
            </a:r>
            <a:r>
              <a:rPr lang="en-CA" b="1" u="sng" dirty="0"/>
              <a:t>GIVEN </a:t>
            </a:r>
            <a:r>
              <a:rPr lang="en-CA" dirty="0"/>
              <a:t>by a metal must be A</a:t>
            </a:r>
            <a:r>
              <a:rPr lang="en-CA" b="1" u="sng" dirty="0"/>
              <a:t>CCEPTED</a:t>
            </a:r>
            <a:r>
              <a:rPr lang="en-CA" dirty="0"/>
              <a:t> by a non-metal.</a:t>
            </a:r>
          </a:p>
          <a:p>
            <a:endParaRPr lang="en-CA" dirty="0"/>
          </a:p>
          <a:p>
            <a:r>
              <a:rPr lang="en-CA" dirty="0"/>
              <a:t>Even though ions have charges, when they form ionic bonds in a compound, the overall charge of the compound is </a:t>
            </a:r>
            <a:r>
              <a:rPr lang="en-CA" b="1" u="sng" dirty="0"/>
              <a:t>NEUTRAL</a:t>
            </a:r>
            <a:r>
              <a:rPr lang="en-CA" b="1" dirty="0"/>
              <a:t>. </a:t>
            </a:r>
          </a:p>
          <a:p>
            <a:endParaRPr lang="en-CA" dirty="0"/>
          </a:p>
          <a:p>
            <a:endParaRPr lang="en-CA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715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Writing Formulas of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/>
              <a:t>When writing formulas of ionic compounds you must first DETERMINE THE CHARGES of the ions. </a:t>
            </a:r>
          </a:p>
          <a:p>
            <a:r>
              <a:rPr lang="en-CA" i="1" dirty="0"/>
              <a:t>The Periodic Table lists ionic charge of each element</a:t>
            </a:r>
          </a:p>
          <a:p>
            <a:endParaRPr lang="en-CA" dirty="0"/>
          </a:p>
        </p:txBody>
      </p:sp>
      <p:pic>
        <p:nvPicPr>
          <p:cNvPr id="10242" name="Picture 2" descr="Image result for ionic charge in periodic table lithi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2" t="17871" r="9607" b="26956"/>
          <a:stretch/>
        </p:blipFill>
        <p:spPr bwMode="auto">
          <a:xfrm>
            <a:off x="3862552" y="3491267"/>
            <a:ext cx="5975130" cy="295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764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1195</Words>
  <Application>Microsoft Office PowerPoint</Application>
  <PresentationFormat>Widescreen</PresentationFormat>
  <Paragraphs>389</Paragraphs>
  <Slides>60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4" baseType="lpstr">
      <vt:lpstr>Arial</vt:lpstr>
      <vt:lpstr>Calibri</vt:lpstr>
      <vt:lpstr>Cambria</vt:lpstr>
      <vt:lpstr>Office Theme</vt:lpstr>
      <vt:lpstr>Naming  and Writing Formulas of Ionic Compounds</vt:lpstr>
      <vt:lpstr>Naming Binary Ionic Compounds </vt:lpstr>
      <vt:lpstr>Naming Binary Ionic Compounds </vt:lpstr>
      <vt:lpstr>Check your understanding</vt:lpstr>
      <vt:lpstr>Check your understanding</vt:lpstr>
      <vt:lpstr>Naming IONIC COMPOUNDS</vt:lpstr>
      <vt:lpstr>Naming IONIC COMPOUNDS</vt:lpstr>
      <vt:lpstr>WRITING CHEMICAL FORMULAS</vt:lpstr>
      <vt:lpstr>Writing Formulas of Ionic Compounds</vt:lpstr>
      <vt:lpstr>STEP 1: Determine the charges</vt:lpstr>
      <vt:lpstr>STEP 2: Balance the charges</vt:lpstr>
      <vt:lpstr>STEP 2:  Balance the charges</vt:lpstr>
      <vt:lpstr>STEP 3:  Determine the LOWEST RATIO</vt:lpstr>
      <vt:lpstr>STEP 4: Use SUBSCRIPTS</vt:lpstr>
      <vt:lpstr>Practice</vt:lpstr>
      <vt:lpstr>Practice</vt:lpstr>
      <vt:lpstr>Practice</vt:lpstr>
      <vt:lpstr>Practice</vt:lpstr>
      <vt:lpstr>Practice</vt:lpstr>
      <vt:lpstr>Another One</vt:lpstr>
      <vt:lpstr>Another One</vt:lpstr>
      <vt:lpstr>Another One</vt:lpstr>
      <vt:lpstr>PRACTICE</vt:lpstr>
      <vt:lpstr>PRACTICE</vt:lpstr>
      <vt:lpstr>Homework</vt:lpstr>
      <vt:lpstr>Naming and Writing Formulas of Multivalent Compounds</vt:lpstr>
      <vt:lpstr>IONIC COMPOUNDS WITH MORE THAN ONE COMBINING CAPACITY </vt:lpstr>
      <vt:lpstr>NAMING MULTIVALENT IONS</vt:lpstr>
      <vt:lpstr>NAMING MULTIVALENT IONS</vt:lpstr>
      <vt:lpstr>WRITING FORMULAS OF IONIC COMPOUNDS WITH MULTIVALENT IONS </vt:lpstr>
      <vt:lpstr>WRITING FORMULAS OF IONIC COMPOUNDS WITH MULTIVALENT IONS </vt:lpstr>
      <vt:lpstr>WRITING FORMULAS OF IONIC COMPOUNDS WITH MULTIVALENT IONS </vt:lpstr>
      <vt:lpstr>Practice</vt:lpstr>
      <vt:lpstr>Practice</vt:lpstr>
      <vt:lpstr>NAMING IONIC COMPOUONDS WITH MULTIVALENT IONS </vt:lpstr>
      <vt:lpstr>NAMING IONIC COMPOUONDS WITH MULTIVALENT IONS </vt:lpstr>
      <vt:lpstr>NAMING IONIC COMPOUONDS WITH MULTIVALENT IONS </vt:lpstr>
      <vt:lpstr> </vt:lpstr>
      <vt:lpstr> </vt:lpstr>
      <vt:lpstr>POLYATOMIC IONS</vt:lpstr>
      <vt:lpstr>Polyatomic Ions</vt:lpstr>
      <vt:lpstr>Naming Compounds with Polyatomic ions</vt:lpstr>
      <vt:lpstr>Naming Compounds with Polyatomic ions</vt:lpstr>
      <vt:lpstr>Try these</vt:lpstr>
      <vt:lpstr>Try these</vt:lpstr>
      <vt:lpstr>POLYATOMIC IONS</vt:lpstr>
      <vt:lpstr>POLYATOMIC IONS</vt:lpstr>
      <vt:lpstr>POLYATOMIC IONS</vt:lpstr>
      <vt:lpstr>POLYATOMIC IONS</vt:lpstr>
      <vt:lpstr>More Practice </vt:lpstr>
      <vt:lpstr>Practice </vt:lpstr>
      <vt:lpstr>One positive Polyatomic Ion</vt:lpstr>
      <vt:lpstr>One positive Polyatomic Ion</vt:lpstr>
      <vt:lpstr>Writing Formulas using the Cross Over Method </vt:lpstr>
      <vt:lpstr>The Cross-over Method</vt:lpstr>
      <vt:lpstr>Practice</vt:lpstr>
      <vt:lpstr>Practice</vt:lpstr>
      <vt:lpstr>Write the formulas of the polyatomic compounds using the crossover method</vt:lpstr>
      <vt:lpstr>Write the formulas of the polyatomic compounds using the crossover method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Formulas of Ionic Compound</dc:title>
  <dc:creator>Tammy Wilson</dc:creator>
  <cp:lastModifiedBy>Tammy Wilson</cp:lastModifiedBy>
  <cp:revision>89</cp:revision>
  <dcterms:created xsi:type="dcterms:W3CDTF">2018-11-11T01:01:36Z</dcterms:created>
  <dcterms:modified xsi:type="dcterms:W3CDTF">2022-10-29T00:15:31Z</dcterms:modified>
</cp:coreProperties>
</file>