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8" r:id="rId3"/>
    <p:sldId id="277" r:id="rId4"/>
    <p:sldId id="259" r:id="rId5"/>
    <p:sldId id="278" r:id="rId6"/>
    <p:sldId id="280" r:id="rId7"/>
    <p:sldId id="279" r:id="rId8"/>
    <p:sldId id="261" r:id="rId9"/>
    <p:sldId id="271" r:id="rId10"/>
    <p:sldId id="283" r:id="rId11"/>
    <p:sldId id="287" r:id="rId12"/>
    <p:sldId id="290" r:id="rId13"/>
    <p:sldId id="284" r:id="rId14"/>
    <p:sldId id="286" r:id="rId15"/>
    <p:sldId id="285" r:id="rId16"/>
    <p:sldId id="282" r:id="rId17"/>
    <p:sldId id="292" r:id="rId18"/>
    <p:sldId id="260" r:id="rId19"/>
    <p:sldId id="291" r:id="rId20"/>
    <p:sldId id="311" r:id="rId21"/>
    <p:sldId id="312" r:id="rId22"/>
    <p:sldId id="262" r:id="rId23"/>
    <p:sldId id="295" r:id="rId24"/>
    <p:sldId id="263" r:id="rId25"/>
    <p:sldId id="296" r:id="rId26"/>
    <p:sldId id="297" r:id="rId27"/>
    <p:sldId id="298" r:id="rId28"/>
    <p:sldId id="300" r:id="rId29"/>
    <p:sldId id="301" r:id="rId30"/>
    <p:sldId id="302" r:id="rId31"/>
    <p:sldId id="264" r:id="rId32"/>
    <p:sldId id="265" r:id="rId33"/>
    <p:sldId id="267" r:id="rId34"/>
    <p:sldId id="266" r:id="rId35"/>
    <p:sldId id="268" r:id="rId36"/>
    <p:sldId id="303" r:id="rId37"/>
    <p:sldId id="304" r:id="rId38"/>
    <p:sldId id="305" r:id="rId39"/>
    <p:sldId id="306" r:id="rId40"/>
    <p:sldId id="307" r:id="rId41"/>
    <p:sldId id="308" r:id="rId42"/>
    <p:sldId id="310" r:id="rId43"/>
    <p:sldId id="309" r:id="rId44"/>
    <p:sldId id="269" r:id="rId45"/>
    <p:sldId id="313" r:id="rId46"/>
    <p:sldId id="293" r:id="rId47"/>
    <p:sldId id="29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A16236-E088-4D49-B603-9A4D10646932}" v="109" dt="2019-09-15T21:10:45.8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BAA16236-E088-4D49-B603-9A4D10646932}"/>
    <pc:docChg chg="undo custSel addSld delSld modSld modMainMaster">
      <pc:chgData name="Tammy Wilson" userId="e3b55da62d900d7c" providerId="LiveId" clId="{BAA16236-E088-4D49-B603-9A4D10646932}" dt="2019-09-15T21:12:28.966" v="624" actId="115"/>
      <pc:docMkLst>
        <pc:docMk/>
      </pc:docMkLst>
      <pc:sldChg chg="modSp">
        <pc:chgData name="Tammy Wilson" userId="e3b55da62d900d7c" providerId="LiveId" clId="{BAA16236-E088-4D49-B603-9A4D10646932}" dt="2019-09-15T20:38:42.995" v="2" actId="27636"/>
        <pc:sldMkLst>
          <pc:docMk/>
          <pc:sldMk cId="1982089528" sldId="258"/>
        </pc:sldMkLst>
        <pc:spChg chg="mod">
          <ac:chgData name="Tammy Wilson" userId="e3b55da62d900d7c" providerId="LiveId" clId="{BAA16236-E088-4D49-B603-9A4D10646932}" dt="2019-09-15T20:38:42.995" v="2" actId="27636"/>
          <ac:spMkLst>
            <pc:docMk/>
            <pc:sldMk cId="1982089528" sldId="258"/>
            <ac:spMk id="3" creationId="{61BA7A77-48BA-4D75-9395-FB3C3BF830B9}"/>
          </ac:spMkLst>
        </pc:spChg>
      </pc:sldChg>
      <pc:sldChg chg="modSp">
        <pc:chgData name="Tammy Wilson" userId="e3b55da62d900d7c" providerId="LiveId" clId="{BAA16236-E088-4D49-B603-9A4D10646932}" dt="2019-09-15T20:41:13.780" v="74" actId="115"/>
        <pc:sldMkLst>
          <pc:docMk/>
          <pc:sldMk cId="2369625716" sldId="259"/>
        </pc:sldMkLst>
        <pc:spChg chg="mod">
          <ac:chgData name="Tammy Wilson" userId="e3b55da62d900d7c" providerId="LiveId" clId="{BAA16236-E088-4D49-B603-9A4D10646932}" dt="2019-09-15T20:40:13.883" v="62" actId="20577"/>
          <ac:spMkLst>
            <pc:docMk/>
            <pc:sldMk cId="2369625716" sldId="259"/>
            <ac:spMk id="2" creationId="{F497C9FF-FBD4-4E8E-A87B-0635019B1061}"/>
          </ac:spMkLst>
        </pc:spChg>
        <pc:spChg chg="mod">
          <ac:chgData name="Tammy Wilson" userId="e3b55da62d900d7c" providerId="LiveId" clId="{BAA16236-E088-4D49-B603-9A4D10646932}" dt="2019-09-15T20:41:13.780" v="74" actId="115"/>
          <ac:spMkLst>
            <pc:docMk/>
            <pc:sldMk cId="2369625716" sldId="259"/>
            <ac:spMk id="3" creationId="{FD87F618-8ED1-4A87-87EA-EDDB1C76FA4E}"/>
          </ac:spMkLst>
        </pc:spChg>
        <pc:picChg chg="mod modCrop">
          <ac:chgData name="Tammy Wilson" userId="e3b55da62d900d7c" providerId="LiveId" clId="{BAA16236-E088-4D49-B603-9A4D10646932}" dt="2019-09-15T20:40:35.413" v="66" actId="732"/>
          <ac:picMkLst>
            <pc:docMk/>
            <pc:sldMk cId="2369625716" sldId="259"/>
            <ac:picMk id="4" creationId="{4E9D96B7-A985-47AD-A37D-9BCFBF8DC5C3}"/>
          </ac:picMkLst>
        </pc:picChg>
      </pc:sldChg>
      <pc:sldChg chg="modSp">
        <pc:chgData name="Tammy Wilson" userId="e3b55da62d900d7c" providerId="LiveId" clId="{BAA16236-E088-4D49-B603-9A4D10646932}" dt="2019-09-15T20:49:13.720" v="181" actId="115"/>
        <pc:sldMkLst>
          <pc:docMk/>
          <pc:sldMk cId="2341142689" sldId="260"/>
        </pc:sldMkLst>
        <pc:spChg chg="mod">
          <ac:chgData name="Tammy Wilson" userId="e3b55da62d900d7c" providerId="LiveId" clId="{BAA16236-E088-4D49-B603-9A4D10646932}" dt="2019-09-15T20:48:48.396" v="173" actId="1076"/>
          <ac:spMkLst>
            <pc:docMk/>
            <pc:sldMk cId="2341142689" sldId="260"/>
            <ac:spMk id="2" creationId="{4DFD8FAA-CB48-4298-97A3-ECBF3F3F75EE}"/>
          </ac:spMkLst>
        </pc:spChg>
        <pc:spChg chg="mod">
          <ac:chgData name="Tammy Wilson" userId="e3b55da62d900d7c" providerId="LiveId" clId="{BAA16236-E088-4D49-B603-9A4D10646932}" dt="2019-09-15T20:49:13.720" v="181" actId="115"/>
          <ac:spMkLst>
            <pc:docMk/>
            <pc:sldMk cId="2341142689" sldId="260"/>
            <ac:spMk id="3" creationId="{21815B0C-B215-495B-9FCD-002E3240B884}"/>
          </ac:spMkLst>
        </pc:spChg>
      </pc:sldChg>
      <pc:sldChg chg="modSp">
        <pc:chgData name="Tammy Wilson" userId="e3b55da62d900d7c" providerId="LiveId" clId="{BAA16236-E088-4D49-B603-9A4D10646932}" dt="2019-09-15T20:43:34.477" v="107" actId="115"/>
        <pc:sldMkLst>
          <pc:docMk/>
          <pc:sldMk cId="131096313" sldId="261"/>
        </pc:sldMkLst>
        <pc:spChg chg="mod">
          <ac:chgData name="Tammy Wilson" userId="e3b55da62d900d7c" providerId="LiveId" clId="{BAA16236-E088-4D49-B603-9A4D10646932}" dt="2019-09-15T20:43:09.125" v="102" actId="1076"/>
          <ac:spMkLst>
            <pc:docMk/>
            <pc:sldMk cId="131096313" sldId="261"/>
            <ac:spMk id="2" creationId="{2D755AB9-D110-4369-BE5A-9B4DDB70037E}"/>
          </ac:spMkLst>
        </pc:spChg>
        <pc:spChg chg="mod">
          <ac:chgData name="Tammy Wilson" userId="e3b55da62d900d7c" providerId="LiveId" clId="{BAA16236-E088-4D49-B603-9A4D10646932}" dt="2019-09-15T20:43:34.477" v="107" actId="115"/>
          <ac:spMkLst>
            <pc:docMk/>
            <pc:sldMk cId="131096313" sldId="261"/>
            <ac:spMk id="3" creationId="{EC422996-5647-4522-BF76-2A2752CB9401}"/>
          </ac:spMkLst>
        </pc:spChg>
        <pc:picChg chg="mod">
          <ac:chgData name="Tammy Wilson" userId="e3b55da62d900d7c" providerId="LiveId" clId="{BAA16236-E088-4D49-B603-9A4D10646932}" dt="2019-09-15T20:43:24.452" v="105" actId="14100"/>
          <ac:picMkLst>
            <pc:docMk/>
            <pc:sldMk cId="131096313" sldId="261"/>
            <ac:picMk id="4" creationId="{B4D366BC-8DB4-4488-90E2-E9E3D214D57E}"/>
          </ac:picMkLst>
        </pc:picChg>
      </pc:sldChg>
      <pc:sldChg chg="modSp">
        <pc:chgData name="Tammy Wilson" userId="e3b55da62d900d7c" providerId="LiveId" clId="{BAA16236-E088-4D49-B603-9A4D10646932}" dt="2019-09-15T20:57:04.728" v="451" actId="1076"/>
        <pc:sldMkLst>
          <pc:docMk/>
          <pc:sldMk cId="3372841545" sldId="262"/>
        </pc:sldMkLst>
        <pc:spChg chg="mod">
          <ac:chgData name="Tammy Wilson" userId="e3b55da62d900d7c" providerId="LiveId" clId="{BAA16236-E088-4D49-B603-9A4D10646932}" dt="2019-09-15T20:57:04.728" v="451" actId="1076"/>
          <ac:spMkLst>
            <pc:docMk/>
            <pc:sldMk cId="3372841545" sldId="262"/>
            <ac:spMk id="3" creationId="{A7938AA4-D305-4599-84A2-C3D27838B7A9}"/>
          </ac:spMkLst>
        </pc:spChg>
      </pc:sldChg>
      <pc:sldChg chg="modSp">
        <pc:chgData name="Tammy Wilson" userId="e3b55da62d900d7c" providerId="LiveId" clId="{BAA16236-E088-4D49-B603-9A4D10646932}" dt="2019-09-15T20:58:20.990" v="471" actId="20577"/>
        <pc:sldMkLst>
          <pc:docMk/>
          <pc:sldMk cId="3438650055" sldId="263"/>
        </pc:sldMkLst>
        <pc:spChg chg="mod">
          <ac:chgData name="Tammy Wilson" userId="e3b55da62d900d7c" providerId="LiveId" clId="{BAA16236-E088-4D49-B603-9A4D10646932}" dt="2019-09-15T20:58:20.990" v="471" actId="20577"/>
          <ac:spMkLst>
            <pc:docMk/>
            <pc:sldMk cId="3438650055" sldId="263"/>
            <ac:spMk id="3" creationId="{61EC16A8-C129-467F-B4D7-D58107074CE0}"/>
          </ac:spMkLst>
        </pc:spChg>
      </pc:sldChg>
      <pc:sldChg chg="modSp">
        <pc:chgData name="Tammy Wilson" userId="e3b55da62d900d7c" providerId="LiveId" clId="{BAA16236-E088-4D49-B603-9A4D10646932}" dt="2019-09-15T21:03:22.457" v="518" actId="255"/>
        <pc:sldMkLst>
          <pc:docMk/>
          <pc:sldMk cId="2295429052" sldId="264"/>
        </pc:sldMkLst>
        <pc:spChg chg="mod">
          <ac:chgData name="Tammy Wilson" userId="e3b55da62d900d7c" providerId="LiveId" clId="{BAA16236-E088-4D49-B603-9A4D10646932}" dt="2019-09-15T21:03:22.457" v="518" actId="255"/>
          <ac:spMkLst>
            <pc:docMk/>
            <pc:sldMk cId="2295429052" sldId="264"/>
            <ac:spMk id="3" creationId="{61EC16A8-C129-467F-B4D7-D58107074CE0}"/>
          </ac:spMkLst>
        </pc:spChg>
      </pc:sldChg>
      <pc:sldChg chg="modSp">
        <pc:chgData name="Tammy Wilson" userId="e3b55da62d900d7c" providerId="LiveId" clId="{BAA16236-E088-4D49-B603-9A4D10646932}" dt="2019-09-15T21:03:41.469" v="519" actId="20577"/>
        <pc:sldMkLst>
          <pc:docMk/>
          <pc:sldMk cId="600941493" sldId="267"/>
        </pc:sldMkLst>
        <pc:spChg chg="mod">
          <ac:chgData name="Tammy Wilson" userId="e3b55da62d900d7c" providerId="LiveId" clId="{BAA16236-E088-4D49-B603-9A4D10646932}" dt="2019-09-15T21:03:41.469" v="519" actId="20577"/>
          <ac:spMkLst>
            <pc:docMk/>
            <pc:sldMk cId="600941493" sldId="267"/>
            <ac:spMk id="3" creationId="{845AD9DD-4221-4C31-A5A6-608F8D41FD0A}"/>
          </ac:spMkLst>
        </pc:spChg>
      </pc:sldChg>
      <pc:sldChg chg="modSp">
        <pc:chgData name="Tammy Wilson" userId="e3b55da62d900d7c" providerId="LiveId" clId="{BAA16236-E088-4D49-B603-9A4D10646932}" dt="2019-09-15T21:04:46.151" v="532" actId="20577"/>
        <pc:sldMkLst>
          <pc:docMk/>
          <pc:sldMk cId="3372665446" sldId="268"/>
        </pc:sldMkLst>
        <pc:spChg chg="mod">
          <ac:chgData name="Tammy Wilson" userId="e3b55da62d900d7c" providerId="LiveId" clId="{BAA16236-E088-4D49-B603-9A4D10646932}" dt="2019-09-15T21:03:52.236" v="520" actId="1076"/>
          <ac:spMkLst>
            <pc:docMk/>
            <pc:sldMk cId="3372665446" sldId="268"/>
            <ac:spMk id="2" creationId="{207F6E57-F28A-41B6-8714-4623084E1D74}"/>
          </ac:spMkLst>
        </pc:spChg>
        <pc:spChg chg="mod">
          <ac:chgData name="Tammy Wilson" userId="e3b55da62d900d7c" providerId="LiveId" clId="{BAA16236-E088-4D49-B603-9A4D10646932}" dt="2019-09-15T21:04:46.151" v="532" actId="20577"/>
          <ac:spMkLst>
            <pc:docMk/>
            <pc:sldMk cId="3372665446" sldId="268"/>
            <ac:spMk id="3" creationId="{76637676-8E84-41C8-93CA-4E6A9C38CD4B}"/>
          </ac:spMkLst>
        </pc:spChg>
        <pc:picChg chg="mod">
          <ac:chgData name="Tammy Wilson" userId="e3b55da62d900d7c" providerId="LiveId" clId="{BAA16236-E088-4D49-B603-9A4D10646932}" dt="2019-09-15T21:03:59.237" v="521" actId="1076"/>
          <ac:picMkLst>
            <pc:docMk/>
            <pc:sldMk cId="3372665446" sldId="268"/>
            <ac:picMk id="4" creationId="{78BEDC52-1F28-49E8-959A-16F78BE8BED1}"/>
          </ac:picMkLst>
        </pc:picChg>
      </pc:sldChg>
      <pc:sldChg chg="modSp">
        <pc:chgData name="Tammy Wilson" userId="e3b55da62d900d7c" providerId="LiveId" clId="{BAA16236-E088-4D49-B603-9A4D10646932}" dt="2019-09-15T20:39:46.598" v="25" actId="14100"/>
        <pc:sldMkLst>
          <pc:docMk/>
          <pc:sldMk cId="1451649818" sldId="277"/>
        </pc:sldMkLst>
        <pc:spChg chg="mod">
          <ac:chgData name="Tammy Wilson" userId="e3b55da62d900d7c" providerId="LiveId" clId="{BAA16236-E088-4D49-B603-9A4D10646932}" dt="2019-09-15T20:39:07.212" v="10" actId="14100"/>
          <ac:spMkLst>
            <pc:docMk/>
            <pc:sldMk cId="1451649818" sldId="277"/>
            <ac:spMk id="12291" creationId="{00000000-0000-0000-0000-000000000000}"/>
          </ac:spMkLst>
        </pc:spChg>
        <pc:picChg chg="mod">
          <ac:chgData name="Tammy Wilson" userId="e3b55da62d900d7c" providerId="LiveId" clId="{BAA16236-E088-4D49-B603-9A4D10646932}" dt="2019-09-15T20:39:12.760" v="12" actId="1076"/>
          <ac:picMkLst>
            <pc:docMk/>
            <pc:sldMk cId="1451649818" sldId="277"/>
            <ac:picMk id="5124" creationId="{00000000-0000-0000-0000-000000000000}"/>
          </ac:picMkLst>
        </pc:picChg>
        <pc:picChg chg="mod">
          <ac:chgData name="Tammy Wilson" userId="e3b55da62d900d7c" providerId="LiveId" clId="{BAA16236-E088-4D49-B603-9A4D10646932}" dt="2019-09-15T20:39:37.541" v="21" actId="14100"/>
          <ac:picMkLst>
            <pc:docMk/>
            <pc:sldMk cId="1451649818" sldId="277"/>
            <ac:picMk id="5125" creationId="{00000000-0000-0000-0000-000000000000}"/>
          </ac:picMkLst>
        </pc:picChg>
        <pc:picChg chg="mod">
          <ac:chgData name="Tammy Wilson" userId="e3b55da62d900d7c" providerId="LiveId" clId="{BAA16236-E088-4D49-B603-9A4D10646932}" dt="2019-09-15T20:39:41.711" v="22" actId="14100"/>
          <ac:picMkLst>
            <pc:docMk/>
            <pc:sldMk cId="1451649818" sldId="277"/>
            <ac:picMk id="5126" creationId="{00000000-0000-0000-0000-000000000000}"/>
          </ac:picMkLst>
        </pc:picChg>
        <pc:picChg chg="mod">
          <ac:chgData name="Tammy Wilson" userId="e3b55da62d900d7c" providerId="LiveId" clId="{BAA16236-E088-4D49-B603-9A4D10646932}" dt="2019-09-15T20:39:46.598" v="25" actId="14100"/>
          <ac:picMkLst>
            <pc:docMk/>
            <pc:sldMk cId="1451649818" sldId="277"/>
            <ac:picMk id="5127" creationId="{00000000-0000-0000-0000-000000000000}"/>
          </ac:picMkLst>
        </pc:picChg>
      </pc:sldChg>
      <pc:sldChg chg="modSp">
        <pc:chgData name="Tammy Wilson" userId="e3b55da62d900d7c" providerId="LiveId" clId="{BAA16236-E088-4D49-B603-9A4D10646932}" dt="2019-09-15T20:42:26.560" v="93" actId="1076"/>
        <pc:sldMkLst>
          <pc:docMk/>
          <pc:sldMk cId="3426930944" sldId="279"/>
        </pc:sldMkLst>
        <pc:spChg chg="mod">
          <ac:chgData name="Tammy Wilson" userId="e3b55da62d900d7c" providerId="LiveId" clId="{BAA16236-E088-4D49-B603-9A4D10646932}" dt="2019-09-15T20:42:16.584" v="88" actId="14100"/>
          <ac:spMkLst>
            <pc:docMk/>
            <pc:sldMk cId="3426930944" sldId="279"/>
            <ac:spMk id="15363" creationId="{00000000-0000-0000-0000-000000000000}"/>
          </ac:spMkLst>
        </pc:spChg>
        <pc:spChg chg="mod">
          <ac:chgData name="Tammy Wilson" userId="e3b55da62d900d7c" providerId="LiveId" clId="{BAA16236-E088-4D49-B603-9A4D10646932}" dt="2019-09-15T20:42:06.789" v="86" actId="2711"/>
          <ac:spMkLst>
            <pc:docMk/>
            <pc:sldMk cId="3426930944" sldId="279"/>
            <ac:spMk id="15370" creationId="{00000000-0000-0000-0000-000000000000}"/>
          </ac:spMkLst>
        </pc:spChg>
        <pc:picChg chg="mod">
          <ac:chgData name="Tammy Wilson" userId="e3b55da62d900d7c" providerId="LiveId" clId="{BAA16236-E088-4D49-B603-9A4D10646932}" dt="2019-09-15T20:42:26.560" v="93" actId="1076"/>
          <ac:picMkLst>
            <pc:docMk/>
            <pc:sldMk cId="3426930944" sldId="279"/>
            <ac:picMk id="7172" creationId="{00000000-0000-0000-0000-000000000000}"/>
          </ac:picMkLst>
        </pc:picChg>
        <pc:picChg chg="mod">
          <ac:chgData name="Tammy Wilson" userId="e3b55da62d900d7c" providerId="LiveId" clId="{BAA16236-E088-4D49-B603-9A4D10646932}" dt="2019-09-15T20:42:22.447" v="91" actId="1076"/>
          <ac:picMkLst>
            <pc:docMk/>
            <pc:sldMk cId="3426930944" sldId="279"/>
            <ac:picMk id="7173" creationId="{00000000-0000-0000-0000-000000000000}"/>
          </ac:picMkLst>
        </pc:picChg>
      </pc:sldChg>
      <pc:sldChg chg="modSp">
        <pc:chgData name="Tammy Wilson" userId="e3b55da62d900d7c" providerId="LiveId" clId="{BAA16236-E088-4D49-B603-9A4D10646932}" dt="2019-09-15T20:41:45.689" v="82" actId="115"/>
        <pc:sldMkLst>
          <pc:docMk/>
          <pc:sldMk cId="3759840047" sldId="280"/>
        </pc:sldMkLst>
        <pc:spChg chg="mod">
          <ac:chgData name="Tammy Wilson" userId="e3b55da62d900d7c" providerId="LiveId" clId="{BAA16236-E088-4D49-B603-9A4D10646932}" dt="2019-09-15T20:41:45.689" v="82" actId="115"/>
          <ac:spMkLst>
            <pc:docMk/>
            <pc:sldMk cId="3759840047" sldId="280"/>
            <ac:spMk id="7170" creationId="{00000000-0000-0000-0000-000000000000}"/>
          </ac:spMkLst>
        </pc:spChg>
      </pc:sldChg>
      <pc:sldChg chg="modSp">
        <pc:chgData name="Tammy Wilson" userId="e3b55da62d900d7c" providerId="LiveId" clId="{BAA16236-E088-4D49-B603-9A4D10646932}" dt="2019-09-15T20:47:53.074" v="168" actId="14100"/>
        <pc:sldMkLst>
          <pc:docMk/>
          <pc:sldMk cId="1631417789" sldId="282"/>
        </pc:sldMkLst>
        <pc:spChg chg="mod">
          <ac:chgData name="Tammy Wilson" userId="e3b55da62d900d7c" providerId="LiveId" clId="{BAA16236-E088-4D49-B603-9A4D10646932}" dt="2019-09-15T20:47:53.074" v="168" actId="14100"/>
          <ac:spMkLst>
            <pc:docMk/>
            <pc:sldMk cId="1631417789" sldId="282"/>
            <ac:spMk id="11271" creationId="{00000000-0000-0000-0000-000000000000}"/>
          </ac:spMkLst>
        </pc:spChg>
        <pc:picChg chg="mod">
          <ac:chgData name="Tammy Wilson" userId="e3b55da62d900d7c" providerId="LiveId" clId="{BAA16236-E088-4D49-B603-9A4D10646932}" dt="2019-09-15T20:47:19.003" v="157" actId="14100"/>
          <ac:picMkLst>
            <pc:docMk/>
            <pc:sldMk cId="1631417789" sldId="282"/>
            <ac:picMk id="11267" creationId="{00000000-0000-0000-0000-000000000000}"/>
          </ac:picMkLst>
        </pc:picChg>
        <pc:picChg chg="mod">
          <ac:chgData name="Tammy Wilson" userId="e3b55da62d900d7c" providerId="LiveId" clId="{BAA16236-E088-4D49-B603-9A4D10646932}" dt="2019-09-15T20:47:13.754" v="156" actId="14100"/>
          <ac:picMkLst>
            <pc:docMk/>
            <pc:sldMk cId="1631417789" sldId="282"/>
            <ac:picMk id="11268" creationId="{00000000-0000-0000-0000-000000000000}"/>
          </ac:picMkLst>
        </pc:picChg>
      </pc:sldChg>
      <pc:sldChg chg="modSp">
        <pc:chgData name="Tammy Wilson" userId="e3b55da62d900d7c" providerId="LiveId" clId="{BAA16236-E088-4D49-B603-9A4D10646932}" dt="2019-09-15T20:45:27.869" v="124" actId="14100"/>
        <pc:sldMkLst>
          <pc:docMk/>
          <pc:sldMk cId="1037128051" sldId="284"/>
        </pc:sldMkLst>
        <pc:spChg chg="mod">
          <ac:chgData name="Tammy Wilson" userId="e3b55da62d900d7c" providerId="LiveId" clId="{BAA16236-E088-4D49-B603-9A4D10646932}" dt="2019-09-15T20:45:13.785" v="119" actId="1076"/>
          <ac:spMkLst>
            <pc:docMk/>
            <pc:sldMk cId="1037128051" sldId="284"/>
            <ac:spMk id="13317" creationId="{00000000-0000-0000-0000-000000000000}"/>
          </ac:spMkLst>
        </pc:spChg>
        <pc:spChg chg="mod">
          <ac:chgData name="Tammy Wilson" userId="e3b55da62d900d7c" providerId="LiveId" clId="{BAA16236-E088-4D49-B603-9A4D10646932}" dt="2019-09-15T20:45:19.153" v="121" actId="1076"/>
          <ac:spMkLst>
            <pc:docMk/>
            <pc:sldMk cId="1037128051" sldId="284"/>
            <ac:spMk id="13318" creationId="{00000000-0000-0000-0000-000000000000}"/>
          </ac:spMkLst>
        </pc:spChg>
        <pc:spChg chg="mod">
          <ac:chgData name="Tammy Wilson" userId="e3b55da62d900d7c" providerId="LiveId" clId="{BAA16236-E088-4D49-B603-9A4D10646932}" dt="2019-09-15T20:45:27.869" v="124" actId="14100"/>
          <ac:spMkLst>
            <pc:docMk/>
            <pc:sldMk cId="1037128051" sldId="284"/>
            <ac:spMk id="13319" creationId="{00000000-0000-0000-0000-000000000000}"/>
          </ac:spMkLst>
        </pc:spChg>
        <pc:picChg chg="mod">
          <ac:chgData name="Tammy Wilson" userId="e3b55da62d900d7c" providerId="LiveId" clId="{BAA16236-E088-4D49-B603-9A4D10646932}" dt="2019-09-15T20:45:22.161" v="122" actId="14100"/>
          <ac:picMkLst>
            <pc:docMk/>
            <pc:sldMk cId="1037128051" sldId="284"/>
            <ac:picMk id="13315" creationId="{00000000-0000-0000-0000-000000000000}"/>
          </ac:picMkLst>
        </pc:picChg>
        <pc:picChg chg="mod">
          <ac:chgData name="Tammy Wilson" userId="e3b55da62d900d7c" providerId="LiveId" clId="{BAA16236-E088-4D49-B603-9A4D10646932}" dt="2019-09-15T20:45:24.598" v="123" actId="14100"/>
          <ac:picMkLst>
            <pc:docMk/>
            <pc:sldMk cId="1037128051" sldId="284"/>
            <ac:picMk id="13316" creationId="{00000000-0000-0000-0000-000000000000}"/>
          </ac:picMkLst>
        </pc:picChg>
      </pc:sldChg>
      <pc:sldChg chg="delSp modSp">
        <pc:chgData name="Tammy Wilson" userId="e3b55da62d900d7c" providerId="LiveId" clId="{BAA16236-E088-4D49-B603-9A4D10646932}" dt="2019-09-15T20:47:06.976" v="155" actId="20577"/>
        <pc:sldMkLst>
          <pc:docMk/>
          <pc:sldMk cId="3961523787" sldId="285"/>
        </pc:sldMkLst>
        <pc:spChg chg="mod">
          <ac:chgData name="Tammy Wilson" userId="e3b55da62d900d7c" providerId="LiveId" clId="{BAA16236-E088-4D49-B603-9A4D10646932}" dt="2019-09-15T20:47:06.976" v="155" actId="20577"/>
          <ac:spMkLst>
            <pc:docMk/>
            <pc:sldMk cId="3961523787" sldId="285"/>
            <ac:spMk id="14339" creationId="{00000000-0000-0000-0000-000000000000}"/>
          </ac:spMkLst>
        </pc:spChg>
        <pc:spChg chg="del">
          <ac:chgData name="Tammy Wilson" userId="e3b55da62d900d7c" providerId="LiveId" clId="{BAA16236-E088-4D49-B603-9A4D10646932}" dt="2019-09-15T20:46:49.536" v="150" actId="478"/>
          <ac:spMkLst>
            <pc:docMk/>
            <pc:sldMk cId="3961523787" sldId="285"/>
            <ac:spMk id="14341" creationId="{00000000-0000-0000-0000-000000000000}"/>
          </ac:spMkLst>
        </pc:spChg>
        <pc:spChg chg="del mod">
          <ac:chgData name="Tammy Wilson" userId="e3b55da62d900d7c" providerId="LiveId" clId="{BAA16236-E088-4D49-B603-9A4D10646932}" dt="2019-09-15T20:46:48.389" v="149" actId="478"/>
          <ac:spMkLst>
            <pc:docMk/>
            <pc:sldMk cId="3961523787" sldId="285"/>
            <ac:spMk id="14342" creationId="{00000000-0000-0000-0000-000000000000}"/>
          </ac:spMkLst>
        </pc:spChg>
        <pc:picChg chg="mod">
          <ac:chgData name="Tammy Wilson" userId="e3b55da62d900d7c" providerId="LiveId" clId="{BAA16236-E088-4D49-B603-9A4D10646932}" dt="2019-09-15T20:46:43.016" v="147" actId="14100"/>
          <ac:picMkLst>
            <pc:docMk/>
            <pc:sldMk cId="3961523787" sldId="285"/>
            <ac:picMk id="14340" creationId="{00000000-0000-0000-0000-000000000000}"/>
          </ac:picMkLst>
        </pc:picChg>
      </pc:sldChg>
      <pc:sldChg chg="modSp">
        <pc:chgData name="Tammy Wilson" userId="e3b55da62d900d7c" providerId="LiveId" clId="{BAA16236-E088-4D49-B603-9A4D10646932}" dt="2019-09-15T20:46:33.041" v="145" actId="20577"/>
        <pc:sldMkLst>
          <pc:docMk/>
          <pc:sldMk cId="3481462165" sldId="286"/>
        </pc:sldMkLst>
        <pc:spChg chg="mod">
          <ac:chgData name="Tammy Wilson" userId="e3b55da62d900d7c" providerId="LiveId" clId="{BAA16236-E088-4D49-B603-9A4D10646932}" dt="2019-09-15T20:46:33.041" v="145" actId="20577"/>
          <ac:spMkLst>
            <pc:docMk/>
            <pc:sldMk cId="3481462165" sldId="286"/>
            <ac:spMk id="15364" creationId="{00000000-0000-0000-0000-000000000000}"/>
          </ac:spMkLst>
        </pc:spChg>
        <pc:spChg chg="mod">
          <ac:chgData name="Tammy Wilson" userId="e3b55da62d900d7c" providerId="LiveId" clId="{BAA16236-E088-4D49-B603-9A4D10646932}" dt="2019-09-15T20:45:42.635" v="127" actId="1076"/>
          <ac:spMkLst>
            <pc:docMk/>
            <pc:sldMk cId="3481462165" sldId="286"/>
            <ac:spMk id="15365" creationId="{00000000-0000-0000-0000-000000000000}"/>
          </ac:spMkLst>
        </pc:spChg>
        <pc:picChg chg="mod">
          <ac:chgData name="Tammy Wilson" userId="e3b55da62d900d7c" providerId="LiveId" clId="{BAA16236-E088-4D49-B603-9A4D10646932}" dt="2019-09-15T20:45:46.373" v="128" actId="14100"/>
          <ac:picMkLst>
            <pc:docMk/>
            <pc:sldMk cId="3481462165" sldId="286"/>
            <ac:picMk id="15366" creationId="{00000000-0000-0000-0000-000000000000}"/>
          </ac:picMkLst>
        </pc:picChg>
      </pc:sldChg>
      <pc:sldChg chg="modSp">
        <pc:chgData name="Tammy Wilson" userId="e3b55da62d900d7c" providerId="LiveId" clId="{BAA16236-E088-4D49-B603-9A4D10646932}" dt="2019-09-15T20:44:27.852" v="112" actId="1076"/>
        <pc:sldMkLst>
          <pc:docMk/>
          <pc:sldMk cId="1757217988" sldId="290"/>
        </pc:sldMkLst>
        <pc:spChg chg="mod">
          <ac:chgData name="Tammy Wilson" userId="e3b55da62d900d7c" providerId="LiveId" clId="{BAA16236-E088-4D49-B603-9A4D10646932}" dt="2019-09-15T20:44:22.674" v="111" actId="14100"/>
          <ac:spMkLst>
            <pc:docMk/>
            <pc:sldMk cId="1757217988" sldId="290"/>
            <ac:spMk id="17410" creationId="{00000000-0000-0000-0000-000000000000}"/>
          </ac:spMkLst>
        </pc:spChg>
        <pc:spChg chg="mod">
          <ac:chgData name="Tammy Wilson" userId="e3b55da62d900d7c" providerId="LiveId" clId="{BAA16236-E088-4D49-B603-9A4D10646932}" dt="2019-09-15T20:44:15.466" v="109" actId="255"/>
          <ac:spMkLst>
            <pc:docMk/>
            <pc:sldMk cId="1757217988" sldId="290"/>
            <ac:spMk id="17411" creationId="{00000000-0000-0000-0000-000000000000}"/>
          </ac:spMkLst>
        </pc:spChg>
        <pc:picChg chg="mod">
          <ac:chgData name="Tammy Wilson" userId="e3b55da62d900d7c" providerId="LiveId" clId="{BAA16236-E088-4D49-B603-9A4D10646932}" dt="2019-09-15T20:44:27.852" v="112" actId="1076"/>
          <ac:picMkLst>
            <pc:docMk/>
            <pc:sldMk cId="1757217988" sldId="290"/>
            <ac:picMk id="17412" creationId="{00000000-0000-0000-0000-000000000000}"/>
          </ac:picMkLst>
        </pc:picChg>
      </pc:sldChg>
      <pc:sldChg chg="modSp">
        <pc:chgData name="Tammy Wilson" userId="e3b55da62d900d7c" providerId="LiveId" clId="{BAA16236-E088-4D49-B603-9A4D10646932}" dt="2019-09-15T20:55:46.612" v="438" actId="255"/>
        <pc:sldMkLst>
          <pc:docMk/>
          <pc:sldMk cId="493150988" sldId="291"/>
        </pc:sldMkLst>
        <pc:spChg chg="mod">
          <ac:chgData name="Tammy Wilson" userId="e3b55da62d900d7c" providerId="LiveId" clId="{BAA16236-E088-4D49-B603-9A4D10646932}" dt="2019-09-15T20:50:04.438" v="197" actId="20577"/>
          <ac:spMkLst>
            <pc:docMk/>
            <pc:sldMk cId="493150988" sldId="291"/>
            <ac:spMk id="18434" creationId="{00000000-0000-0000-0000-000000000000}"/>
          </ac:spMkLst>
        </pc:spChg>
        <pc:spChg chg="mod">
          <ac:chgData name="Tammy Wilson" userId="e3b55da62d900d7c" providerId="LiveId" clId="{BAA16236-E088-4D49-B603-9A4D10646932}" dt="2019-09-15T20:55:46.612" v="438" actId="255"/>
          <ac:spMkLst>
            <pc:docMk/>
            <pc:sldMk cId="493150988" sldId="291"/>
            <ac:spMk id="18435" creationId="{00000000-0000-0000-0000-000000000000}"/>
          </ac:spMkLst>
        </pc:spChg>
        <pc:spChg chg="mod">
          <ac:chgData name="Tammy Wilson" userId="e3b55da62d900d7c" providerId="LiveId" clId="{BAA16236-E088-4D49-B603-9A4D10646932}" dt="2019-09-15T20:54:13.330" v="430" actId="1076"/>
          <ac:spMkLst>
            <pc:docMk/>
            <pc:sldMk cId="493150988" sldId="291"/>
            <ac:spMk id="18437" creationId="{00000000-0000-0000-0000-000000000000}"/>
          </ac:spMkLst>
        </pc:spChg>
      </pc:sldChg>
      <pc:sldChg chg="modSp del">
        <pc:chgData name="Tammy Wilson" userId="e3b55da62d900d7c" providerId="LiveId" clId="{BAA16236-E088-4D49-B603-9A4D10646932}" dt="2019-09-15T20:56:25.812" v="442" actId="2696"/>
        <pc:sldMkLst>
          <pc:docMk/>
          <pc:sldMk cId="1571385615" sldId="293"/>
        </pc:sldMkLst>
        <pc:spChg chg="mod">
          <ac:chgData name="Tammy Wilson" userId="e3b55da62d900d7c" providerId="LiveId" clId="{BAA16236-E088-4D49-B603-9A4D10646932}" dt="2019-09-15T20:56:01.042" v="440" actId="20577"/>
          <ac:spMkLst>
            <pc:docMk/>
            <pc:sldMk cId="1571385615" sldId="293"/>
            <ac:spMk id="19458" creationId="{00000000-0000-0000-0000-000000000000}"/>
          </ac:spMkLst>
        </pc:spChg>
      </pc:sldChg>
      <pc:sldChg chg="add">
        <pc:chgData name="Tammy Wilson" userId="e3b55da62d900d7c" providerId="LiveId" clId="{BAA16236-E088-4D49-B603-9A4D10646932}" dt="2019-09-15T20:56:29.857" v="443"/>
        <pc:sldMkLst>
          <pc:docMk/>
          <pc:sldMk cId="3767667423" sldId="293"/>
        </pc:sldMkLst>
      </pc:sldChg>
      <pc:sldChg chg="add">
        <pc:chgData name="Tammy Wilson" userId="e3b55da62d900d7c" providerId="LiveId" clId="{BAA16236-E088-4D49-B603-9A4D10646932}" dt="2019-09-15T20:56:29.857" v="443"/>
        <pc:sldMkLst>
          <pc:docMk/>
          <pc:sldMk cId="1472999791" sldId="294"/>
        </pc:sldMkLst>
      </pc:sldChg>
      <pc:sldChg chg="del">
        <pc:chgData name="Tammy Wilson" userId="e3b55da62d900d7c" providerId="LiveId" clId="{BAA16236-E088-4D49-B603-9A4D10646932}" dt="2019-09-15T20:56:25.778" v="441" actId="2696"/>
        <pc:sldMkLst>
          <pc:docMk/>
          <pc:sldMk cId="2992531619" sldId="294"/>
        </pc:sldMkLst>
      </pc:sldChg>
      <pc:sldChg chg="modSp">
        <pc:chgData name="Tammy Wilson" userId="e3b55da62d900d7c" providerId="LiveId" clId="{BAA16236-E088-4D49-B603-9A4D10646932}" dt="2019-09-15T20:59:46.595" v="482" actId="20577"/>
        <pc:sldMkLst>
          <pc:docMk/>
          <pc:sldMk cId="2549322846" sldId="296"/>
        </pc:sldMkLst>
        <pc:spChg chg="mod">
          <ac:chgData name="Tammy Wilson" userId="e3b55da62d900d7c" providerId="LiveId" clId="{BAA16236-E088-4D49-B603-9A4D10646932}" dt="2019-09-15T20:59:46.595" v="482" actId="20577"/>
          <ac:spMkLst>
            <pc:docMk/>
            <pc:sldMk cId="2549322846" sldId="296"/>
            <ac:spMk id="23555" creationId="{00000000-0000-0000-0000-000000000000}"/>
          </ac:spMkLst>
        </pc:spChg>
        <pc:spChg chg="mod">
          <ac:chgData name="Tammy Wilson" userId="e3b55da62d900d7c" providerId="LiveId" clId="{BAA16236-E088-4D49-B603-9A4D10646932}" dt="2019-09-15T20:59:21.051" v="478" actId="1076"/>
          <ac:spMkLst>
            <pc:docMk/>
            <pc:sldMk cId="2549322846" sldId="296"/>
            <ac:spMk id="23558" creationId="{00000000-0000-0000-0000-000000000000}"/>
          </ac:spMkLst>
        </pc:spChg>
        <pc:spChg chg="mod">
          <ac:chgData name="Tammy Wilson" userId="e3b55da62d900d7c" providerId="LiveId" clId="{BAA16236-E088-4D49-B603-9A4D10646932}" dt="2019-09-15T20:59:14.452" v="477" actId="1076"/>
          <ac:spMkLst>
            <pc:docMk/>
            <pc:sldMk cId="2549322846" sldId="296"/>
            <ac:spMk id="23559" creationId="{00000000-0000-0000-0000-000000000000}"/>
          </ac:spMkLst>
        </pc:spChg>
      </pc:sldChg>
      <pc:sldChg chg="addSp modSp">
        <pc:chgData name="Tammy Wilson" userId="e3b55da62d900d7c" providerId="LiveId" clId="{BAA16236-E088-4D49-B603-9A4D10646932}" dt="2019-09-15T21:01:56.870" v="504" actId="1076"/>
        <pc:sldMkLst>
          <pc:docMk/>
          <pc:sldMk cId="3793829477" sldId="297"/>
        </pc:sldMkLst>
        <pc:spChg chg="mod">
          <ac:chgData name="Tammy Wilson" userId="e3b55da62d900d7c" providerId="LiveId" clId="{BAA16236-E088-4D49-B603-9A4D10646932}" dt="2019-09-15T21:01:45.480" v="501" actId="14100"/>
          <ac:spMkLst>
            <pc:docMk/>
            <pc:sldMk cId="3793829477" sldId="297"/>
            <ac:spMk id="24578" creationId="{00000000-0000-0000-0000-000000000000}"/>
          </ac:spMkLst>
        </pc:spChg>
        <pc:picChg chg="add mod">
          <ac:chgData name="Tammy Wilson" userId="e3b55da62d900d7c" providerId="LiveId" clId="{BAA16236-E088-4D49-B603-9A4D10646932}" dt="2019-09-15T21:01:56.870" v="504" actId="1076"/>
          <ac:picMkLst>
            <pc:docMk/>
            <pc:sldMk cId="3793829477" sldId="297"/>
            <ac:picMk id="2" creationId="{68293AE5-AE03-48E7-9030-345CDC36FF8E}"/>
          </ac:picMkLst>
        </pc:picChg>
      </pc:sldChg>
      <pc:sldChg chg="addSp delSp modSp del">
        <pc:chgData name="Tammy Wilson" userId="e3b55da62d900d7c" providerId="LiveId" clId="{BAA16236-E088-4D49-B603-9A4D10646932}" dt="2019-09-15T21:02:08.152" v="505" actId="2696"/>
        <pc:sldMkLst>
          <pc:docMk/>
          <pc:sldMk cId="488859383" sldId="299"/>
        </pc:sldMkLst>
        <pc:spChg chg="add del mod">
          <ac:chgData name="Tammy Wilson" userId="e3b55da62d900d7c" providerId="LiveId" clId="{BAA16236-E088-4D49-B603-9A4D10646932}" dt="2019-09-15T21:01:06.193" v="499"/>
          <ac:spMkLst>
            <pc:docMk/>
            <pc:sldMk cId="488859383" sldId="299"/>
            <ac:spMk id="26626" creationId="{00000000-0000-0000-0000-000000000000}"/>
          </ac:spMkLst>
        </pc:spChg>
      </pc:sldChg>
      <pc:sldChg chg="modSp">
        <pc:chgData name="Tammy Wilson" userId="e3b55da62d900d7c" providerId="LiveId" clId="{BAA16236-E088-4D49-B603-9A4D10646932}" dt="2019-09-15T21:02:58.472" v="517" actId="20577"/>
        <pc:sldMkLst>
          <pc:docMk/>
          <pc:sldMk cId="650913144" sldId="302"/>
        </pc:sldMkLst>
        <pc:spChg chg="mod">
          <ac:chgData name="Tammy Wilson" userId="e3b55da62d900d7c" providerId="LiveId" clId="{BAA16236-E088-4D49-B603-9A4D10646932}" dt="2019-09-15T21:02:58.472" v="517" actId="20577"/>
          <ac:spMkLst>
            <pc:docMk/>
            <pc:sldMk cId="650913144" sldId="302"/>
            <ac:spMk id="29699" creationId="{00000000-0000-0000-0000-000000000000}"/>
          </ac:spMkLst>
        </pc:spChg>
        <pc:spChg chg="mod">
          <ac:chgData name="Tammy Wilson" userId="e3b55da62d900d7c" providerId="LiveId" clId="{BAA16236-E088-4D49-B603-9A4D10646932}" dt="2019-09-15T21:02:49.368" v="514" actId="1076"/>
          <ac:spMkLst>
            <pc:docMk/>
            <pc:sldMk cId="650913144" sldId="302"/>
            <ac:spMk id="29701" creationId="{00000000-0000-0000-0000-000000000000}"/>
          </ac:spMkLst>
        </pc:spChg>
        <pc:picChg chg="mod">
          <ac:chgData name="Tammy Wilson" userId="e3b55da62d900d7c" providerId="LiveId" clId="{BAA16236-E088-4D49-B603-9A4D10646932}" dt="2019-09-15T21:02:45.955" v="513" actId="14100"/>
          <ac:picMkLst>
            <pc:docMk/>
            <pc:sldMk cId="650913144" sldId="302"/>
            <ac:picMk id="29700" creationId="{00000000-0000-0000-0000-000000000000}"/>
          </ac:picMkLst>
        </pc:picChg>
      </pc:sldChg>
      <pc:sldChg chg="modSp">
        <pc:chgData name="Tammy Wilson" userId="e3b55da62d900d7c" providerId="LiveId" clId="{BAA16236-E088-4D49-B603-9A4D10646932}" dt="2019-09-15T21:06:07.159" v="552" actId="20577"/>
        <pc:sldMkLst>
          <pc:docMk/>
          <pc:sldMk cId="315336131" sldId="303"/>
        </pc:sldMkLst>
        <pc:spChg chg="mod">
          <ac:chgData name="Tammy Wilson" userId="e3b55da62d900d7c" providerId="LiveId" clId="{BAA16236-E088-4D49-B603-9A4D10646932}" dt="2019-09-15T21:05:53.975" v="551" actId="1076"/>
          <ac:spMkLst>
            <pc:docMk/>
            <pc:sldMk cId="315336131" sldId="303"/>
            <ac:spMk id="31746" creationId="{00000000-0000-0000-0000-000000000000}"/>
          </ac:spMkLst>
        </pc:spChg>
        <pc:spChg chg="mod">
          <ac:chgData name="Tammy Wilson" userId="e3b55da62d900d7c" providerId="LiveId" clId="{BAA16236-E088-4D49-B603-9A4D10646932}" dt="2019-09-15T21:06:07.159" v="552" actId="20577"/>
          <ac:spMkLst>
            <pc:docMk/>
            <pc:sldMk cId="315336131" sldId="303"/>
            <ac:spMk id="31747" creationId="{00000000-0000-0000-0000-000000000000}"/>
          </ac:spMkLst>
        </pc:spChg>
        <pc:picChg chg="mod">
          <ac:chgData name="Tammy Wilson" userId="e3b55da62d900d7c" providerId="LiveId" clId="{BAA16236-E088-4D49-B603-9A4D10646932}" dt="2019-09-15T21:05:29.435" v="541" actId="1076"/>
          <ac:picMkLst>
            <pc:docMk/>
            <pc:sldMk cId="315336131" sldId="303"/>
            <ac:picMk id="31748" creationId="{00000000-0000-0000-0000-000000000000}"/>
          </ac:picMkLst>
        </pc:picChg>
      </pc:sldChg>
      <pc:sldChg chg="modSp">
        <pc:chgData name="Tammy Wilson" userId="e3b55da62d900d7c" providerId="LiveId" clId="{BAA16236-E088-4D49-B603-9A4D10646932}" dt="2019-09-15T21:06:46.317" v="562" actId="14100"/>
        <pc:sldMkLst>
          <pc:docMk/>
          <pc:sldMk cId="3522426517" sldId="304"/>
        </pc:sldMkLst>
        <pc:spChg chg="mod">
          <ac:chgData name="Tammy Wilson" userId="e3b55da62d900d7c" providerId="LiveId" clId="{BAA16236-E088-4D49-B603-9A4D10646932}" dt="2019-09-15T21:06:46.317" v="562" actId="14100"/>
          <ac:spMkLst>
            <pc:docMk/>
            <pc:sldMk cId="3522426517" sldId="304"/>
            <ac:spMk id="32771" creationId="{00000000-0000-0000-0000-000000000000}"/>
          </ac:spMkLst>
        </pc:spChg>
      </pc:sldChg>
      <pc:sldChg chg="modSp">
        <pc:chgData name="Tammy Wilson" userId="e3b55da62d900d7c" providerId="LiveId" clId="{BAA16236-E088-4D49-B603-9A4D10646932}" dt="2019-09-15T21:08:11.592" v="580" actId="20577"/>
        <pc:sldMkLst>
          <pc:docMk/>
          <pc:sldMk cId="2833182657" sldId="306"/>
        </pc:sldMkLst>
        <pc:spChg chg="mod">
          <ac:chgData name="Tammy Wilson" userId="e3b55da62d900d7c" providerId="LiveId" clId="{BAA16236-E088-4D49-B603-9A4D10646932}" dt="2019-09-15T21:07:19.672" v="564" actId="1076"/>
          <ac:spMkLst>
            <pc:docMk/>
            <pc:sldMk cId="2833182657" sldId="306"/>
            <ac:spMk id="39938" creationId="{00000000-0000-0000-0000-000000000000}"/>
          </ac:spMkLst>
        </pc:spChg>
        <pc:spChg chg="mod">
          <ac:chgData name="Tammy Wilson" userId="e3b55da62d900d7c" providerId="LiveId" clId="{BAA16236-E088-4D49-B603-9A4D10646932}" dt="2019-09-15T21:07:42.145" v="569" actId="14100"/>
          <ac:spMkLst>
            <pc:docMk/>
            <pc:sldMk cId="2833182657" sldId="306"/>
            <ac:spMk id="39941" creationId="{00000000-0000-0000-0000-000000000000}"/>
          </ac:spMkLst>
        </pc:spChg>
        <pc:spChg chg="mod">
          <ac:chgData name="Tammy Wilson" userId="e3b55da62d900d7c" providerId="LiveId" clId="{BAA16236-E088-4D49-B603-9A4D10646932}" dt="2019-09-15T21:08:11.592" v="580" actId="20577"/>
          <ac:spMkLst>
            <pc:docMk/>
            <pc:sldMk cId="2833182657" sldId="306"/>
            <ac:spMk id="39945" creationId="{00000000-0000-0000-0000-000000000000}"/>
          </ac:spMkLst>
        </pc:spChg>
      </pc:sldChg>
      <pc:sldChg chg="modSp">
        <pc:chgData name="Tammy Wilson" userId="e3b55da62d900d7c" providerId="LiveId" clId="{BAA16236-E088-4D49-B603-9A4D10646932}" dt="2019-09-15T21:08:22.886" v="582" actId="255"/>
        <pc:sldMkLst>
          <pc:docMk/>
          <pc:sldMk cId="980639157" sldId="307"/>
        </pc:sldMkLst>
        <pc:spChg chg="mod">
          <ac:chgData name="Tammy Wilson" userId="e3b55da62d900d7c" providerId="LiveId" clId="{BAA16236-E088-4D49-B603-9A4D10646932}" dt="2019-09-15T21:08:17.495" v="581" actId="113"/>
          <ac:spMkLst>
            <pc:docMk/>
            <pc:sldMk cId="980639157" sldId="307"/>
            <ac:spMk id="30722" creationId="{00000000-0000-0000-0000-000000000000}"/>
          </ac:spMkLst>
        </pc:spChg>
        <pc:spChg chg="mod">
          <ac:chgData name="Tammy Wilson" userId="e3b55da62d900d7c" providerId="LiveId" clId="{BAA16236-E088-4D49-B603-9A4D10646932}" dt="2019-09-15T21:08:22.886" v="582" actId="255"/>
          <ac:spMkLst>
            <pc:docMk/>
            <pc:sldMk cId="980639157" sldId="307"/>
            <ac:spMk id="30723" creationId="{00000000-0000-0000-0000-000000000000}"/>
          </ac:spMkLst>
        </pc:spChg>
      </pc:sldChg>
      <pc:sldChg chg="modSp">
        <pc:chgData name="Tammy Wilson" userId="e3b55da62d900d7c" providerId="LiveId" clId="{BAA16236-E088-4D49-B603-9A4D10646932}" dt="2019-09-15T21:09:46.246" v="602" actId="14100"/>
        <pc:sldMkLst>
          <pc:docMk/>
          <pc:sldMk cId="3552148471" sldId="308"/>
        </pc:sldMkLst>
        <pc:spChg chg="mod">
          <ac:chgData name="Tammy Wilson" userId="e3b55da62d900d7c" providerId="LiveId" clId="{BAA16236-E088-4D49-B603-9A4D10646932}" dt="2019-09-15T21:09:18.297" v="595" actId="20577"/>
          <ac:spMkLst>
            <pc:docMk/>
            <pc:sldMk cId="3552148471" sldId="308"/>
            <ac:spMk id="31747" creationId="{00000000-0000-0000-0000-000000000000}"/>
          </ac:spMkLst>
        </pc:spChg>
        <pc:picChg chg="mod">
          <ac:chgData name="Tammy Wilson" userId="e3b55da62d900d7c" providerId="LiveId" clId="{BAA16236-E088-4D49-B603-9A4D10646932}" dt="2019-09-15T21:09:25.837" v="596" actId="1076"/>
          <ac:picMkLst>
            <pc:docMk/>
            <pc:sldMk cId="3552148471" sldId="308"/>
            <ac:picMk id="29700" creationId="{00000000-0000-0000-0000-000000000000}"/>
          </ac:picMkLst>
        </pc:picChg>
        <pc:picChg chg="mod">
          <ac:chgData name="Tammy Wilson" userId="e3b55da62d900d7c" providerId="LiveId" clId="{BAA16236-E088-4D49-B603-9A4D10646932}" dt="2019-09-15T21:09:36.477" v="600" actId="14100"/>
          <ac:picMkLst>
            <pc:docMk/>
            <pc:sldMk cId="3552148471" sldId="308"/>
            <ac:picMk id="29701" creationId="{00000000-0000-0000-0000-000000000000}"/>
          </ac:picMkLst>
        </pc:picChg>
        <pc:picChg chg="mod">
          <ac:chgData name="Tammy Wilson" userId="e3b55da62d900d7c" providerId="LiveId" clId="{BAA16236-E088-4D49-B603-9A4D10646932}" dt="2019-09-15T21:09:46.246" v="602" actId="14100"/>
          <ac:picMkLst>
            <pc:docMk/>
            <pc:sldMk cId="3552148471" sldId="308"/>
            <ac:picMk id="29702" creationId="{00000000-0000-0000-0000-000000000000}"/>
          </ac:picMkLst>
        </pc:picChg>
      </pc:sldChg>
      <pc:sldChg chg="modSp">
        <pc:chgData name="Tammy Wilson" userId="e3b55da62d900d7c" providerId="LiveId" clId="{BAA16236-E088-4D49-B603-9A4D10646932}" dt="2019-09-15T21:12:28.966" v="624" actId="115"/>
        <pc:sldMkLst>
          <pc:docMk/>
          <pc:sldMk cId="2113923507" sldId="309"/>
        </pc:sldMkLst>
        <pc:spChg chg="mod">
          <ac:chgData name="Tammy Wilson" userId="e3b55da62d900d7c" providerId="LiveId" clId="{BAA16236-E088-4D49-B603-9A4D10646932}" dt="2019-09-15T21:12:28.966" v="624" actId="115"/>
          <ac:spMkLst>
            <pc:docMk/>
            <pc:sldMk cId="2113923507" sldId="309"/>
            <ac:spMk id="32771" creationId="{00000000-0000-0000-0000-000000000000}"/>
          </ac:spMkLst>
        </pc:spChg>
      </pc:sldChg>
      <pc:sldChg chg="modSp">
        <pc:chgData name="Tammy Wilson" userId="e3b55da62d900d7c" providerId="LiveId" clId="{BAA16236-E088-4D49-B603-9A4D10646932}" dt="2019-09-15T21:10:51.412" v="615" actId="20577"/>
        <pc:sldMkLst>
          <pc:docMk/>
          <pc:sldMk cId="3003946413" sldId="310"/>
        </pc:sldMkLst>
        <pc:spChg chg="mod">
          <ac:chgData name="Tammy Wilson" userId="e3b55da62d900d7c" providerId="LiveId" clId="{BAA16236-E088-4D49-B603-9A4D10646932}" dt="2019-09-15T21:10:51.412" v="615" actId="20577"/>
          <ac:spMkLst>
            <pc:docMk/>
            <pc:sldMk cId="3003946413" sldId="310"/>
            <ac:spMk id="44035" creationId="{00000000-0000-0000-0000-000000000000}"/>
          </ac:spMkLst>
        </pc:spChg>
        <pc:spChg chg="mod">
          <ac:chgData name="Tammy Wilson" userId="e3b55da62d900d7c" providerId="LiveId" clId="{BAA16236-E088-4D49-B603-9A4D10646932}" dt="2019-09-15T21:10:40.676" v="613" actId="120"/>
          <ac:spMkLst>
            <pc:docMk/>
            <pc:sldMk cId="3003946413" sldId="310"/>
            <ac:spMk id="44037" creationId="{00000000-0000-0000-0000-000000000000}"/>
          </ac:spMkLst>
        </pc:spChg>
        <pc:spChg chg="mod">
          <ac:chgData name="Tammy Wilson" userId="e3b55da62d900d7c" providerId="LiveId" clId="{BAA16236-E088-4D49-B603-9A4D10646932}" dt="2019-09-15T21:10:34.695" v="611" actId="14100"/>
          <ac:spMkLst>
            <pc:docMk/>
            <pc:sldMk cId="3003946413" sldId="310"/>
            <ac:spMk id="44043" creationId="{00000000-0000-0000-0000-000000000000}"/>
          </ac:spMkLst>
        </pc:spChg>
      </pc:sldChg>
      <pc:sldChg chg="modSp">
        <pc:chgData name="Tammy Wilson" userId="e3b55da62d900d7c" providerId="LiveId" clId="{BAA16236-E088-4D49-B603-9A4D10646932}" dt="2019-09-15T20:55:33.925" v="436" actId="114"/>
        <pc:sldMkLst>
          <pc:docMk/>
          <pc:sldMk cId="3552676170" sldId="311"/>
        </pc:sldMkLst>
        <pc:spChg chg="mod">
          <ac:chgData name="Tammy Wilson" userId="e3b55da62d900d7c" providerId="LiveId" clId="{BAA16236-E088-4D49-B603-9A4D10646932}" dt="2019-09-15T20:55:33.925" v="436" actId="114"/>
          <ac:spMkLst>
            <pc:docMk/>
            <pc:sldMk cId="3552676170" sldId="311"/>
            <ac:spMk id="3" creationId="{2D7C3848-7172-4746-A1E4-BC1AD3FDE604}"/>
          </ac:spMkLst>
        </pc:spChg>
      </pc:sldChg>
      <pc:sldChg chg="modSp">
        <pc:chgData name="Tammy Wilson" userId="e3b55da62d900d7c" providerId="LiveId" clId="{BAA16236-E088-4D49-B603-9A4D10646932}" dt="2019-09-15T20:55:54.279" v="439" actId="114"/>
        <pc:sldMkLst>
          <pc:docMk/>
          <pc:sldMk cId="871169451" sldId="312"/>
        </pc:sldMkLst>
        <pc:spChg chg="mod">
          <ac:chgData name="Tammy Wilson" userId="e3b55da62d900d7c" providerId="LiveId" clId="{BAA16236-E088-4D49-B603-9A4D10646932}" dt="2019-09-15T20:55:54.279" v="439" actId="114"/>
          <ac:spMkLst>
            <pc:docMk/>
            <pc:sldMk cId="871169451" sldId="312"/>
            <ac:spMk id="3" creationId="{2D7C3848-7172-4746-A1E4-BC1AD3FDE604}"/>
          </ac:spMkLst>
        </pc:spChg>
      </pc:sldChg>
      <pc:sldChg chg="modSp add">
        <pc:chgData name="Tammy Wilson" userId="e3b55da62d900d7c" providerId="LiveId" clId="{BAA16236-E088-4D49-B603-9A4D10646932}" dt="2019-09-15T20:56:35.836" v="450" actId="20577"/>
        <pc:sldMkLst>
          <pc:docMk/>
          <pc:sldMk cId="757458094" sldId="313"/>
        </pc:sldMkLst>
        <pc:spChg chg="mod">
          <ac:chgData name="Tammy Wilson" userId="e3b55da62d900d7c" providerId="LiveId" clId="{BAA16236-E088-4D49-B603-9A4D10646932}" dt="2019-09-15T20:56:35.836" v="450" actId="20577"/>
          <ac:spMkLst>
            <pc:docMk/>
            <pc:sldMk cId="757458094" sldId="313"/>
            <ac:spMk id="2" creationId="{0074AA6F-EF48-4A94-A1C4-354787A73E66}"/>
          </ac:spMkLst>
        </pc:spChg>
      </pc:sldChg>
      <pc:sldMasterChg chg="modSldLayout">
        <pc:chgData name="Tammy Wilson" userId="e3b55da62d900d7c" providerId="LiveId" clId="{BAA16236-E088-4D49-B603-9A4D10646932}" dt="2019-09-15T20:38:42.869" v="1" actId="255"/>
        <pc:sldMasterMkLst>
          <pc:docMk/>
          <pc:sldMasterMk cId="1200885767" sldId="2147483648"/>
        </pc:sldMasterMkLst>
        <pc:sldLayoutChg chg="modSp">
          <pc:chgData name="Tammy Wilson" userId="e3b55da62d900d7c" providerId="LiveId" clId="{BAA16236-E088-4D49-B603-9A4D10646932}" dt="2019-09-15T20:38:42.869" v="1" actId="255"/>
          <pc:sldLayoutMkLst>
            <pc:docMk/>
            <pc:sldMasterMk cId="1200885767" sldId="2147483648"/>
            <pc:sldLayoutMk cId="1437984077" sldId="2147483650"/>
          </pc:sldLayoutMkLst>
          <pc:spChg chg="mod">
            <ac:chgData name="Tammy Wilson" userId="e3b55da62d900d7c" providerId="LiveId" clId="{BAA16236-E088-4D49-B603-9A4D10646932}" dt="2019-09-15T20:38:37.927" v="0" actId="2711"/>
            <ac:spMkLst>
              <pc:docMk/>
              <pc:sldMasterMk cId="1200885767" sldId="2147483648"/>
              <pc:sldLayoutMk cId="1437984077" sldId="2147483650"/>
              <ac:spMk id="2" creationId="{3FF41F08-DA6E-4E5D-9F47-3E1AEFEB6CFF}"/>
            </ac:spMkLst>
          </pc:spChg>
          <pc:spChg chg="mod">
            <ac:chgData name="Tammy Wilson" userId="e3b55da62d900d7c" providerId="LiveId" clId="{BAA16236-E088-4D49-B603-9A4D10646932}" dt="2019-09-15T20:38:42.869" v="1" actId="255"/>
            <ac:spMkLst>
              <pc:docMk/>
              <pc:sldMasterMk cId="1200885767" sldId="2147483648"/>
              <pc:sldLayoutMk cId="1437984077" sldId="2147483650"/>
              <ac:spMk id="3" creationId="{5D74CA5F-46B8-4FDB-BB04-A98FF5D51AC8}"/>
            </ac:spMkLst>
          </pc:spChg>
        </pc:sldLayoutChg>
      </pc:sldMasterChg>
    </pc:docChg>
  </pc:docChgLst>
  <pc:docChgLst>
    <pc:chgData name="Tammy Wilson" userId="e3b55da62d900d7c" providerId="Windows Live" clId="Web-{BE8F6682-F1F5-4AC3-B1A2-FCC4395C5793}"/>
  </pc:docChgLst>
  <pc:docChgLst>
    <pc:chgData name="Tammy Wilson" userId="e3b55da62d900d7c" providerId="Windows Live" clId="Web-{98040931-F750-418B-BC8A-791BAE9C87AC}"/>
  </pc:docChgLst>
  <pc:docChgLst>
    <pc:chgData name="Tammy Wilson" userId="e3b55da62d900d7c" providerId="LiveId" clId="{1609DDD2-47DD-43A0-9CE8-2882AD706F2B}"/>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1F3D0-23F6-4DDA-8EA4-6A0FA4076F3A}" type="datetimeFigureOut">
              <a:rPr lang="en-CA" smtClean="0"/>
              <a:t>2019-09-15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0FEB7-47A0-493D-ABC2-4896E5AF781B}" type="slidenum">
              <a:rPr lang="en-CA" smtClean="0"/>
              <a:t>‹#›</a:t>
            </a:fld>
            <a:endParaRPr lang="en-CA"/>
          </a:p>
        </p:txBody>
      </p:sp>
    </p:spTree>
    <p:extLst>
      <p:ext uri="{BB962C8B-B14F-4D97-AF65-F5344CB8AC3E}">
        <p14:creationId xmlns:p14="http://schemas.microsoft.com/office/powerpoint/2010/main" val="69608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a:solidFill>
                  <a:schemeClr val="tx1"/>
                </a:solidFill>
                <a:effectLst/>
                <a:latin typeface="+mn-lt"/>
                <a:ea typeface="+mn-ea"/>
                <a:cs typeface="+mn-cs"/>
              </a:rPr>
              <a:t>When geologists are "in the field," and don’t have all the fancy lab equipment with them, they use the process of elimination including things like colour, hardness, smell, solubility in acid, streak, striations, and/or cleavage to identify the mineral. Some minerals can be identified with little more than the naked eye. We do this by examining the physical properties. </a:t>
            </a:r>
            <a:endParaRPr lang="en-CA" sz="1200" kern="1200">
              <a:solidFill>
                <a:schemeClr val="tx1"/>
              </a:solidFill>
              <a:effectLst/>
              <a:latin typeface="+mn-lt"/>
              <a:ea typeface="+mn-ea"/>
              <a:cs typeface="+mn-cs"/>
            </a:endParaRPr>
          </a:p>
          <a:p>
            <a:endParaRPr lang="en-CA"/>
          </a:p>
        </p:txBody>
      </p:sp>
      <p:sp>
        <p:nvSpPr>
          <p:cNvPr id="4" name="Slide Number Placeholder 3"/>
          <p:cNvSpPr>
            <a:spLocks noGrp="1"/>
          </p:cNvSpPr>
          <p:nvPr>
            <p:ph type="sldNum" sz="quarter" idx="10"/>
          </p:nvPr>
        </p:nvSpPr>
        <p:spPr/>
        <p:txBody>
          <a:bodyPr/>
          <a:lstStyle/>
          <a:p>
            <a:fld id="{5720FEB7-47A0-493D-ABC2-4896E5AF781B}" type="slidenum">
              <a:rPr lang="en-CA" smtClean="0"/>
              <a:t>2</a:t>
            </a:fld>
            <a:endParaRPr lang="en-CA"/>
          </a:p>
        </p:txBody>
      </p:sp>
    </p:spTree>
    <p:extLst>
      <p:ext uri="{BB962C8B-B14F-4D97-AF65-F5344CB8AC3E}">
        <p14:creationId xmlns:p14="http://schemas.microsoft.com/office/powerpoint/2010/main" val="313545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With this scale anyone can test an unknown mineral for its hardness. For example, if you find an unknown mineral that can scratch fluorite or even apatite, but feldspar scratches it, you would know then that the mineral’s hardness is between 5 and 6. Note that no other mineral can scratch diamond.</a:t>
            </a:r>
          </a:p>
          <a:p>
            <a:endParaRPr lang="en-CA"/>
          </a:p>
        </p:txBody>
      </p:sp>
      <p:sp>
        <p:nvSpPr>
          <p:cNvPr id="4" name="Slide Number Placeholder 3"/>
          <p:cNvSpPr>
            <a:spLocks noGrp="1"/>
          </p:cNvSpPr>
          <p:nvPr>
            <p:ph type="sldNum" sz="quarter" idx="10"/>
          </p:nvPr>
        </p:nvSpPr>
        <p:spPr/>
        <p:txBody>
          <a:bodyPr/>
          <a:lstStyle/>
          <a:p>
            <a:fld id="{5720FEB7-47A0-493D-ABC2-4896E5AF781B}" type="slidenum">
              <a:rPr lang="en-CA" smtClean="0"/>
              <a:t>24</a:t>
            </a:fld>
            <a:endParaRPr lang="en-CA"/>
          </a:p>
        </p:txBody>
      </p:sp>
    </p:spTree>
    <p:extLst>
      <p:ext uri="{BB962C8B-B14F-4D97-AF65-F5344CB8AC3E}">
        <p14:creationId xmlns:p14="http://schemas.microsoft.com/office/powerpoint/2010/main" val="405725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F9E7-B3DC-49D4-AF54-BB023A6B52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92BA105-A88A-40F5-8CCA-7F6291C4AF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D916B8A-F60C-40DC-92B2-1B90273C1030}"/>
              </a:ext>
            </a:extLst>
          </p:cNvPr>
          <p:cNvSpPr>
            <a:spLocks noGrp="1"/>
          </p:cNvSpPr>
          <p:nvPr>
            <p:ph type="dt" sz="half" idx="10"/>
          </p:nvPr>
        </p:nvSpPr>
        <p:spPr/>
        <p:txBody>
          <a:bodyPr/>
          <a:lstStyle/>
          <a:p>
            <a:fld id="{41627519-6944-46EF-BB38-B5514D7B2E27}" type="datetimeFigureOut">
              <a:rPr lang="en-CA" smtClean="0"/>
              <a:t>2019-09-15</a:t>
            </a:fld>
            <a:endParaRPr lang="en-CA"/>
          </a:p>
        </p:txBody>
      </p:sp>
      <p:sp>
        <p:nvSpPr>
          <p:cNvPr id="5" name="Footer Placeholder 4">
            <a:extLst>
              <a:ext uri="{FF2B5EF4-FFF2-40B4-BE49-F238E27FC236}">
                <a16:creationId xmlns:a16="http://schemas.microsoft.com/office/drawing/2014/main" id="{4F804C8B-AEF0-48B0-B7D4-237074CC0C1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AAE6662-F9D9-47EF-8913-F0BACFFB1B55}"/>
              </a:ext>
            </a:extLst>
          </p:cNvPr>
          <p:cNvSpPr>
            <a:spLocks noGrp="1"/>
          </p:cNvSpPr>
          <p:nvPr>
            <p:ph type="sldNum" sz="quarter" idx="12"/>
          </p:nvPr>
        </p:nvSpPr>
        <p:spPr/>
        <p:txBody>
          <a:bodyPr/>
          <a:lstStyle/>
          <a:p>
            <a:fld id="{C028D1DA-B56D-48A5-9ED3-9FFF8DB4A70F}" type="slidenum">
              <a:rPr lang="en-CA" smtClean="0"/>
              <a:t>‹#›</a:t>
            </a:fld>
            <a:endParaRPr lang="en-CA"/>
          </a:p>
        </p:txBody>
      </p:sp>
    </p:spTree>
    <p:extLst>
      <p:ext uri="{BB962C8B-B14F-4D97-AF65-F5344CB8AC3E}">
        <p14:creationId xmlns:p14="http://schemas.microsoft.com/office/powerpoint/2010/main" val="276334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8887-6940-4F47-B088-72AE728DCB5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1EDF80C-AA31-4146-9A86-DE22DC1138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19C035-6BB0-4B95-BA21-10A0AD063D76}"/>
              </a:ext>
            </a:extLst>
          </p:cNvPr>
          <p:cNvSpPr>
            <a:spLocks noGrp="1"/>
          </p:cNvSpPr>
          <p:nvPr>
            <p:ph type="dt" sz="half" idx="10"/>
          </p:nvPr>
        </p:nvSpPr>
        <p:spPr/>
        <p:txBody>
          <a:bodyPr/>
          <a:lstStyle/>
          <a:p>
            <a:fld id="{41627519-6944-46EF-BB38-B5514D7B2E27}" type="datetimeFigureOut">
              <a:rPr lang="en-CA" smtClean="0"/>
              <a:t>2019-09-15</a:t>
            </a:fld>
            <a:endParaRPr lang="en-CA"/>
          </a:p>
        </p:txBody>
      </p:sp>
      <p:sp>
        <p:nvSpPr>
          <p:cNvPr id="5" name="Footer Placeholder 4">
            <a:extLst>
              <a:ext uri="{FF2B5EF4-FFF2-40B4-BE49-F238E27FC236}">
                <a16:creationId xmlns:a16="http://schemas.microsoft.com/office/drawing/2014/main" id="{55D63D21-07D3-474D-80DE-E19FA63105B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4AE2A7F-B799-4FA9-9FAD-E1131534EA80}"/>
              </a:ext>
            </a:extLst>
          </p:cNvPr>
          <p:cNvSpPr>
            <a:spLocks noGrp="1"/>
          </p:cNvSpPr>
          <p:nvPr>
            <p:ph type="sldNum" sz="quarter" idx="12"/>
          </p:nvPr>
        </p:nvSpPr>
        <p:spPr/>
        <p:txBody>
          <a:bodyPr/>
          <a:lstStyle/>
          <a:p>
            <a:fld id="{C028D1DA-B56D-48A5-9ED3-9FFF8DB4A70F}" type="slidenum">
              <a:rPr lang="en-CA" smtClean="0"/>
              <a:t>‹#›</a:t>
            </a:fld>
            <a:endParaRPr lang="en-CA"/>
          </a:p>
        </p:txBody>
      </p:sp>
    </p:spTree>
    <p:extLst>
      <p:ext uri="{BB962C8B-B14F-4D97-AF65-F5344CB8AC3E}">
        <p14:creationId xmlns:p14="http://schemas.microsoft.com/office/powerpoint/2010/main" val="3645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9CB6CA-5F68-43A9-9096-55F2B03BD1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B3446D2-76AD-452D-B55B-9D305E3122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64A2271-D2EA-4B84-B465-72D938A0ABEB}"/>
              </a:ext>
            </a:extLst>
          </p:cNvPr>
          <p:cNvSpPr>
            <a:spLocks noGrp="1"/>
          </p:cNvSpPr>
          <p:nvPr>
            <p:ph type="dt" sz="half" idx="10"/>
          </p:nvPr>
        </p:nvSpPr>
        <p:spPr/>
        <p:txBody>
          <a:bodyPr/>
          <a:lstStyle/>
          <a:p>
            <a:fld id="{41627519-6944-46EF-BB38-B5514D7B2E27}" type="datetimeFigureOut">
              <a:rPr lang="en-CA" smtClean="0"/>
              <a:t>2019-09-15</a:t>
            </a:fld>
            <a:endParaRPr lang="en-CA"/>
          </a:p>
        </p:txBody>
      </p:sp>
      <p:sp>
        <p:nvSpPr>
          <p:cNvPr id="5" name="Footer Placeholder 4">
            <a:extLst>
              <a:ext uri="{FF2B5EF4-FFF2-40B4-BE49-F238E27FC236}">
                <a16:creationId xmlns:a16="http://schemas.microsoft.com/office/drawing/2014/main" id="{D7A84BA8-9A2D-4305-BB28-37E9592D72C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776095-3B16-40E3-93C8-84D8A1405F42}"/>
              </a:ext>
            </a:extLst>
          </p:cNvPr>
          <p:cNvSpPr>
            <a:spLocks noGrp="1"/>
          </p:cNvSpPr>
          <p:nvPr>
            <p:ph type="sldNum" sz="quarter" idx="12"/>
          </p:nvPr>
        </p:nvSpPr>
        <p:spPr/>
        <p:txBody>
          <a:bodyPr/>
          <a:lstStyle/>
          <a:p>
            <a:fld id="{C028D1DA-B56D-48A5-9ED3-9FFF8DB4A70F}" type="slidenum">
              <a:rPr lang="en-CA" smtClean="0"/>
              <a:t>‹#›</a:t>
            </a:fld>
            <a:endParaRPr lang="en-CA"/>
          </a:p>
        </p:txBody>
      </p:sp>
    </p:spTree>
    <p:extLst>
      <p:ext uri="{BB962C8B-B14F-4D97-AF65-F5344CB8AC3E}">
        <p14:creationId xmlns:p14="http://schemas.microsoft.com/office/powerpoint/2010/main" val="621119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a:t>Click to edit Master title style</a:t>
            </a:r>
          </a:p>
        </p:txBody>
      </p:sp>
      <p:sp>
        <p:nvSpPr>
          <p:cNvPr id="3" name="Text Placeholder 2"/>
          <p:cNvSpPr>
            <a:spLocks noGrp="1"/>
          </p:cNvSpPr>
          <p:nvPr>
            <p:ph type="body"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1"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1"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56"/>
          <p:cNvSpPr>
            <a:spLocks noGrp="1" noChangeArrowheads="1"/>
          </p:cNvSpPr>
          <p:nvPr>
            <p:ph type="sldNum" sz="quarter" idx="12"/>
          </p:nvPr>
        </p:nvSpPr>
        <p:spPr>
          <a:ln/>
        </p:spPr>
        <p:txBody>
          <a:bodyPr/>
          <a:lstStyle>
            <a:lvl1pPr>
              <a:defRPr/>
            </a:lvl1pPr>
          </a:lstStyle>
          <a:p>
            <a:pPr>
              <a:defRPr/>
            </a:pPr>
            <a:fld id="{72E25C49-97EB-47DD-842F-CDAB3240AA3D}" type="slidenum">
              <a:rPr lang="en-US" altLang="en-US"/>
              <a:pPr>
                <a:defRPr/>
              </a:pPr>
              <a:t>‹#›</a:t>
            </a:fld>
            <a:endParaRPr lang="en-US" altLang="en-US"/>
          </a:p>
        </p:txBody>
      </p:sp>
    </p:spTree>
    <p:extLst>
      <p:ext uri="{BB962C8B-B14F-4D97-AF65-F5344CB8AC3E}">
        <p14:creationId xmlns:p14="http://schemas.microsoft.com/office/powerpoint/2010/main" val="92427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631AD1F2-E749-44F7-9991-AAA69D4E3802}" type="slidenum">
              <a:rPr lang="en-GB" altLang="en-US"/>
              <a:pPr>
                <a:defRPr/>
              </a:pPr>
              <a:t>‹#›</a:t>
            </a:fld>
            <a:endParaRPr lang="en-GB" altLang="en-US"/>
          </a:p>
        </p:txBody>
      </p:sp>
    </p:spTree>
    <p:extLst>
      <p:ext uri="{BB962C8B-B14F-4D97-AF65-F5344CB8AC3E}">
        <p14:creationId xmlns:p14="http://schemas.microsoft.com/office/powerpoint/2010/main" val="367331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1F08-DA6E-4E5D-9F47-3E1AEFEB6CFF}"/>
              </a:ext>
            </a:extLst>
          </p:cNvPr>
          <p:cNvSpPr>
            <a:spLocks noGrp="1"/>
          </p:cNvSpPr>
          <p:nvPr>
            <p:ph type="title"/>
          </p:nvPr>
        </p:nvSpPr>
        <p:spPr/>
        <p:txBody>
          <a:bodyPr/>
          <a:lstStyle>
            <a:lvl1pPr>
              <a:defRPr>
                <a:latin typeface="+mn-lt"/>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5D74CA5F-46B8-4FDB-BB04-A98FF5D51AC8}"/>
              </a:ext>
            </a:extLst>
          </p:cNvPr>
          <p:cNvSpPr>
            <a:spLocks noGrp="1"/>
          </p:cNvSpPr>
          <p:nvPr>
            <p:ph idx="1"/>
          </p:nvPr>
        </p:nvSpPr>
        <p:spPr/>
        <p:txBody>
          <a:bodyPr>
            <a:normAutofit/>
          </a:bodyPr>
          <a:lstStyle>
            <a:lvl1pPr>
              <a:defRPr sz="3600"/>
            </a:lvl1pPr>
            <a:lvl2pPr>
              <a:defRPr sz="3600"/>
            </a:lvl2pPr>
            <a:lvl3pPr>
              <a:defRPr sz="3600"/>
            </a:lvl3pPr>
            <a:lvl4pPr>
              <a:defRPr sz="3600"/>
            </a:lvl4pPr>
            <a:lvl5pPr>
              <a:defRPr sz="3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D1AA532C-CFA7-490C-B312-01E90DA4A68F}"/>
              </a:ext>
            </a:extLst>
          </p:cNvPr>
          <p:cNvSpPr>
            <a:spLocks noGrp="1"/>
          </p:cNvSpPr>
          <p:nvPr>
            <p:ph type="dt" sz="half" idx="10"/>
          </p:nvPr>
        </p:nvSpPr>
        <p:spPr/>
        <p:txBody>
          <a:bodyPr/>
          <a:lstStyle/>
          <a:p>
            <a:fld id="{41627519-6944-46EF-BB38-B5514D7B2E27}" type="datetimeFigureOut">
              <a:rPr lang="en-CA" smtClean="0"/>
              <a:t>2019-09-15</a:t>
            </a:fld>
            <a:endParaRPr lang="en-CA"/>
          </a:p>
        </p:txBody>
      </p:sp>
      <p:sp>
        <p:nvSpPr>
          <p:cNvPr id="5" name="Footer Placeholder 4">
            <a:extLst>
              <a:ext uri="{FF2B5EF4-FFF2-40B4-BE49-F238E27FC236}">
                <a16:creationId xmlns:a16="http://schemas.microsoft.com/office/drawing/2014/main" id="{683721AA-7D71-46F7-A968-9CF939DDFB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B618AE-3109-45EB-9920-0C20D89F4E87}"/>
              </a:ext>
            </a:extLst>
          </p:cNvPr>
          <p:cNvSpPr>
            <a:spLocks noGrp="1"/>
          </p:cNvSpPr>
          <p:nvPr>
            <p:ph type="sldNum" sz="quarter" idx="12"/>
          </p:nvPr>
        </p:nvSpPr>
        <p:spPr/>
        <p:txBody>
          <a:bodyPr/>
          <a:lstStyle/>
          <a:p>
            <a:fld id="{C028D1DA-B56D-48A5-9ED3-9FFF8DB4A70F}" type="slidenum">
              <a:rPr lang="en-CA" smtClean="0"/>
              <a:t>‹#›</a:t>
            </a:fld>
            <a:endParaRPr lang="en-CA"/>
          </a:p>
        </p:txBody>
      </p:sp>
    </p:spTree>
    <p:extLst>
      <p:ext uri="{BB962C8B-B14F-4D97-AF65-F5344CB8AC3E}">
        <p14:creationId xmlns:p14="http://schemas.microsoft.com/office/powerpoint/2010/main" val="143798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93A28-A70E-43E4-9D9B-AF42F3A37D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4DCBF1F-8AFC-4B0A-895E-81263D7779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7C9D8D-2165-4E63-9FEA-209D1BC8279B}"/>
              </a:ext>
            </a:extLst>
          </p:cNvPr>
          <p:cNvSpPr>
            <a:spLocks noGrp="1"/>
          </p:cNvSpPr>
          <p:nvPr>
            <p:ph type="dt" sz="half" idx="10"/>
          </p:nvPr>
        </p:nvSpPr>
        <p:spPr/>
        <p:txBody>
          <a:bodyPr/>
          <a:lstStyle/>
          <a:p>
            <a:fld id="{41627519-6944-46EF-BB38-B5514D7B2E27}" type="datetimeFigureOut">
              <a:rPr lang="en-CA" smtClean="0"/>
              <a:t>2019-09-15</a:t>
            </a:fld>
            <a:endParaRPr lang="en-CA"/>
          </a:p>
        </p:txBody>
      </p:sp>
      <p:sp>
        <p:nvSpPr>
          <p:cNvPr id="5" name="Footer Placeholder 4">
            <a:extLst>
              <a:ext uri="{FF2B5EF4-FFF2-40B4-BE49-F238E27FC236}">
                <a16:creationId xmlns:a16="http://schemas.microsoft.com/office/drawing/2014/main" id="{DE20508C-F74D-49E1-9750-83A71447352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41C6F6-57FD-4762-B9BE-690AC45EF6A6}"/>
              </a:ext>
            </a:extLst>
          </p:cNvPr>
          <p:cNvSpPr>
            <a:spLocks noGrp="1"/>
          </p:cNvSpPr>
          <p:nvPr>
            <p:ph type="sldNum" sz="quarter" idx="12"/>
          </p:nvPr>
        </p:nvSpPr>
        <p:spPr/>
        <p:txBody>
          <a:bodyPr/>
          <a:lstStyle/>
          <a:p>
            <a:fld id="{C028D1DA-B56D-48A5-9ED3-9FFF8DB4A70F}" type="slidenum">
              <a:rPr lang="en-CA" smtClean="0"/>
              <a:t>‹#›</a:t>
            </a:fld>
            <a:endParaRPr lang="en-CA"/>
          </a:p>
        </p:txBody>
      </p:sp>
    </p:spTree>
    <p:extLst>
      <p:ext uri="{BB962C8B-B14F-4D97-AF65-F5344CB8AC3E}">
        <p14:creationId xmlns:p14="http://schemas.microsoft.com/office/powerpoint/2010/main" val="3014107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1B67-962E-48C3-B225-782B62176EB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4873793-36A2-448A-BB03-5B1AFC70A7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0FC270D-77A8-4BCA-BDD5-1B6DC31641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44A1F4C-9BB4-4A00-A257-A351007B95CC}"/>
              </a:ext>
            </a:extLst>
          </p:cNvPr>
          <p:cNvSpPr>
            <a:spLocks noGrp="1"/>
          </p:cNvSpPr>
          <p:nvPr>
            <p:ph type="dt" sz="half" idx="10"/>
          </p:nvPr>
        </p:nvSpPr>
        <p:spPr/>
        <p:txBody>
          <a:bodyPr/>
          <a:lstStyle/>
          <a:p>
            <a:fld id="{41627519-6944-46EF-BB38-B5514D7B2E27}" type="datetimeFigureOut">
              <a:rPr lang="en-CA" smtClean="0"/>
              <a:t>2019-09-15</a:t>
            </a:fld>
            <a:endParaRPr lang="en-CA"/>
          </a:p>
        </p:txBody>
      </p:sp>
      <p:sp>
        <p:nvSpPr>
          <p:cNvPr id="6" name="Footer Placeholder 5">
            <a:extLst>
              <a:ext uri="{FF2B5EF4-FFF2-40B4-BE49-F238E27FC236}">
                <a16:creationId xmlns:a16="http://schemas.microsoft.com/office/drawing/2014/main" id="{0DA164F3-79A7-46E8-9CBD-9950939C858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63D1141-57DC-494F-A43D-5B0F229C5CA6}"/>
              </a:ext>
            </a:extLst>
          </p:cNvPr>
          <p:cNvSpPr>
            <a:spLocks noGrp="1"/>
          </p:cNvSpPr>
          <p:nvPr>
            <p:ph type="sldNum" sz="quarter" idx="12"/>
          </p:nvPr>
        </p:nvSpPr>
        <p:spPr/>
        <p:txBody>
          <a:bodyPr/>
          <a:lstStyle/>
          <a:p>
            <a:fld id="{C028D1DA-B56D-48A5-9ED3-9FFF8DB4A70F}" type="slidenum">
              <a:rPr lang="en-CA" smtClean="0"/>
              <a:t>‹#›</a:t>
            </a:fld>
            <a:endParaRPr lang="en-CA"/>
          </a:p>
        </p:txBody>
      </p:sp>
    </p:spTree>
    <p:extLst>
      <p:ext uri="{BB962C8B-B14F-4D97-AF65-F5344CB8AC3E}">
        <p14:creationId xmlns:p14="http://schemas.microsoft.com/office/powerpoint/2010/main" val="298064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0E9F4-D98B-4C10-93FD-CF01A3D968F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86B3981-3653-4F0F-9D7E-D353025EFC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B1BCA-90BB-44BF-9EEC-17E8660F9A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D50F719-11A5-408D-8922-4404A82725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7F559E-792B-4C82-9000-5C3066C471D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C838036-C55A-4124-AF8C-8DABE972E038}"/>
              </a:ext>
            </a:extLst>
          </p:cNvPr>
          <p:cNvSpPr>
            <a:spLocks noGrp="1"/>
          </p:cNvSpPr>
          <p:nvPr>
            <p:ph type="dt" sz="half" idx="10"/>
          </p:nvPr>
        </p:nvSpPr>
        <p:spPr/>
        <p:txBody>
          <a:bodyPr/>
          <a:lstStyle/>
          <a:p>
            <a:fld id="{41627519-6944-46EF-BB38-B5514D7B2E27}" type="datetimeFigureOut">
              <a:rPr lang="en-CA" smtClean="0"/>
              <a:t>2019-09-15</a:t>
            </a:fld>
            <a:endParaRPr lang="en-CA"/>
          </a:p>
        </p:txBody>
      </p:sp>
      <p:sp>
        <p:nvSpPr>
          <p:cNvPr id="8" name="Footer Placeholder 7">
            <a:extLst>
              <a:ext uri="{FF2B5EF4-FFF2-40B4-BE49-F238E27FC236}">
                <a16:creationId xmlns:a16="http://schemas.microsoft.com/office/drawing/2014/main" id="{56F27250-87B2-47D7-A6C6-5C98811D832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F903A05-75F3-4A59-BC4B-3548BB0DFA27}"/>
              </a:ext>
            </a:extLst>
          </p:cNvPr>
          <p:cNvSpPr>
            <a:spLocks noGrp="1"/>
          </p:cNvSpPr>
          <p:nvPr>
            <p:ph type="sldNum" sz="quarter" idx="12"/>
          </p:nvPr>
        </p:nvSpPr>
        <p:spPr/>
        <p:txBody>
          <a:bodyPr/>
          <a:lstStyle/>
          <a:p>
            <a:fld id="{C028D1DA-B56D-48A5-9ED3-9FFF8DB4A70F}" type="slidenum">
              <a:rPr lang="en-CA" smtClean="0"/>
              <a:t>‹#›</a:t>
            </a:fld>
            <a:endParaRPr lang="en-CA"/>
          </a:p>
        </p:txBody>
      </p:sp>
    </p:spTree>
    <p:extLst>
      <p:ext uri="{BB962C8B-B14F-4D97-AF65-F5344CB8AC3E}">
        <p14:creationId xmlns:p14="http://schemas.microsoft.com/office/powerpoint/2010/main" val="88839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E9B2-0B78-4F90-A620-B59E26F9028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8DD3894-3592-4020-906C-D6E4EC634F9C}"/>
              </a:ext>
            </a:extLst>
          </p:cNvPr>
          <p:cNvSpPr>
            <a:spLocks noGrp="1"/>
          </p:cNvSpPr>
          <p:nvPr>
            <p:ph type="dt" sz="half" idx="10"/>
          </p:nvPr>
        </p:nvSpPr>
        <p:spPr/>
        <p:txBody>
          <a:bodyPr/>
          <a:lstStyle/>
          <a:p>
            <a:fld id="{41627519-6944-46EF-BB38-B5514D7B2E27}" type="datetimeFigureOut">
              <a:rPr lang="en-CA" smtClean="0"/>
              <a:t>2019-09-15</a:t>
            </a:fld>
            <a:endParaRPr lang="en-CA"/>
          </a:p>
        </p:txBody>
      </p:sp>
      <p:sp>
        <p:nvSpPr>
          <p:cNvPr id="4" name="Footer Placeholder 3">
            <a:extLst>
              <a:ext uri="{FF2B5EF4-FFF2-40B4-BE49-F238E27FC236}">
                <a16:creationId xmlns:a16="http://schemas.microsoft.com/office/drawing/2014/main" id="{5924B524-D140-4D32-83BF-6B9A2C30110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400CB15-2FEE-4CB3-99E8-ABA7C85D1AB7}"/>
              </a:ext>
            </a:extLst>
          </p:cNvPr>
          <p:cNvSpPr>
            <a:spLocks noGrp="1"/>
          </p:cNvSpPr>
          <p:nvPr>
            <p:ph type="sldNum" sz="quarter" idx="12"/>
          </p:nvPr>
        </p:nvSpPr>
        <p:spPr/>
        <p:txBody>
          <a:bodyPr/>
          <a:lstStyle/>
          <a:p>
            <a:fld id="{C028D1DA-B56D-48A5-9ED3-9FFF8DB4A70F}" type="slidenum">
              <a:rPr lang="en-CA" smtClean="0"/>
              <a:t>‹#›</a:t>
            </a:fld>
            <a:endParaRPr lang="en-CA"/>
          </a:p>
        </p:txBody>
      </p:sp>
    </p:spTree>
    <p:extLst>
      <p:ext uri="{BB962C8B-B14F-4D97-AF65-F5344CB8AC3E}">
        <p14:creationId xmlns:p14="http://schemas.microsoft.com/office/powerpoint/2010/main" val="405216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4E018E-D149-4F5C-BD8E-40A8ACCF21DD}"/>
              </a:ext>
            </a:extLst>
          </p:cNvPr>
          <p:cNvSpPr>
            <a:spLocks noGrp="1"/>
          </p:cNvSpPr>
          <p:nvPr>
            <p:ph type="dt" sz="half" idx="10"/>
          </p:nvPr>
        </p:nvSpPr>
        <p:spPr/>
        <p:txBody>
          <a:bodyPr/>
          <a:lstStyle/>
          <a:p>
            <a:fld id="{41627519-6944-46EF-BB38-B5514D7B2E27}" type="datetimeFigureOut">
              <a:rPr lang="en-CA" smtClean="0"/>
              <a:t>2019-09-15</a:t>
            </a:fld>
            <a:endParaRPr lang="en-CA"/>
          </a:p>
        </p:txBody>
      </p:sp>
      <p:sp>
        <p:nvSpPr>
          <p:cNvPr id="3" name="Footer Placeholder 2">
            <a:extLst>
              <a:ext uri="{FF2B5EF4-FFF2-40B4-BE49-F238E27FC236}">
                <a16:creationId xmlns:a16="http://schemas.microsoft.com/office/drawing/2014/main" id="{C374ED44-47D9-486F-B60D-373341A5CF6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0395C5A-37B5-4AA4-872F-B09EFE09D6CB}"/>
              </a:ext>
            </a:extLst>
          </p:cNvPr>
          <p:cNvSpPr>
            <a:spLocks noGrp="1"/>
          </p:cNvSpPr>
          <p:nvPr>
            <p:ph type="sldNum" sz="quarter" idx="12"/>
          </p:nvPr>
        </p:nvSpPr>
        <p:spPr/>
        <p:txBody>
          <a:bodyPr/>
          <a:lstStyle/>
          <a:p>
            <a:fld id="{C028D1DA-B56D-48A5-9ED3-9FFF8DB4A70F}" type="slidenum">
              <a:rPr lang="en-CA" smtClean="0"/>
              <a:t>‹#›</a:t>
            </a:fld>
            <a:endParaRPr lang="en-CA"/>
          </a:p>
        </p:txBody>
      </p:sp>
    </p:spTree>
    <p:extLst>
      <p:ext uri="{BB962C8B-B14F-4D97-AF65-F5344CB8AC3E}">
        <p14:creationId xmlns:p14="http://schemas.microsoft.com/office/powerpoint/2010/main" val="378475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7798-EFDA-4493-9351-18D76BA256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2C6ACF6-7B93-4513-8BFA-1D11D8AB89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6230B40-CEA2-4958-86A4-EAF38AAB2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879A87-90EF-46DC-A226-44A75DA166C4}"/>
              </a:ext>
            </a:extLst>
          </p:cNvPr>
          <p:cNvSpPr>
            <a:spLocks noGrp="1"/>
          </p:cNvSpPr>
          <p:nvPr>
            <p:ph type="dt" sz="half" idx="10"/>
          </p:nvPr>
        </p:nvSpPr>
        <p:spPr/>
        <p:txBody>
          <a:bodyPr/>
          <a:lstStyle/>
          <a:p>
            <a:fld id="{41627519-6944-46EF-BB38-B5514D7B2E27}" type="datetimeFigureOut">
              <a:rPr lang="en-CA" smtClean="0"/>
              <a:t>2019-09-15</a:t>
            </a:fld>
            <a:endParaRPr lang="en-CA"/>
          </a:p>
        </p:txBody>
      </p:sp>
      <p:sp>
        <p:nvSpPr>
          <p:cNvPr id="6" name="Footer Placeholder 5">
            <a:extLst>
              <a:ext uri="{FF2B5EF4-FFF2-40B4-BE49-F238E27FC236}">
                <a16:creationId xmlns:a16="http://schemas.microsoft.com/office/drawing/2014/main" id="{6699DD3B-83ED-4731-9F6A-EF40A5D8E5E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4CCD4D0-0551-496B-BBD7-C6B2394FF2D3}"/>
              </a:ext>
            </a:extLst>
          </p:cNvPr>
          <p:cNvSpPr>
            <a:spLocks noGrp="1"/>
          </p:cNvSpPr>
          <p:nvPr>
            <p:ph type="sldNum" sz="quarter" idx="12"/>
          </p:nvPr>
        </p:nvSpPr>
        <p:spPr/>
        <p:txBody>
          <a:bodyPr/>
          <a:lstStyle/>
          <a:p>
            <a:fld id="{C028D1DA-B56D-48A5-9ED3-9FFF8DB4A70F}" type="slidenum">
              <a:rPr lang="en-CA" smtClean="0"/>
              <a:t>‹#›</a:t>
            </a:fld>
            <a:endParaRPr lang="en-CA"/>
          </a:p>
        </p:txBody>
      </p:sp>
    </p:spTree>
    <p:extLst>
      <p:ext uri="{BB962C8B-B14F-4D97-AF65-F5344CB8AC3E}">
        <p14:creationId xmlns:p14="http://schemas.microsoft.com/office/powerpoint/2010/main" val="10821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5E286-37C0-46BB-85C3-EC3958751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B65B161-0458-4EA5-B4F2-75FA049C24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BCFA450-2F47-451A-8440-BB4F2614B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683A9C-3E1C-456D-93AC-11DE125DD167}"/>
              </a:ext>
            </a:extLst>
          </p:cNvPr>
          <p:cNvSpPr>
            <a:spLocks noGrp="1"/>
          </p:cNvSpPr>
          <p:nvPr>
            <p:ph type="dt" sz="half" idx="10"/>
          </p:nvPr>
        </p:nvSpPr>
        <p:spPr/>
        <p:txBody>
          <a:bodyPr/>
          <a:lstStyle/>
          <a:p>
            <a:fld id="{41627519-6944-46EF-BB38-B5514D7B2E27}" type="datetimeFigureOut">
              <a:rPr lang="en-CA" smtClean="0"/>
              <a:t>2019-09-15</a:t>
            </a:fld>
            <a:endParaRPr lang="en-CA"/>
          </a:p>
        </p:txBody>
      </p:sp>
      <p:sp>
        <p:nvSpPr>
          <p:cNvPr id="6" name="Footer Placeholder 5">
            <a:extLst>
              <a:ext uri="{FF2B5EF4-FFF2-40B4-BE49-F238E27FC236}">
                <a16:creationId xmlns:a16="http://schemas.microsoft.com/office/drawing/2014/main" id="{E6324B93-4605-4305-9017-EAFAF073F19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40C2E87-EE59-4F11-BF09-E6F6F98F4CAF}"/>
              </a:ext>
            </a:extLst>
          </p:cNvPr>
          <p:cNvSpPr>
            <a:spLocks noGrp="1"/>
          </p:cNvSpPr>
          <p:nvPr>
            <p:ph type="sldNum" sz="quarter" idx="12"/>
          </p:nvPr>
        </p:nvSpPr>
        <p:spPr/>
        <p:txBody>
          <a:bodyPr/>
          <a:lstStyle/>
          <a:p>
            <a:fld id="{C028D1DA-B56D-48A5-9ED3-9FFF8DB4A70F}" type="slidenum">
              <a:rPr lang="en-CA" smtClean="0"/>
              <a:t>‹#›</a:t>
            </a:fld>
            <a:endParaRPr lang="en-CA"/>
          </a:p>
        </p:txBody>
      </p:sp>
    </p:spTree>
    <p:extLst>
      <p:ext uri="{BB962C8B-B14F-4D97-AF65-F5344CB8AC3E}">
        <p14:creationId xmlns:p14="http://schemas.microsoft.com/office/powerpoint/2010/main" val="64670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471926-B7C5-4F84-96C5-16173AB2E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B682910-0751-4036-BF9C-26D55D798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443239D-03F5-43AF-B203-9D436F4C4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27519-6944-46EF-BB38-B5514D7B2E27}" type="datetimeFigureOut">
              <a:rPr lang="en-CA" smtClean="0"/>
              <a:t>2019-09-15</a:t>
            </a:fld>
            <a:endParaRPr lang="en-CA"/>
          </a:p>
        </p:txBody>
      </p:sp>
      <p:sp>
        <p:nvSpPr>
          <p:cNvPr id="5" name="Footer Placeholder 4">
            <a:extLst>
              <a:ext uri="{FF2B5EF4-FFF2-40B4-BE49-F238E27FC236}">
                <a16:creationId xmlns:a16="http://schemas.microsoft.com/office/drawing/2014/main" id="{05B8D7E5-58CF-48B8-9B44-E1A461F757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2969D95-9C6A-4F1F-8A69-5F9DFA7A9F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8D1DA-B56D-48A5-9ED3-9FFF8DB4A70F}" type="slidenum">
              <a:rPr lang="en-CA" smtClean="0"/>
              <a:t>‹#›</a:t>
            </a:fld>
            <a:endParaRPr lang="en-CA"/>
          </a:p>
        </p:txBody>
      </p:sp>
    </p:spTree>
    <p:extLst>
      <p:ext uri="{BB962C8B-B14F-4D97-AF65-F5344CB8AC3E}">
        <p14:creationId xmlns:p14="http://schemas.microsoft.com/office/powerpoint/2010/main" val="1200885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ck12.org/c/biology/wate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2.jpeg"/><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images.google.com/imgres?imgurl=http://www.gc.maricopa.edu/earthsci/imagearchive/azurite5.jpg&amp;imgrefurl=http://www.gc.maricopa.edu/earthsci/imagearchive/azurite.htm&amp;usg=__zqd3s5TczxYCHdQeS1xLizKpBJk=&amp;h=1912&amp;w=2504&amp;sz=3838&amp;hl=en&amp;start=8&amp;um=1&amp;itbs=1&amp;tbnid=nbwN8qyyAYM8fM:&amp;tbnh=115&amp;tbnw=150&amp;prev=/images?q%3Dazurite%26hl%3Den%26um%3D1" TargetMode="External"/><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images.google.com/imgres?imgurl=https://www.dmr.nd.gov/ndgs/rockandmineral/Images/09_sulfur1.jpg&amp;imgrefurl=https://www.dmr.nd.gov/ndgs/rockandmineral/sulfur.asp&amp;usg=__8vyTBcjAVp7_u6sJkblaEnhoaAU=&amp;h=300&amp;w=500&amp;sz=15&amp;hl=en&amp;start=5&amp;um=1&amp;itbs=1&amp;tbnid=q2SqHcImZ6Wl-M:&amp;tbnh=78&amp;tbnw=130&amp;prev=/images?q%3Dsulfur%26hl%3Den%26um%3D1" TargetMode="External"/><Relationship Id="rId1" Type="http://schemas.openxmlformats.org/officeDocument/2006/relationships/slideLayout" Target="../slideLayouts/slideLayout12.xml"/><Relationship Id="rId6" Type="http://schemas.openxmlformats.org/officeDocument/2006/relationships/hyperlink" Target="http://images.google.com/imgres?imgurl=http://www.terrafossils.com/images/Malachite%20Zaire1.jpg&amp;imgrefurl=http://www.terrafossils.com/Minerals%20angl.htm&amp;usg=__C4dhiKIOCeEkOqSGBrV6LGBZLfA=&amp;h=480&amp;w=640&amp;sz=58&amp;hl=en&amp;start=10&amp;um=1&amp;itbs=1&amp;tbnid=X-1uhs5UfzCBDM:&amp;tbnh=103&amp;tbnw=137&amp;prev=/images?q%3Dmalachite%26hl%3Den%26um%3D1" TargetMode="External"/><Relationship Id="rId5" Type="http://schemas.openxmlformats.org/officeDocument/2006/relationships/image" Target="../media/image3.jpeg"/><Relationship Id="rId4" Type="http://schemas.openxmlformats.org/officeDocument/2006/relationships/hyperlink" Target="http://images.google.com/imgres?imgurl=http://www.dartmouth.edu/~rpsmith/cinnabar.jpg&amp;imgrefurl=http://www.dartmouth.edu/~rpsmith/Heavy_Metals.html&amp;usg=__WciAVDNN-YZG7uYJGL-gzjSayCI=&amp;h=324&amp;w=374&amp;sz=44&amp;hl=en&amp;start=1&amp;um=1&amp;itbs=1&amp;tbnid=saKcArOQGEOHcM:&amp;tbnh=106&amp;tbnw=122&amp;prev=/images?q%3Dcinnabar%26hl%3Den%26sa%3DN%26um%3D1" TargetMode="External"/><Relationship Id="rId9"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mchenry.edu/depts/EAS/courses/eas170/Minerals/images/Magnetite.jpg" TargetMode="External"/><Relationship Id="rId1" Type="http://schemas.openxmlformats.org/officeDocument/2006/relationships/slideLayout" Target="../slideLayouts/slideLayout1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hyperlink" Target="http://images.google.com/imgres?imgurl=http://healingcrystals.net/store/images/lodestone.jpg&amp;imgrefurl=http://healingcrystals.net/store/index.php?cPath%3D22&amp;usg=__C8beL6xhu7_mc6vpRwlC0ekhr4c=&amp;h=261&amp;w=300&amp;sz=11&amp;hl=en&amp;start=5&amp;um=1&amp;itbs=1&amp;tbnid=EgNSgV_Vf7lh7M:&amp;tbnh=101&amp;tbnw=116&amp;prev=/images?q%3Dlodestone%26hl%3Den%26um%3D1"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69.jpeg"/><Relationship Id="rId2" Type="http://schemas.openxmlformats.org/officeDocument/2006/relationships/hyperlink" Target="http://images.google.com/imgres?imgurl=http://laurenfenton.com/wp-content/uploads/2010/01/fluorescent-minerals.jpg&amp;imgrefurl=http://laurenfenton.com/&amp;usg=__AdZzZB-VeQi2s-qdY_tGbfiQB1I=&amp;h=516&amp;w=800&amp;sz=112&amp;hl=en&amp;start=17&amp;um=1&amp;itbs=1&amp;tbnid=z31Ryi2k1cdn1M:&amp;tbnh=92&amp;tbnw=143&amp;prev=/images?q%3Dphosphorescent%2Bminerals%26hl%3Den%26um%3D1" TargetMode="External"/><Relationship Id="rId1" Type="http://schemas.openxmlformats.org/officeDocument/2006/relationships/slideLayout" Target="../slideLayouts/slideLayout12.xml"/><Relationship Id="rId6" Type="http://schemas.openxmlformats.org/officeDocument/2006/relationships/hyperlink" Target="http://images.google.com/imgres?imgurl=http://www.susanstones.com/update091030/804.jpg&amp;imgrefurl=http://www.susanstones.com/s728.htm&amp;usg=__gW4TFMXbWfy3MHiV8hdsu8Mln0k=&amp;h=573&amp;w=1157&amp;sz=51&amp;hl=en&amp;start=9&amp;um=1&amp;itbs=1&amp;tbnid=8m8HywzyH-znuM:&amp;tbnh=74&amp;tbnw=150&amp;prev=/images?q%3Dphosphorescent%2Bminerals%26hl%3Den%26um%3D1" TargetMode="External"/><Relationship Id="rId5" Type="http://schemas.openxmlformats.org/officeDocument/2006/relationships/image" Target="../media/image68.jpeg"/><Relationship Id="rId4" Type="http://schemas.openxmlformats.org/officeDocument/2006/relationships/hyperlink" Target="http://images.google.com/imgres?imgurl=http://www.glenbow.org/images/img-col-mus-min-flo-hig-4.jpg&amp;imgrefurl=http://www.glenbow.org/collections/museum/minerals/flourescent.cfm&amp;usg=__Vc8ByR1w0-_E3nvzRZtheIaHQ3Q=&amp;h=430&amp;w=390&amp;sz=64&amp;hl=en&amp;start=4&amp;um=1&amp;itbs=1&amp;tbnid=alryQEgicBahLM:&amp;tbnh=126&amp;tbnw=114&amp;prev=/images?q%3Dfluorescent%2Bminerals%26hl%3Den%26um%3D1"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77.jpeg"/><Relationship Id="rId2"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23.jpeg"/><Relationship Id="rId4" Type="http://schemas.openxmlformats.org/officeDocument/2006/relationships/image" Target="../media/image75.jpeg"/></Relationships>
</file>

<file path=ppt/slides/_rels/slide4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google.com/imgres?imgurl=http://farm1.static.flickr.com/48/118529424_e4d9b93b63.jpg?v%3D0&amp;imgrefurl=http://flickr.com/photos/whwofford/118529424/&amp;usg=__bOfy4B-bGPkJl9aT1TpOs4XHYTE=&amp;h=440&amp;w=500&amp;sz=254&amp;hl=en&amp;start=7&amp;um=1&amp;itbs=1&amp;tbnid=hvkAKm7acVSYTM:&amp;tbnh=114&amp;tbnw=130&amp;prev=/images?q%3Dweathered%2Bcopper%26hl%3Den%26um%3D1" TargetMode="Externa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hyperlink" Target="http://images.google.com/imgres?imgurl=http://farm3.static.flickr.com/2034/2226129530_d785496ab9.jpg?v%3D0&amp;imgrefurl=http://flickr.com/photos/timfernando/2226129530/&amp;usg=__TOEtaRNEolXRp3OZDzz0qYQSAE8=&amp;h=500&amp;w=334&amp;sz=103&amp;hl=en&amp;start=20&amp;um=1&amp;itbs=1&amp;tbnid=eBcCbXN_Pc012M:&amp;tbnh=130&amp;tbnw=87&amp;prev=/images?q%3Dfresh%2Bcopper%26hl%3Den%26um%3D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2562-2ECC-409B-8651-E4C16FB17454}"/>
              </a:ext>
            </a:extLst>
          </p:cNvPr>
          <p:cNvSpPr>
            <a:spLocks noGrp="1"/>
          </p:cNvSpPr>
          <p:nvPr>
            <p:ph type="ctrTitle"/>
          </p:nvPr>
        </p:nvSpPr>
        <p:spPr/>
        <p:txBody>
          <a:bodyPr/>
          <a:lstStyle/>
          <a:p>
            <a:r>
              <a:rPr lang="en-CA"/>
              <a:t>IDENTIFYING MINERALS</a:t>
            </a:r>
          </a:p>
        </p:txBody>
      </p:sp>
      <p:sp>
        <p:nvSpPr>
          <p:cNvPr id="3" name="Subtitle 2">
            <a:extLst>
              <a:ext uri="{FF2B5EF4-FFF2-40B4-BE49-F238E27FC236}">
                <a16:creationId xmlns:a16="http://schemas.microsoft.com/office/drawing/2014/main" id="{D2BC63E4-F6F0-4C45-B992-BC57DF28E365}"/>
              </a:ext>
            </a:extLst>
          </p:cNvPr>
          <p:cNvSpPr>
            <a:spLocks noGrp="1"/>
          </p:cNvSpPr>
          <p:nvPr>
            <p:ph type="subTitle" idx="1"/>
          </p:nvPr>
        </p:nvSpPr>
        <p:spPr/>
        <p:txBody>
          <a:bodyPr/>
          <a:lstStyle/>
          <a:p>
            <a:r>
              <a:rPr lang="en-CA"/>
              <a:t> </a:t>
            </a:r>
          </a:p>
        </p:txBody>
      </p:sp>
    </p:spTree>
    <p:extLst>
      <p:ext uri="{BB962C8B-B14F-4D97-AF65-F5344CB8AC3E}">
        <p14:creationId xmlns:p14="http://schemas.microsoft.com/office/powerpoint/2010/main" val="282201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657600" y="304800"/>
            <a:ext cx="5257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400" b="1"/>
              <a:t>Metallic Lustre</a:t>
            </a:r>
          </a:p>
        </p:txBody>
      </p:sp>
      <p:pic>
        <p:nvPicPr>
          <p:cNvPr id="12291" name="Picture 3" descr="malachitebanded"/>
          <p:cNvPicPr>
            <a:picLocks noChangeAspect="1" noChangeArrowheads="1"/>
          </p:cNvPicPr>
          <p:nvPr/>
        </p:nvPicPr>
        <p:blipFill>
          <a:blip r:embed="rId2">
            <a:extLst>
              <a:ext uri="{28A0092B-C50C-407E-A947-70E740481C1C}">
                <a14:useLocalDpi xmlns:a14="http://schemas.microsoft.com/office/drawing/2010/main" val="0"/>
              </a:ext>
            </a:extLst>
          </a:blip>
          <a:srcRect l="13889" r="11111"/>
          <a:stretch>
            <a:fillRect/>
          </a:stretch>
        </p:blipFill>
        <p:spPr bwMode="auto">
          <a:xfrm>
            <a:off x="1981200" y="13716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galen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3716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2057400" y="5562601"/>
            <a:ext cx="82296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2800" b="1"/>
              <a:t>Minerals reflect light like metals. </a:t>
            </a:r>
          </a:p>
          <a:p>
            <a:pPr>
              <a:spcBef>
                <a:spcPct val="50000"/>
              </a:spcBef>
            </a:pPr>
            <a:r>
              <a:rPr lang="en-GB" altLang="en-US" sz="2800" b="1"/>
              <a:t>Metallic lustre often tarnishes to a dull lustre</a:t>
            </a:r>
          </a:p>
        </p:txBody>
      </p:sp>
      <p:sp>
        <p:nvSpPr>
          <p:cNvPr id="12294" name="Text Box 6"/>
          <p:cNvSpPr txBox="1">
            <a:spLocks noChangeArrowheads="1"/>
          </p:cNvSpPr>
          <p:nvPr/>
        </p:nvSpPr>
        <p:spPr bwMode="auto">
          <a:xfrm>
            <a:off x="1981200" y="14478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b="1">
                <a:solidFill>
                  <a:schemeClr val="bg2"/>
                </a:solidFill>
              </a:rPr>
              <a:t>Malachite</a:t>
            </a:r>
          </a:p>
        </p:txBody>
      </p:sp>
      <p:sp>
        <p:nvSpPr>
          <p:cNvPr id="12295" name="Text Box 7"/>
          <p:cNvSpPr txBox="1">
            <a:spLocks noChangeArrowheads="1"/>
          </p:cNvSpPr>
          <p:nvPr/>
        </p:nvSpPr>
        <p:spPr bwMode="auto">
          <a:xfrm>
            <a:off x="9067800" y="1447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b="1">
                <a:solidFill>
                  <a:schemeClr val="bg2"/>
                </a:solidFill>
              </a:rPr>
              <a:t>Galena</a:t>
            </a:r>
          </a:p>
        </p:txBody>
      </p:sp>
    </p:spTree>
    <p:extLst>
      <p:ext uri="{BB962C8B-B14F-4D97-AF65-F5344CB8AC3E}">
        <p14:creationId xmlns:p14="http://schemas.microsoft.com/office/powerpoint/2010/main" val="218454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352800" y="0"/>
            <a:ext cx="533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400" b="1"/>
              <a:t>Adamantine Lustre</a:t>
            </a:r>
          </a:p>
        </p:txBody>
      </p:sp>
      <p:sp>
        <p:nvSpPr>
          <p:cNvPr id="16387" name="Text Box 3"/>
          <p:cNvSpPr txBox="1">
            <a:spLocks noChangeArrowheads="1"/>
          </p:cNvSpPr>
          <p:nvPr/>
        </p:nvSpPr>
        <p:spPr bwMode="auto">
          <a:xfrm>
            <a:off x="2743200" y="5638800"/>
            <a:ext cx="723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400" b="1"/>
              <a:t>The lustre of a diamond</a:t>
            </a:r>
          </a:p>
        </p:txBody>
      </p:sp>
      <p:pic>
        <p:nvPicPr>
          <p:cNvPr id="16388" name="Picture 4" descr="msoA657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14400"/>
            <a:ext cx="6985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Line 5"/>
          <p:cNvSpPr>
            <a:spLocks noChangeShapeType="1"/>
          </p:cNvSpPr>
          <p:nvPr/>
        </p:nvSpPr>
        <p:spPr bwMode="auto">
          <a:xfrm>
            <a:off x="2927351" y="1484313"/>
            <a:ext cx="792163" cy="0"/>
          </a:xfrm>
          <a:prstGeom prst="line">
            <a:avLst/>
          </a:prstGeom>
          <a:noFill/>
          <a:ln w="28575">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0" name="Text Box 6"/>
          <p:cNvSpPr txBox="1">
            <a:spLocks noChangeArrowheads="1"/>
          </p:cNvSpPr>
          <p:nvPr/>
        </p:nvSpPr>
        <p:spPr bwMode="auto">
          <a:xfrm>
            <a:off x="3000376" y="1196975"/>
            <a:ext cx="5762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1400" b="1">
                <a:solidFill>
                  <a:schemeClr val="bg2"/>
                </a:solidFill>
              </a:rPr>
              <a:t>5mm</a:t>
            </a:r>
          </a:p>
        </p:txBody>
      </p:sp>
    </p:spTree>
    <p:extLst>
      <p:ext uri="{BB962C8B-B14F-4D97-AF65-F5344CB8AC3E}">
        <p14:creationId xmlns:p14="http://schemas.microsoft.com/office/powerpoint/2010/main" val="3737364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124199" y="0"/>
            <a:ext cx="791633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400" b="1" dirty="0"/>
              <a:t>Dull or Earthy Lustre:</a:t>
            </a:r>
          </a:p>
        </p:txBody>
      </p:sp>
      <p:sp>
        <p:nvSpPr>
          <p:cNvPr id="17411" name="Text Box 3"/>
          <p:cNvSpPr txBox="1">
            <a:spLocks noChangeArrowheads="1"/>
          </p:cNvSpPr>
          <p:nvPr/>
        </p:nvSpPr>
        <p:spPr bwMode="auto">
          <a:xfrm>
            <a:off x="5943599" y="1447801"/>
            <a:ext cx="5589037"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3600" dirty="0">
                <a:latin typeface="+mn-lt"/>
              </a:rPr>
              <a:t>Does NOT reflect light </a:t>
            </a:r>
          </a:p>
          <a:p>
            <a:pPr algn="l">
              <a:spcBef>
                <a:spcPct val="50000"/>
              </a:spcBef>
            </a:pPr>
            <a:r>
              <a:rPr lang="en-GB" altLang="en-US" sz="3600" dirty="0">
                <a:latin typeface="+mn-lt"/>
              </a:rPr>
              <a:t>same appearance as soil. </a:t>
            </a:r>
          </a:p>
          <a:p>
            <a:pPr algn="l">
              <a:spcBef>
                <a:spcPct val="50000"/>
              </a:spcBef>
            </a:pPr>
            <a:endParaRPr lang="en-GB" altLang="en-US" sz="3200" b="1" dirty="0">
              <a:latin typeface="+mn-lt"/>
            </a:endParaRPr>
          </a:p>
        </p:txBody>
      </p:sp>
      <p:pic>
        <p:nvPicPr>
          <p:cNvPr id="17412" name="Picture 4" descr="DSC003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862" y="819151"/>
            <a:ext cx="3792538"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Line 5"/>
          <p:cNvSpPr>
            <a:spLocks noChangeShapeType="1"/>
          </p:cNvSpPr>
          <p:nvPr/>
        </p:nvSpPr>
        <p:spPr bwMode="auto">
          <a:xfrm>
            <a:off x="4572000" y="5715000"/>
            <a:ext cx="1066800" cy="0"/>
          </a:xfrm>
          <a:prstGeom prst="line">
            <a:avLst/>
          </a:prstGeom>
          <a:noFill/>
          <a:ln w="2857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14" name="Text Box 6"/>
          <p:cNvSpPr txBox="1">
            <a:spLocks noChangeArrowheads="1"/>
          </p:cNvSpPr>
          <p:nvPr/>
        </p:nvSpPr>
        <p:spPr bwMode="auto">
          <a:xfrm>
            <a:off x="4724400" y="5257800"/>
            <a:ext cx="762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t>1cm</a:t>
            </a:r>
          </a:p>
        </p:txBody>
      </p:sp>
      <p:sp>
        <p:nvSpPr>
          <p:cNvPr id="17415" name="Text Box 7"/>
          <p:cNvSpPr txBox="1">
            <a:spLocks noChangeArrowheads="1"/>
          </p:cNvSpPr>
          <p:nvPr/>
        </p:nvSpPr>
        <p:spPr bwMode="auto">
          <a:xfrm>
            <a:off x="1524000" y="6172200"/>
            <a:ext cx="4953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t>Limonite has a dull or earthy lustre</a:t>
            </a:r>
          </a:p>
        </p:txBody>
      </p:sp>
    </p:spTree>
    <p:extLst>
      <p:ext uri="{BB962C8B-B14F-4D97-AF65-F5344CB8AC3E}">
        <p14:creationId xmlns:p14="http://schemas.microsoft.com/office/powerpoint/2010/main" val="1757217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038600" y="0"/>
            <a:ext cx="365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400" b="1"/>
              <a:t>Pearly Lustre</a:t>
            </a:r>
          </a:p>
        </p:txBody>
      </p:sp>
      <p:pic>
        <p:nvPicPr>
          <p:cNvPr id="13315" name="Picture 3" descr="muscov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99" y="3810000"/>
            <a:ext cx="519853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biotitem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1066800"/>
            <a:ext cx="519853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p:cNvSpPr txBox="1">
            <a:spLocks noChangeArrowheads="1"/>
          </p:cNvSpPr>
          <p:nvPr/>
        </p:nvSpPr>
        <p:spPr bwMode="auto">
          <a:xfrm>
            <a:off x="643467" y="1219200"/>
            <a:ext cx="220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1600" b="1" dirty="0">
                <a:solidFill>
                  <a:schemeClr val="bg2"/>
                </a:solidFill>
              </a:rPr>
              <a:t>Biotite Mica</a:t>
            </a:r>
          </a:p>
        </p:txBody>
      </p:sp>
      <p:sp>
        <p:nvSpPr>
          <p:cNvPr id="13318" name="Text Box 6"/>
          <p:cNvSpPr txBox="1">
            <a:spLocks noChangeArrowheads="1"/>
          </p:cNvSpPr>
          <p:nvPr/>
        </p:nvSpPr>
        <p:spPr bwMode="auto">
          <a:xfrm>
            <a:off x="757767" y="3962400"/>
            <a:ext cx="1981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1600" b="1" dirty="0">
                <a:solidFill>
                  <a:schemeClr val="bg2"/>
                </a:solidFill>
              </a:rPr>
              <a:t>Muscovite Mica</a:t>
            </a:r>
          </a:p>
        </p:txBody>
      </p:sp>
      <p:sp>
        <p:nvSpPr>
          <p:cNvPr id="13319" name="Text Box 7"/>
          <p:cNvSpPr txBox="1">
            <a:spLocks noChangeArrowheads="1"/>
          </p:cNvSpPr>
          <p:nvPr/>
        </p:nvSpPr>
        <p:spPr bwMode="auto">
          <a:xfrm>
            <a:off x="5706533" y="1066800"/>
            <a:ext cx="612986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3600" dirty="0">
                <a:latin typeface="+mn-lt"/>
              </a:rPr>
              <a:t>The lustre of a pearl or mother of pearl.</a:t>
            </a:r>
          </a:p>
          <a:p>
            <a:pPr algn="l">
              <a:spcBef>
                <a:spcPct val="50000"/>
              </a:spcBef>
            </a:pPr>
            <a:r>
              <a:rPr lang="en-GB" altLang="en-US" sz="3600" dirty="0">
                <a:latin typeface="+mn-lt"/>
              </a:rPr>
              <a:t>Shows clearly on the cleavage surfaces of biotite and muscovite mica.</a:t>
            </a:r>
          </a:p>
          <a:p>
            <a:pPr algn="l">
              <a:spcBef>
                <a:spcPct val="50000"/>
              </a:spcBef>
            </a:pPr>
            <a:r>
              <a:rPr lang="en-GB" altLang="en-US" sz="3600" dirty="0">
                <a:latin typeface="+mn-lt"/>
              </a:rPr>
              <a:t>Also shown by Talc and selenite (a variety of gypsum)</a:t>
            </a:r>
          </a:p>
        </p:txBody>
      </p:sp>
    </p:spTree>
    <p:extLst>
      <p:ext uri="{BB962C8B-B14F-4D97-AF65-F5344CB8AC3E}">
        <p14:creationId xmlns:p14="http://schemas.microsoft.com/office/powerpoint/2010/main" val="103712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038600" y="0"/>
            <a:ext cx="419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400" b="1"/>
              <a:t>Resinous Lustre</a:t>
            </a:r>
          </a:p>
        </p:txBody>
      </p:sp>
      <p:sp>
        <p:nvSpPr>
          <p:cNvPr id="15363" name="Text Box 3"/>
          <p:cNvSpPr txBox="1">
            <a:spLocks noChangeArrowheads="1"/>
          </p:cNvSpPr>
          <p:nvPr/>
        </p:nvSpPr>
        <p:spPr bwMode="auto">
          <a:xfrm>
            <a:off x="5638800" y="11430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endParaRPr lang="en-US" altLang="en-US"/>
          </a:p>
        </p:txBody>
      </p:sp>
      <p:sp>
        <p:nvSpPr>
          <p:cNvPr id="15364" name="Text Box 4"/>
          <p:cNvSpPr txBox="1">
            <a:spLocks noChangeArrowheads="1"/>
          </p:cNvSpPr>
          <p:nvPr/>
        </p:nvSpPr>
        <p:spPr bwMode="auto">
          <a:xfrm>
            <a:off x="5867399" y="1447801"/>
            <a:ext cx="595206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4000" dirty="0">
                <a:latin typeface="+mn-lt"/>
              </a:rPr>
              <a:t>The lustre of </a:t>
            </a:r>
            <a:r>
              <a:rPr lang="en-GB" altLang="en-US" sz="4000" b="1" u="sng" dirty="0">
                <a:latin typeface="+mn-lt"/>
              </a:rPr>
              <a:t>resin.</a:t>
            </a:r>
          </a:p>
          <a:p>
            <a:pPr algn="l">
              <a:spcBef>
                <a:spcPct val="50000"/>
              </a:spcBef>
            </a:pPr>
            <a:r>
              <a:rPr lang="en-GB" altLang="en-US" sz="4000" dirty="0">
                <a:latin typeface="+mn-lt"/>
              </a:rPr>
              <a:t>The mineral has a </a:t>
            </a:r>
            <a:r>
              <a:rPr lang="en-GB" altLang="en-US" sz="4000" b="1" u="sng" dirty="0">
                <a:latin typeface="+mn-lt"/>
              </a:rPr>
              <a:t>grainy </a:t>
            </a:r>
            <a:r>
              <a:rPr lang="en-GB" altLang="en-US" sz="4000" dirty="0">
                <a:latin typeface="+mn-lt"/>
              </a:rPr>
              <a:t>appearance. </a:t>
            </a:r>
          </a:p>
          <a:p>
            <a:pPr algn="l">
              <a:spcBef>
                <a:spcPct val="50000"/>
              </a:spcBef>
            </a:pPr>
            <a:r>
              <a:rPr lang="en-GB" altLang="en-US" sz="4000" dirty="0">
                <a:latin typeface="+mn-lt"/>
              </a:rPr>
              <a:t>Sphalerite, opal and amber show resinous lustre</a:t>
            </a:r>
          </a:p>
        </p:txBody>
      </p:sp>
      <p:sp>
        <p:nvSpPr>
          <p:cNvPr id="15365" name="Text Box 6"/>
          <p:cNvSpPr txBox="1">
            <a:spLocks noChangeArrowheads="1"/>
          </p:cNvSpPr>
          <p:nvPr/>
        </p:nvSpPr>
        <p:spPr bwMode="auto">
          <a:xfrm>
            <a:off x="397933" y="6140449"/>
            <a:ext cx="3429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dirty="0"/>
              <a:t>Sphalerite (Zinc Blende)</a:t>
            </a:r>
          </a:p>
        </p:txBody>
      </p:sp>
      <p:pic>
        <p:nvPicPr>
          <p:cNvPr id="15366" name="Picture 7" descr="sphalerit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200" y="1268413"/>
            <a:ext cx="4391026" cy="474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Line 8"/>
          <p:cNvSpPr>
            <a:spLocks noChangeShapeType="1"/>
          </p:cNvSpPr>
          <p:nvPr/>
        </p:nvSpPr>
        <p:spPr bwMode="auto">
          <a:xfrm>
            <a:off x="2351088" y="1844675"/>
            <a:ext cx="1008062" cy="0"/>
          </a:xfrm>
          <a:prstGeom prst="line">
            <a:avLst/>
          </a:prstGeom>
          <a:noFill/>
          <a:ln w="2857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68" name="Text Box 9"/>
          <p:cNvSpPr txBox="1">
            <a:spLocks noChangeArrowheads="1"/>
          </p:cNvSpPr>
          <p:nvPr/>
        </p:nvSpPr>
        <p:spPr bwMode="auto">
          <a:xfrm>
            <a:off x="2566988" y="1484313"/>
            <a:ext cx="5762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1600" b="1"/>
              <a:t>1cm</a:t>
            </a:r>
          </a:p>
        </p:txBody>
      </p:sp>
    </p:spTree>
    <p:extLst>
      <p:ext uri="{BB962C8B-B14F-4D97-AF65-F5344CB8AC3E}">
        <p14:creationId xmlns:p14="http://schemas.microsoft.com/office/powerpoint/2010/main" val="348146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581400" y="0"/>
            <a:ext cx="480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400" b="1"/>
              <a:t>Silky Lustre</a:t>
            </a:r>
          </a:p>
        </p:txBody>
      </p:sp>
      <p:sp>
        <p:nvSpPr>
          <p:cNvPr id="14339" name="Text Box 3"/>
          <p:cNvSpPr txBox="1">
            <a:spLocks noChangeArrowheads="1"/>
          </p:cNvSpPr>
          <p:nvPr/>
        </p:nvSpPr>
        <p:spPr bwMode="auto">
          <a:xfrm>
            <a:off x="6019800" y="1524000"/>
            <a:ext cx="5195596"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3600" dirty="0">
                <a:latin typeface="+mn-lt"/>
              </a:rPr>
              <a:t>The lustre of silk.</a:t>
            </a:r>
          </a:p>
          <a:p>
            <a:pPr algn="l">
              <a:spcBef>
                <a:spcPct val="50000"/>
              </a:spcBef>
            </a:pPr>
            <a:r>
              <a:rPr lang="en-GB" altLang="en-US" sz="3600" dirty="0">
                <a:latin typeface="+mn-lt"/>
              </a:rPr>
              <a:t>Occurs in minerals with a </a:t>
            </a:r>
            <a:r>
              <a:rPr lang="en-GB" altLang="en-US" sz="3600" b="1" u="sng" dirty="0">
                <a:latin typeface="+mn-lt"/>
              </a:rPr>
              <a:t>fibrous structure.</a:t>
            </a:r>
          </a:p>
          <a:p>
            <a:pPr algn="l">
              <a:spcBef>
                <a:spcPct val="50000"/>
              </a:spcBef>
            </a:pPr>
            <a:r>
              <a:rPr lang="en-GB" altLang="en-US" sz="3600" dirty="0">
                <a:latin typeface="+mn-lt"/>
              </a:rPr>
              <a:t>Satin spar (a fibrous form of gypsum) shows this to good effect.</a:t>
            </a:r>
          </a:p>
          <a:p>
            <a:pPr algn="l">
              <a:spcBef>
                <a:spcPct val="50000"/>
              </a:spcBef>
            </a:pPr>
            <a:endParaRPr lang="en-GB" altLang="en-US" sz="3600" b="1" dirty="0">
              <a:latin typeface="+mn-lt"/>
            </a:endParaRPr>
          </a:p>
        </p:txBody>
      </p:sp>
      <p:pic>
        <p:nvPicPr>
          <p:cNvPr id="14340" name="Picture 4" descr="DSC00387"/>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824443" y="1030288"/>
            <a:ext cx="48006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7"/>
          <p:cNvSpPr txBox="1">
            <a:spLocks noChangeArrowheads="1"/>
          </p:cNvSpPr>
          <p:nvPr/>
        </p:nvSpPr>
        <p:spPr bwMode="auto">
          <a:xfrm>
            <a:off x="2279651" y="6237288"/>
            <a:ext cx="33115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t>Gypsum (Satin Spar)</a:t>
            </a:r>
          </a:p>
        </p:txBody>
      </p:sp>
    </p:spTree>
    <p:extLst>
      <p:ext uri="{BB962C8B-B14F-4D97-AF65-F5344CB8AC3E}">
        <p14:creationId xmlns:p14="http://schemas.microsoft.com/office/powerpoint/2010/main" val="3961523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733800" y="0"/>
            <a:ext cx="472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400" b="1"/>
              <a:t>Vitreous Lustre</a:t>
            </a:r>
          </a:p>
        </p:txBody>
      </p:sp>
      <p:pic>
        <p:nvPicPr>
          <p:cNvPr id="11267" name="Picture 3" descr="15966"/>
          <p:cNvPicPr>
            <a:picLocks noChangeAspect="1" noChangeArrowheads="1"/>
          </p:cNvPicPr>
          <p:nvPr/>
        </p:nvPicPr>
        <p:blipFill>
          <a:blip r:embed="rId2">
            <a:extLst>
              <a:ext uri="{28A0092B-C50C-407E-A947-70E740481C1C}">
                <a14:useLocalDpi xmlns:a14="http://schemas.microsoft.com/office/drawing/2010/main" val="0"/>
              </a:ext>
            </a:extLst>
          </a:blip>
          <a:srcRect l="4573" r="2385"/>
          <a:stretch>
            <a:fillRect/>
          </a:stretch>
        </p:blipFill>
        <p:spPr bwMode="auto">
          <a:xfrm>
            <a:off x="1447800" y="990600"/>
            <a:ext cx="4572000" cy="446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calcite1"/>
          <p:cNvPicPr>
            <a:picLocks noChangeAspect="1" noChangeArrowheads="1"/>
          </p:cNvPicPr>
          <p:nvPr/>
        </p:nvPicPr>
        <p:blipFill>
          <a:blip r:embed="rId3">
            <a:extLst>
              <a:ext uri="{28A0092B-C50C-407E-A947-70E740481C1C}">
                <a14:useLocalDpi xmlns:a14="http://schemas.microsoft.com/office/drawing/2010/main" val="0"/>
              </a:ext>
            </a:extLst>
          </a:blip>
          <a:srcRect l="7895" t="4176" r="7895" b="7040"/>
          <a:stretch>
            <a:fillRect/>
          </a:stretch>
        </p:blipFill>
        <p:spPr bwMode="auto">
          <a:xfrm>
            <a:off x="6248400" y="990599"/>
            <a:ext cx="4572000" cy="440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6248400" y="9906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b="1">
                <a:solidFill>
                  <a:schemeClr val="bg2"/>
                </a:solidFill>
              </a:rPr>
              <a:t>Dog-Tooth Calcite</a:t>
            </a:r>
          </a:p>
        </p:txBody>
      </p:sp>
      <p:sp>
        <p:nvSpPr>
          <p:cNvPr id="11270" name="Text Box 6"/>
          <p:cNvSpPr txBox="1">
            <a:spLocks noChangeArrowheads="1"/>
          </p:cNvSpPr>
          <p:nvPr/>
        </p:nvSpPr>
        <p:spPr bwMode="auto">
          <a:xfrm>
            <a:off x="1828800" y="1066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b="1">
                <a:solidFill>
                  <a:schemeClr val="bg2"/>
                </a:solidFill>
              </a:rPr>
              <a:t>Fluorite</a:t>
            </a:r>
          </a:p>
        </p:txBody>
      </p:sp>
      <p:sp>
        <p:nvSpPr>
          <p:cNvPr id="11271" name="Text Box 7"/>
          <p:cNvSpPr txBox="1">
            <a:spLocks noChangeArrowheads="1"/>
          </p:cNvSpPr>
          <p:nvPr/>
        </p:nvSpPr>
        <p:spPr bwMode="auto">
          <a:xfrm>
            <a:off x="1185333" y="5486401"/>
            <a:ext cx="1100666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3600" dirty="0">
                <a:latin typeface="+mn-lt"/>
              </a:rPr>
              <a:t>The mineral reflects light like </a:t>
            </a:r>
            <a:r>
              <a:rPr lang="en-GB" altLang="en-US" sz="3600" b="1" u="sng" dirty="0">
                <a:latin typeface="+mn-lt"/>
              </a:rPr>
              <a:t>glass.</a:t>
            </a:r>
          </a:p>
          <a:p>
            <a:pPr algn="l">
              <a:spcBef>
                <a:spcPct val="50000"/>
              </a:spcBef>
            </a:pPr>
            <a:r>
              <a:rPr lang="en-GB" altLang="en-US" sz="3600" dirty="0">
                <a:latin typeface="+mn-lt"/>
              </a:rPr>
              <a:t>Sometimes glassy lustre is used instead of vitreous</a:t>
            </a:r>
          </a:p>
        </p:txBody>
      </p:sp>
    </p:spTree>
    <p:extLst>
      <p:ext uri="{BB962C8B-B14F-4D97-AF65-F5344CB8AC3E}">
        <p14:creationId xmlns:p14="http://schemas.microsoft.com/office/powerpoint/2010/main" val="163141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F6699-FA44-4C51-BCE6-2E3210A114DF}"/>
              </a:ext>
            </a:extLst>
          </p:cNvPr>
          <p:cNvSpPr>
            <a:spLocks noGrp="1"/>
          </p:cNvSpPr>
          <p:nvPr>
            <p:ph type="title"/>
          </p:nvPr>
        </p:nvSpPr>
        <p:spPr/>
        <p:txBody>
          <a:bodyPr/>
          <a:lstStyle/>
          <a:p>
            <a:endParaRPr lang="en-US"/>
          </a:p>
        </p:txBody>
      </p:sp>
      <p:pic>
        <p:nvPicPr>
          <p:cNvPr id="12" name="Picture 12" descr="A picture containing photo&#10;&#10;Description generated with high confidence">
            <a:extLst>
              <a:ext uri="{FF2B5EF4-FFF2-40B4-BE49-F238E27FC236}">
                <a16:creationId xmlns:a16="http://schemas.microsoft.com/office/drawing/2014/main" id="{C10961DA-FF49-4D23-BB73-4C5AD1420C18}"/>
              </a:ext>
            </a:extLst>
          </p:cNvPr>
          <p:cNvPicPr>
            <a:picLocks noGrp="1" noChangeAspect="1"/>
          </p:cNvPicPr>
          <p:nvPr>
            <p:ph idx="1"/>
          </p:nvPr>
        </p:nvPicPr>
        <p:blipFill>
          <a:blip r:embed="rId2"/>
          <a:stretch>
            <a:fillRect/>
          </a:stretch>
        </p:blipFill>
        <p:spPr>
          <a:xfrm>
            <a:off x="446464" y="396875"/>
            <a:ext cx="10768931" cy="6460445"/>
          </a:xfrm>
          <a:prstGeom prst="rect">
            <a:avLst/>
          </a:prstGeom>
        </p:spPr>
      </p:pic>
    </p:spTree>
    <p:extLst>
      <p:ext uri="{BB962C8B-B14F-4D97-AF65-F5344CB8AC3E}">
        <p14:creationId xmlns:p14="http://schemas.microsoft.com/office/powerpoint/2010/main" val="3011598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D8FAA-CB48-4298-97A3-ECBF3F3F75EE}"/>
              </a:ext>
            </a:extLst>
          </p:cNvPr>
          <p:cNvSpPr>
            <a:spLocks noGrp="1"/>
          </p:cNvSpPr>
          <p:nvPr>
            <p:ph type="title"/>
          </p:nvPr>
        </p:nvSpPr>
        <p:spPr>
          <a:xfrm>
            <a:off x="294685" y="-2008"/>
            <a:ext cx="5314536" cy="1325563"/>
          </a:xfrm>
        </p:spPr>
        <p:txBody>
          <a:bodyPr>
            <a:normAutofit/>
          </a:bodyPr>
          <a:lstStyle/>
          <a:p>
            <a:r>
              <a:rPr lang="en-CA" dirty="0"/>
              <a:t>STREAK</a:t>
            </a:r>
          </a:p>
        </p:txBody>
      </p:sp>
      <p:sp>
        <p:nvSpPr>
          <p:cNvPr id="3" name="Content Placeholder 2">
            <a:extLst>
              <a:ext uri="{FF2B5EF4-FFF2-40B4-BE49-F238E27FC236}">
                <a16:creationId xmlns:a16="http://schemas.microsoft.com/office/drawing/2014/main" id="{21815B0C-B215-495B-9FCD-002E3240B884}"/>
              </a:ext>
            </a:extLst>
          </p:cNvPr>
          <p:cNvSpPr>
            <a:spLocks noGrp="1"/>
          </p:cNvSpPr>
          <p:nvPr>
            <p:ph idx="1"/>
          </p:nvPr>
        </p:nvSpPr>
        <p:spPr>
          <a:xfrm>
            <a:off x="274320" y="1693333"/>
            <a:ext cx="6308460" cy="5012267"/>
          </a:xfrm>
        </p:spPr>
        <p:txBody>
          <a:bodyPr anchor="t">
            <a:normAutofit fontScale="85000" lnSpcReduction="20000"/>
          </a:bodyPr>
          <a:lstStyle/>
          <a:p>
            <a:r>
              <a:rPr lang="en-CA" sz="4200" dirty="0"/>
              <a:t>Streak is the color of a </a:t>
            </a:r>
            <a:r>
              <a:rPr lang="en-CA" sz="4200" b="1" u="sng" dirty="0"/>
              <a:t>mineral's powder</a:t>
            </a:r>
            <a:r>
              <a:rPr lang="en-CA" sz="4200" dirty="0"/>
              <a:t>,</a:t>
            </a:r>
          </a:p>
          <a:p>
            <a:r>
              <a:rPr lang="en-CA" sz="4200" dirty="0"/>
              <a:t>Often is </a:t>
            </a:r>
            <a:r>
              <a:rPr lang="en-CA" sz="4200" b="1" u="sng" dirty="0"/>
              <a:t>NOT</a:t>
            </a:r>
            <a:r>
              <a:rPr lang="en-CA" sz="4200" dirty="0"/>
              <a:t> the same color as the mineral itself. </a:t>
            </a:r>
            <a:r>
              <a:rPr lang="en-CA" sz="4200" dirty="0">
                <a:cs typeface="Calibri"/>
              </a:rPr>
              <a:t> </a:t>
            </a:r>
          </a:p>
          <a:p>
            <a:r>
              <a:rPr lang="en-CA" sz="4200" b="1" u="sng" dirty="0"/>
              <a:t>NOT ALL </a:t>
            </a:r>
            <a:r>
              <a:rPr lang="en-CA" sz="4200" dirty="0"/>
              <a:t>minerals have streak.</a:t>
            </a:r>
            <a:endParaRPr lang="en-CA" sz="4200" dirty="0">
              <a:cs typeface="Calibri"/>
            </a:endParaRPr>
          </a:p>
          <a:p>
            <a:r>
              <a:rPr lang="en-CA" sz="4200" dirty="0"/>
              <a:t>Hematite is an example of a mineral that displays a certain color in hand sample (typically black to steel gray, sometimes reddish), and a different streak color (red/brown).</a:t>
            </a:r>
            <a:endParaRPr lang="en-CA" sz="4200" dirty="0">
              <a:cs typeface="Calibri"/>
            </a:endParaRPr>
          </a:p>
          <a:p>
            <a:endParaRPr lang="en-CA"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https://dr282zn36sxxg.cloudfront.net/datastreams/f-d%3A88252bcc1fb6ea4613ef8d2f2906d6c4e11894f2d7b9e6798d890456%2BIMAGE_THUMB_POSTCARD_TINY%2BIMAGE_THUMB_POSTCARD_TINY.1">
            <a:extLst>
              <a:ext uri="{FF2B5EF4-FFF2-40B4-BE49-F238E27FC236}">
                <a16:creationId xmlns:a16="http://schemas.microsoft.com/office/drawing/2014/main" id="{10EAA05B-BB9F-47AD-9A3A-14961789F100}"/>
              </a:ext>
            </a:extLst>
          </p:cNvPr>
          <p:cNvPicPr/>
          <p:nvPr/>
        </p:nvPicPr>
        <p:blipFill rotWithShape="1">
          <a:blip r:embed="rId2">
            <a:extLst>
              <a:ext uri="{28A0092B-C50C-407E-A947-70E740481C1C}">
                <a14:useLocalDpi xmlns:a14="http://schemas.microsoft.com/office/drawing/2010/main" val="0"/>
              </a:ext>
            </a:extLst>
          </a:blip>
          <a:srcRect l="9964" r="7036"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p:spPr>
      </p:pic>
    </p:spTree>
    <p:extLst>
      <p:ext uri="{BB962C8B-B14F-4D97-AF65-F5344CB8AC3E}">
        <p14:creationId xmlns:p14="http://schemas.microsoft.com/office/powerpoint/2010/main" val="234114268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429000" y="-33867"/>
            <a:ext cx="487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400" b="1" dirty="0">
                <a:latin typeface="+mn-lt"/>
              </a:rPr>
              <a:t>Streak Test:</a:t>
            </a:r>
          </a:p>
        </p:txBody>
      </p:sp>
      <p:sp>
        <p:nvSpPr>
          <p:cNvPr id="18435" name="Text Box 3"/>
          <p:cNvSpPr txBox="1">
            <a:spLocks noChangeArrowheads="1"/>
          </p:cNvSpPr>
          <p:nvPr/>
        </p:nvSpPr>
        <p:spPr bwMode="auto">
          <a:xfrm>
            <a:off x="4555067" y="838200"/>
            <a:ext cx="7636933"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sz="3600" dirty="0">
                <a:latin typeface="+mn-lt"/>
                <a:cs typeface="Calibri"/>
              </a:rPr>
              <a:t>Rub a mineral sample on an </a:t>
            </a:r>
            <a:r>
              <a:rPr lang="en-GB" sz="3600" b="1" u="sng" dirty="0">
                <a:latin typeface="+mn-lt"/>
                <a:cs typeface="Calibri"/>
              </a:rPr>
              <a:t>unglazed white porcelain tile.</a:t>
            </a:r>
            <a:endParaRPr lang="en-GB" sz="3600" b="1" u="sng" dirty="0">
              <a:latin typeface="+mn-lt"/>
              <a:cs typeface="Times New Roman"/>
            </a:endParaRPr>
          </a:p>
          <a:p>
            <a:pPr algn="l">
              <a:spcBef>
                <a:spcPct val="50000"/>
              </a:spcBef>
            </a:pPr>
            <a:r>
              <a:rPr lang="en-GB" altLang="en-US" sz="3600" dirty="0">
                <a:latin typeface="+mn-lt"/>
              </a:rPr>
              <a:t>METALLIC ores usually leave a </a:t>
            </a:r>
            <a:r>
              <a:rPr lang="en-GB" altLang="en-US" sz="3600" b="1" u="sng" dirty="0">
                <a:latin typeface="+mn-lt"/>
                <a:cs typeface="Calibri"/>
              </a:rPr>
              <a:t>dark </a:t>
            </a:r>
            <a:r>
              <a:rPr lang="en-GB" altLang="en-US" sz="3600" dirty="0">
                <a:latin typeface="+mn-lt"/>
                <a:cs typeface="Calibri"/>
              </a:rPr>
              <a:t>streak.</a:t>
            </a:r>
          </a:p>
          <a:p>
            <a:pPr algn="l">
              <a:spcBef>
                <a:spcPct val="50000"/>
              </a:spcBef>
            </a:pPr>
            <a:r>
              <a:rPr lang="en-GB" altLang="en-US" sz="3600" dirty="0">
                <a:latin typeface="+mn-lt"/>
              </a:rPr>
              <a:t>Silicates usually have </a:t>
            </a:r>
            <a:r>
              <a:rPr lang="en-GB" altLang="en-US" sz="3600" b="1" u="sng" dirty="0">
                <a:latin typeface="+mn-lt"/>
              </a:rPr>
              <a:t>no</a:t>
            </a:r>
            <a:r>
              <a:rPr lang="en-GB" altLang="en-US" sz="3600" dirty="0">
                <a:latin typeface="+mn-lt"/>
              </a:rPr>
              <a:t> streak.              </a:t>
            </a:r>
          </a:p>
          <a:p>
            <a:pPr algn="l">
              <a:spcBef>
                <a:spcPct val="50000"/>
              </a:spcBef>
            </a:pPr>
            <a:r>
              <a:rPr lang="en-GB" altLang="en-US" sz="3600" dirty="0">
                <a:latin typeface="+mn-lt"/>
              </a:rPr>
              <a:t>White minerals streaked on a white tile leave a </a:t>
            </a:r>
            <a:r>
              <a:rPr lang="en-GB" altLang="en-US" sz="3600" b="1" u="sng" dirty="0">
                <a:latin typeface="+mn-lt"/>
              </a:rPr>
              <a:t>white</a:t>
            </a:r>
            <a:r>
              <a:rPr lang="en-GB" altLang="en-US" sz="3600" dirty="0">
                <a:latin typeface="+mn-lt"/>
              </a:rPr>
              <a:t> streak.</a:t>
            </a:r>
            <a:endParaRPr lang="en-GB" altLang="en-US" sz="3600" dirty="0">
              <a:latin typeface="+mn-lt"/>
              <a:cs typeface="Calibri"/>
            </a:endParaRPr>
          </a:p>
        </p:txBody>
      </p:sp>
      <p:pic>
        <p:nvPicPr>
          <p:cNvPr id="18436" name="Picture 4" descr="DSC004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673100"/>
            <a:ext cx="381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169333" y="5922433"/>
            <a:ext cx="38100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dirty="0"/>
              <a:t>Haematite gives a       cherry red streak</a:t>
            </a:r>
          </a:p>
        </p:txBody>
      </p:sp>
    </p:spTree>
    <p:extLst>
      <p:ext uri="{BB962C8B-B14F-4D97-AF65-F5344CB8AC3E}">
        <p14:creationId xmlns:p14="http://schemas.microsoft.com/office/powerpoint/2010/main" val="49315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09E1-F64A-44FC-BCB2-17358623704D}"/>
              </a:ext>
            </a:extLst>
          </p:cNvPr>
          <p:cNvSpPr>
            <a:spLocks noGrp="1"/>
          </p:cNvSpPr>
          <p:nvPr>
            <p:ph type="title"/>
          </p:nvPr>
        </p:nvSpPr>
        <p:spPr>
          <a:xfrm>
            <a:off x="648929" y="629266"/>
            <a:ext cx="5127031" cy="1676603"/>
          </a:xfrm>
        </p:spPr>
        <p:txBody>
          <a:bodyPr>
            <a:normAutofit/>
          </a:bodyPr>
          <a:lstStyle/>
          <a:p>
            <a:r>
              <a:rPr lang="en-CA" sz="4100"/>
              <a:t>PHYSICAL PROPERTIES OF MINERALS</a:t>
            </a:r>
          </a:p>
        </p:txBody>
      </p:sp>
      <p:sp>
        <p:nvSpPr>
          <p:cNvPr id="3" name="Content Placeholder 2">
            <a:extLst>
              <a:ext uri="{FF2B5EF4-FFF2-40B4-BE49-F238E27FC236}">
                <a16:creationId xmlns:a16="http://schemas.microsoft.com/office/drawing/2014/main" id="{61BA7A77-48BA-4D75-9395-FB3C3BF830B9}"/>
              </a:ext>
            </a:extLst>
          </p:cNvPr>
          <p:cNvSpPr>
            <a:spLocks noGrp="1"/>
          </p:cNvSpPr>
          <p:nvPr>
            <p:ph idx="1"/>
          </p:nvPr>
        </p:nvSpPr>
        <p:spPr>
          <a:xfrm>
            <a:off x="648930" y="2438400"/>
            <a:ext cx="5127029" cy="3785419"/>
          </a:xfrm>
        </p:spPr>
        <p:txBody>
          <a:bodyPr>
            <a:normAutofit fontScale="92500" lnSpcReduction="20000"/>
          </a:bodyPr>
          <a:lstStyle/>
          <a:p>
            <a:r>
              <a:rPr lang="en-CA" i="1"/>
              <a:t>Can you identify this mineral? How would you do it?  By color? Shape? Whether it's shiny or dull? Are there lines (striations) running across? This mineral has shiny, gold, cubic crystals with striations, and smells like sulfur. What is it?</a:t>
            </a:r>
            <a:endParaRPr lang="en-CA"/>
          </a:p>
          <a:p>
            <a:endParaRPr lang="en-CA"/>
          </a:p>
        </p:txBody>
      </p:sp>
      <p:pic>
        <p:nvPicPr>
          <p:cNvPr id="4" name="Picture 3" descr="https://dr282zn36sxxg.cloudfront.net/datastreams/f-d%3A14371805eefdab229d43c5f7f9324320a32f69ff60ad2dfba0efbd1f%2BIMAGE_TINY%2BIMAGE_TINY.1">
            <a:extLst>
              <a:ext uri="{FF2B5EF4-FFF2-40B4-BE49-F238E27FC236}">
                <a16:creationId xmlns:a16="http://schemas.microsoft.com/office/drawing/2014/main" id="{E301142B-77B5-4E76-9775-D5339EDB313C}"/>
              </a:ext>
            </a:extLst>
          </p:cNvPr>
          <p:cNvPicPr/>
          <p:nvPr/>
        </p:nvPicPr>
        <p:blipFill rotWithShape="1">
          <a:blip r:embed="rId3" cstate="print">
            <a:extLst>
              <a:ext uri="{28A0092B-C50C-407E-A947-70E740481C1C}">
                <a14:useLocalDpi xmlns:a14="http://schemas.microsoft.com/office/drawing/2010/main" val="0"/>
              </a:ext>
            </a:extLst>
          </a:blip>
          <a:srcRect l="14747" r="20137" b="-1"/>
          <a:stretch/>
        </p:blipFill>
        <p:spPr bwMode="auto">
          <a:xfrm>
            <a:off x="6090613" y="640082"/>
            <a:ext cx="5461724" cy="5577837"/>
          </a:xfrm>
          <a:prstGeom prst="rect">
            <a:avLst/>
          </a:prstGeom>
          <a:noFill/>
          <a:effectLst/>
        </p:spPr>
      </p:pic>
    </p:spTree>
    <p:extLst>
      <p:ext uri="{BB962C8B-B14F-4D97-AF65-F5344CB8AC3E}">
        <p14:creationId xmlns:p14="http://schemas.microsoft.com/office/powerpoint/2010/main" val="1982089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B9CDC-295B-47C6-A3C2-6354F66AB1D3}"/>
              </a:ext>
            </a:extLst>
          </p:cNvPr>
          <p:cNvSpPr>
            <a:spLocks noGrp="1"/>
          </p:cNvSpPr>
          <p:nvPr>
            <p:ph type="title"/>
          </p:nvPr>
        </p:nvSpPr>
        <p:spPr/>
        <p:txBody>
          <a:bodyPr/>
          <a:lstStyle/>
          <a:p>
            <a:r>
              <a:rPr lang="en-US" dirty="0">
                <a:cs typeface="Calibri Light"/>
              </a:rPr>
              <a:t>Streak</a:t>
            </a:r>
            <a:endParaRPr lang="en-US" dirty="0"/>
          </a:p>
        </p:txBody>
      </p:sp>
      <p:sp>
        <p:nvSpPr>
          <p:cNvPr id="3" name="Content Placeholder 2">
            <a:extLst>
              <a:ext uri="{FF2B5EF4-FFF2-40B4-BE49-F238E27FC236}">
                <a16:creationId xmlns:a16="http://schemas.microsoft.com/office/drawing/2014/main" id="{2D7C3848-7172-4746-A1E4-BC1AD3FDE604}"/>
              </a:ext>
            </a:extLst>
          </p:cNvPr>
          <p:cNvSpPr>
            <a:spLocks noGrp="1"/>
          </p:cNvSpPr>
          <p:nvPr>
            <p:ph idx="1"/>
          </p:nvPr>
        </p:nvSpPr>
        <p:spPr/>
        <p:txBody>
          <a:bodyPr vert="horz" lIns="91440" tIns="45720" rIns="91440" bIns="45720" rtlCol="0" anchor="t">
            <a:normAutofit/>
          </a:bodyPr>
          <a:lstStyle/>
          <a:p>
            <a:r>
              <a:rPr lang="en-US" i="1" dirty="0">
                <a:cs typeface="Calibri"/>
              </a:rPr>
              <a:t>Not all minerals will leave a streak:</a:t>
            </a:r>
          </a:p>
          <a:p>
            <a:r>
              <a:rPr lang="en-US" i="1" dirty="0">
                <a:cs typeface="Calibri"/>
              </a:rPr>
              <a:t>Minerals that are HARDER than the tile will not leave a powder residue.</a:t>
            </a:r>
          </a:p>
          <a:p>
            <a:endParaRPr lang="en-US" i="1" dirty="0">
              <a:cs typeface="Calibri"/>
            </a:endParaRPr>
          </a:p>
          <a:p>
            <a:r>
              <a:rPr lang="en-US" i="1" dirty="0">
                <a:cs typeface="Calibri"/>
              </a:rPr>
              <a:t>Why would the minerals </a:t>
            </a:r>
            <a:r>
              <a:rPr lang="en-US" i="1" dirty="0" err="1">
                <a:cs typeface="Calibri"/>
              </a:rPr>
              <a:t>colour</a:t>
            </a:r>
            <a:r>
              <a:rPr lang="en-US" i="1" dirty="0">
                <a:cs typeface="Calibri"/>
              </a:rPr>
              <a:t> be different from it`s streak?</a:t>
            </a:r>
          </a:p>
        </p:txBody>
      </p:sp>
    </p:spTree>
    <p:extLst>
      <p:ext uri="{BB962C8B-B14F-4D97-AF65-F5344CB8AC3E}">
        <p14:creationId xmlns:p14="http://schemas.microsoft.com/office/powerpoint/2010/main" val="3552676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B9CDC-295B-47C6-A3C2-6354F66AB1D3}"/>
              </a:ext>
            </a:extLst>
          </p:cNvPr>
          <p:cNvSpPr>
            <a:spLocks noGrp="1"/>
          </p:cNvSpPr>
          <p:nvPr>
            <p:ph type="title"/>
          </p:nvPr>
        </p:nvSpPr>
        <p:spPr/>
        <p:txBody>
          <a:bodyPr/>
          <a:lstStyle/>
          <a:p>
            <a:r>
              <a:rPr lang="en-US" dirty="0">
                <a:cs typeface="Calibri Light"/>
              </a:rPr>
              <a:t>Streak</a:t>
            </a:r>
            <a:endParaRPr lang="en-US" dirty="0"/>
          </a:p>
        </p:txBody>
      </p:sp>
      <p:sp>
        <p:nvSpPr>
          <p:cNvPr id="3" name="Content Placeholder 2">
            <a:extLst>
              <a:ext uri="{FF2B5EF4-FFF2-40B4-BE49-F238E27FC236}">
                <a16:creationId xmlns:a16="http://schemas.microsoft.com/office/drawing/2014/main" id="{2D7C3848-7172-4746-A1E4-BC1AD3FDE604}"/>
              </a:ext>
            </a:extLst>
          </p:cNvPr>
          <p:cNvSpPr>
            <a:spLocks noGrp="1"/>
          </p:cNvSpPr>
          <p:nvPr>
            <p:ph idx="1"/>
          </p:nvPr>
        </p:nvSpPr>
        <p:spPr/>
        <p:txBody>
          <a:bodyPr vert="horz" lIns="91440" tIns="45720" rIns="91440" bIns="45720" rtlCol="0" anchor="t">
            <a:normAutofit fontScale="92500" lnSpcReduction="10000"/>
          </a:bodyPr>
          <a:lstStyle/>
          <a:p>
            <a:r>
              <a:rPr lang="en-US" i="1" dirty="0">
                <a:cs typeface="Calibri"/>
              </a:rPr>
              <a:t>Not all minerals will leave a streak:</a:t>
            </a:r>
          </a:p>
          <a:p>
            <a:r>
              <a:rPr lang="en-US" i="1" dirty="0">
                <a:cs typeface="Calibri"/>
              </a:rPr>
              <a:t>Minerals that are HARDER than the tile will not leave a powder residue.</a:t>
            </a:r>
          </a:p>
          <a:p>
            <a:endParaRPr lang="en-US" i="1" dirty="0">
              <a:cs typeface="Calibri"/>
            </a:endParaRPr>
          </a:p>
          <a:p>
            <a:r>
              <a:rPr lang="en-US" i="1" dirty="0">
                <a:cs typeface="Calibri"/>
              </a:rPr>
              <a:t>Why would the minerals </a:t>
            </a:r>
            <a:r>
              <a:rPr lang="en-US" i="1" dirty="0" err="1">
                <a:cs typeface="Calibri"/>
              </a:rPr>
              <a:t>colour</a:t>
            </a:r>
            <a:r>
              <a:rPr lang="en-US" i="1" dirty="0">
                <a:cs typeface="Calibri"/>
              </a:rPr>
              <a:t> be DIFFERENT from it`s streak.</a:t>
            </a:r>
          </a:p>
          <a:p>
            <a:r>
              <a:rPr lang="en-US" dirty="0">
                <a:solidFill>
                  <a:srgbClr val="FF0000"/>
                </a:solidFill>
                <a:cs typeface="Calibri"/>
              </a:rPr>
              <a:t>Translucent minerals may be </a:t>
            </a:r>
            <a:r>
              <a:rPr lang="en-US" dirty="0" err="1">
                <a:solidFill>
                  <a:srgbClr val="FF0000"/>
                </a:solidFill>
                <a:cs typeface="Calibri"/>
              </a:rPr>
              <a:t>coloured</a:t>
            </a:r>
            <a:r>
              <a:rPr lang="en-US" dirty="0">
                <a:solidFill>
                  <a:srgbClr val="FF0000"/>
                </a:solidFill>
                <a:cs typeface="Calibri"/>
              </a:rPr>
              <a:t> by trace elements.  These tiny trace amounts may not show up on the streak. </a:t>
            </a:r>
          </a:p>
        </p:txBody>
      </p:sp>
    </p:spTree>
    <p:extLst>
      <p:ext uri="{BB962C8B-B14F-4D97-AF65-F5344CB8AC3E}">
        <p14:creationId xmlns:p14="http://schemas.microsoft.com/office/powerpoint/2010/main" val="871169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CDD20-7CDA-42F1-8AC8-90BFE9FA84A7}"/>
              </a:ext>
            </a:extLst>
          </p:cNvPr>
          <p:cNvSpPr>
            <a:spLocks noGrp="1"/>
          </p:cNvSpPr>
          <p:nvPr>
            <p:ph type="title"/>
          </p:nvPr>
        </p:nvSpPr>
        <p:spPr/>
        <p:txBody>
          <a:bodyPr/>
          <a:lstStyle/>
          <a:p>
            <a:r>
              <a:rPr lang="en-CA"/>
              <a:t>DENSITY</a:t>
            </a:r>
          </a:p>
        </p:txBody>
      </p:sp>
      <p:sp>
        <p:nvSpPr>
          <p:cNvPr id="3" name="Content Placeholder 2">
            <a:extLst>
              <a:ext uri="{FF2B5EF4-FFF2-40B4-BE49-F238E27FC236}">
                <a16:creationId xmlns:a16="http://schemas.microsoft.com/office/drawing/2014/main" id="{A7938AA4-D305-4599-84A2-C3D27838B7A9}"/>
              </a:ext>
            </a:extLst>
          </p:cNvPr>
          <p:cNvSpPr>
            <a:spLocks noGrp="1"/>
          </p:cNvSpPr>
          <p:nvPr>
            <p:ph idx="1"/>
          </p:nvPr>
        </p:nvSpPr>
        <p:spPr>
          <a:xfrm>
            <a:off x="364067" y="2094773"/>
            <a:ext cx="10515600" cy="4351338"/>
          </a:xfrm>
        </p:spPr>
        <p:txBody>
          <a:bodyPr>
            <a:normAutofit fontScale="85000" lnSpcReduction="20000"/>
          </a:bodyPr>
          <a:lstStyle/>
          <a:p>
            <a:r>
              <a:rPr lang="en-CA" b="1" dirty="0"/>
              <a:t>Density</a:t>
            </a:r>
            <a:r>
              <a:rPr lang="en-CA" dirty="0"/>
              <a:t> = mass/volume.</a:t>
            </a:r>
          </a:p>
          <a:p>
            <a:endParaRPr lang="en-CA" dirty="0"/>
          </a:p>
          <a:p>
            <a:r>
              <a:rPr lang="en-CA" dirty="0"/>
              <a:t>Pure gold has a density of about 19 g/cm</a:t>
            </a:r>
            <a:r>
              <a:rPr lang="en-CA" baseline="30000" dirty="0"/>
              <a:t>3</a:t>
            </a:r>
            <a:r>
              <a:rPr lang="en-CA" dirty="0"/>
              <a:t>; </a:t>
            </a:r>
          </a:p>
          <a:p>
            <a:r>
              <a:rPr lang="en-CA" dirty="0"/>
              <a:t>Pyrite has a density of about 5 g/cm</a:t>
            </a:r>
            <a:r>
              <a:rPr lang="en-CA" baseline="30000" dirty="0"/>
              <a:t>3</a:t>
            </a:r>
            <a:r>
              <a:rPr lang="en-CA" dirty="0"/>
              <a:t> . </a:t>
            </a:r>
          </a:p>
          <a:p>
            <a:r>
              <a:rPr lang="en-CA" dirty="0"/>
              <a:t>Quartz is even less dense than pyrite and has a density of 2.7 g/cm</a:t>
            </a:r>
            <a:r>
              <a:rPr lang="en-CA" baseline="30000" dirty="0"/>
              <a:t>3</a:t>
            </a:r>
            <a:r>
              <a:rPr lang="en-CA" dirty="0"/>
              <a:t>.</a:t>
            </a:r>
          </a:p>
          <a:p>
            <a:endParaRPr lang="en-CA" dirty="0"/>
          </a:p>
          <a:p>
            <a:r>
              <a:rPr lang="en-CA" dirty="0"/>
              <a:t>The specific gravity of a substance compares its density to that of </a:t>
            </a:r>
            <a:r>
              <a:rPr lang="en-CA" u="sng" dirty="0">
                <a:hlinkClick r:id="rId2" tooltip="Water"/>
              </a:rPr>
              <a:t>water</a:t>
            </a:r>
            <a:r>
              <a:rPr lang="en-CA" dirty="0"/>
              <a:t>. Substances that are more dense have higher specific gravity.</a:t>
            </a:r>
          </a:p>
          <a:p>
            <a:endParaRPr lang="en-CA" dirty="0"/>
          </a:p>
        </p:txBody>
      </p:sp>
      <p:pic>
        <p:nvPicPr>
          <p:cNvPr id="48130" name="Picture 2" descr="Image result for gold and pyrite">
            <a:extLst>
              <a:ext uri="{FF2B5EF4-FFF2-40B4-BE49-F238E27FC236}">
                <a16:creationId xmlns:a16="http://schemas.microsoft.com/office/drawing/2014/main" id="{AB6F00E3-F5FD-4560-8CA3-3683CDA62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185" y="635100"/>
            <a:ext cx="3908100" cy="312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841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438400" y="0"/>
            <a:ext cx="70104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3600" b="1"/>
              <a:t>Relative Density- Some Examples</a:t>
            </a:r>
          </a:p>
        </p:txBody>
      </p:sp>
      <p:pic>
        <p:nvPicPr>
          <p:cNvPr id="22531" name="Picture 3" descr="DSC003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692150"/>
            <a:ext cx="28082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mso3E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692150"/>
            <a:ext cx="25193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Dsc002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7913" y="692150"/>
            <a:ext cx="30607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Dsc002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3716339"/>
            <a:ext cx="28082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haematit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3716339"/>
            <a:ext cx="25923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descr="DSC003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1" y="3716338"/>
            <a:ext cx="3097213"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10"/>
          <p:cNvSpPr txBox="1">
            <a:spLocks noChangeArrowheads="1"/>
          </p:cNvSpPr>
          <p:nvPr/>
        </p:nvSpPr>
        <p:spPr bwMode="auto">
          <a:xfrm>
            <a:off x="1919289" y="3284539"/>
            <a:ext cx="25923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2000" b="1"/>
              <a:t>Kyanite 3.5-3.7</a:t>
            </a:r>
          </a:p>
        </p:txBody>
      </p:sp>
      <p:sp>
        <p:nvSpPr>
          <p:cNvPr id="22538" name="Text Box 11"/>
          <p:cNvSpPr txBox="1">
            <a:spLocks noChangeArrowheads="1"/>
          </p:cNvSpPr>
          <p:nvPr/>
        </p:nvSpPr>
        <p:spPr bwMode="auto">
          <a:xfrm>
            <a:off x="4872039" y="3284539"/>
            <a:ext cx="23764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2000" b="1"/>
              <a:t>Gold 12.0-20.0</a:t>
            </a:r>
          </a:p>
        </p:txBody>
      </p:sp>
      <p:sp>
        <p:nvSpPr>
          <p:cNvPr id="22539" name="Text Box 13"/>
          <p:cNvSpPr txBox="1">
            <a:spLocks noChangeArrowheads="1"/>
          </p:cNvSpPr>
          <p:nvPr/>
        </p:nvSpPr>
        <p:spPr bwMode="auto">
          <a:xfrm>
            <a:off x="7464425" y="3284538"/>
            <a:ext cx="2952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a:p>
        </p:txBody>
      </p:sp>
      <p:sp>
        <p:nvSpPr>
          <p:cNvPr id="22540" name="Text Box 14"/>
          <p:cNvSpPr txBox="1">
            <a:spLocks noChangeArrowheads="1"/>
          </p:cNvSpPr>
          <p:nvPr/>
        </p:nvSpPr>
        <p:spPr bwMode="auto">
          <a:xfrm>
            <a:off x="7464426" y="3284539"/>
            <a:ext cx="287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2000" b="1"/>
              <a:t>Fluorite 3.2</a:t>
            </a:r>
          </a:p>
        </p:txBody>
      </p:sp>
      <p:sp>
        <p:nvSpPr>
          <p:cNvPr id="22541" name="Text Box 15"/>
          <p:cNvSpPr txBox="1">
            <a:spLocks noChangeArrowheads="1"/>
          </p:cNvSpPr>
          <p:nvPr/>
        </p:nvSpPr>
        <p:spPr bwMode="auto">
          <a:xfrm>
            <a:off x="1919289" y="6237289"/>
            <a:ext cx="26638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2000" b="1"/>
              <a:t>Iron Pyrite 4.9-5.2</a:t>
            </a:r>
          </a:p>
        </p:txBody>
      </p:sp>
      <p:sp>
        <p:nvSpPr>
          <p:cNvPr id="22542" name="Text Box 16"/>
          <p:cNvSpPr txBox="1">
            <a:spLocks noChangeArrowheads="1"/>
          </p:cNvSpPr>
          <p:nvPr/>
        </p:nvSpPr>
        <p:spPr bwMode="auto">
          <a:xfrm>
            <a:off x="4800601" y="6400800"/>
            <a:ext cx="24479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a:p>
        </p:txBody>
      </p:sp>
      <p:sp>
        <p:nvSpPr>
          <p:cNvPr id="22543" name="Text Box 18"/>
          <p:cNvSpPr txBox="1">
            <a:spLocks noChangeArrowheads="1"/>
          </p:cNvSpPr>
          <p:nvPr/>
        </p:nvSpPr>
        <p:spPr bwMode="auto">
          <a:xfrm>
            <a:off x="4727575" y="6237289"/>
            <a:ext cx="2520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2000" b="1"/>
              <a:t>Haematite 4.9-5.3</a:t>
            </a:r>
          </a:p>
        </p:txBody>
      </p:sp>
      <p:sp>
        <p:nvSpPr>
          <p:cNvPr id="22544" name="Text Box 19"/>
          <p:cNvSpPr txBox="1">
            <a:spLocks noChangeArrowheads="1"/>
          </p:cNvSpPr>
          <p:nvPr/>
        </p:nvSpPr>
        <p:spPr bwMode="auto">
          <a:xfrm>
            <a:off x="7535864" y="6237289"/>
            <a:ext cx="28082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2000" b="1"/>
              <a:t>Gypsum 2.3</a:t>
            </a:r>
          </a:p>
        </p:txBody>
      </p:sp>
    </p:spTree>
    <p:extLst>
      <p:ext uri="{BB962C8B-B14F-4D97-AF65-F5344CB8AC3E}">
        <p14:creationId xmlns:p14="http://schemas.microsoft.com/office/powerpoint/2010/main" val="1797465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4F91-58A8-4A7B-905F-EB812590C0C3}"/>
              </a:ext>
            </a:extLst>
          </p:cNvPr>
          <p:cNvSpPr>
            <a:spLocks noGrp="1"/>
          </p:cNvSpPr>
          <p:nvPr>
            <p:ph type="title"/>
          </p:nvPr>
        </p:nvSpPr>
        <p:spPr>
          <a:xfrm>
            <a:off x="648929" y="629266"/>
            <a:ext cx="6422849" cy="1676603"/>
          </a:xfrm>
        </p:spPr>
        <p:txBody>
          <a:bodyPr>
            <a:normAutofit/>
          </a:bodyPr>
          <a:lstStyle/>
          <a:p>
            <a:r>
              <a:rPr lang="en-CA"/>
              <a:t>HARDNESS</a:t>
            </a:r>
          </a:p>
        </p:txBody>
      </p:sp>
      <p:sp>
        <p:nvSpPr>
          <p:cNvPr id="3" name="Content Placeholder 2">
            <a:extLst>
              <a:ext uri="{FF2B5EF4-FFF2-40B4-BE49-F238E27FC236}">
                <a16:creationId xmlns:a16="http://schemas.microsoft.com/office/drawing/2014/main" id="{61EC16A8-C129-467F-B4D7-D58107074CE0}"/>
              </a:ext>
            </a:extLst>
          </p:cNvPr>
          <p:cNvSpPr>
            <a:spLocks noGrp="1"/>
          </p:cNvSpPr>
          <p:nvPr>
            <p:ph idx="1"/>
          </p:nvPr>
        </p:nvSpPr>
        <p:spPr>
          <a:xfrm>
            <a:off x="648931" y="2438400"/>
            <a:ext cx="6422848" cy="3785419"/>
          </a:xfrm>
        </p:spPr>
        <p:txBody>
          <a:bodyPr>
            <a:normAutofit/>
          </a:bodyPr>
          <a:lstStyle/>
          <a:p>
            <a:r>
              <a:rPr lang="en-CA" dirty="0"/>
              <a:t>Measure of whether a mineral will scratch or be scratched.</a:t>
            </a:r>
          </a:p>
          <a:p>
            <a:r>
              <a:rPr lang="en-CA" b="1" u="sng" dirty="0"/>
              <a:t>Mohs Hardness Scale</a:t>
            </a:r>
            <a:r>
              <a:rPr lang="en-CA" dirty="0"/>
              <a:t>, is a reference for mineral hardness.</a:t>
            </a:r>
          </a:p>
          <a:p>
            <a:r>
              <a:rPr lang="en-CA" dirty="0"/>
              <a:t>Scale from 1-10 (1 being the softest, 10 hardest)</a:t>
            </a:r>
          </a:p>
          <a:p>
            <a:endParaRPr lang="en-CA" sz="2000" dirty="0"/>
          </a:p>
        </p:txBody>
      </p:sp>
      <p:sp>
        <p:nvSpPr>
          <p:cNvPr id="10" name="Rectangle 9">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723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D023653-A421-414A-8367-3F34E6DD28EE}"/>
              </a:ext>
            </a:extLst>
          </p:cNvPr>
          <p:cNvPicPr/>
          <p:nvPr/>
        </p:nvPicPr>
        <p:blipFill rotWithShape="1">
          <a:blip r:embed="rId3">
            <a:extLst>
              <a:ext uri="{28A0092B-C50C-407E-A947-70E740481C1C}">
                <a14:useLocalDpi xmlns:a14="http://schemas.microsoft.com/office/drawing/2010/main" val="0"/>
              </a:ext>
            </a:extLst>
          </a:blip>
          <a:srcRect r="1350" b="-1"/>
          <a:stretch/>
        </p:blipFill>
        <p:spPr>
          <a:xfrm>
            <a:off x="7556409" y="0"/>
            <a:ext cx="4635591" cy="6858000"/>
          </a:xfrm>
          <a:prstGeom prst="rect">
            <a:avLst/>
          </a:prstGeom>
          <a:effectLst/>
        </p:spPr>
      </p:pic>
    </p:spTree>
    <p:extLst>
      <p:ext uri="{BB962C8B-B14F-4D97-AF65-F5344CB8AC3E}">
        <p14:creationId xmlns:p14="http://schemas.microsoft.com/office/powerpoint/2010/main" val="3438650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267200" y="0"/>
            <a:ext cx="3505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5400" b="1"/>
              <a:t>Hardness</a:t>
            </a:r>
          </a:p>
        </p:txBody>
      </p:sp>
      <p:sp>
        <p:nvSpPr>
          <p:cNvPr id="23555" name="Text Box 3"/>
          <p:cNvSpPr txBox="1">
            <a:spLocks noChangeArrowheads="1"/>
          </p:cNvSpPr>
          <p:nvPr/>
        </p:nvSpPr>
        <p:spPr bwMode="auto">
          <a:xfrm>
            <a:off x="0" y="1143000"/>
            <a:ext cx="12395200"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GB" altLang="en-US" sz="3600" b="1" dirty="0">
              <a:latin typeface="+mn-lt"/>
            </a:endParaRPr>
          </a:p>
          <a:p>
            <a:pPr>
              <a:spcBef>
                <a:spcPct val="50000"/>
              </a:spcBef>
            </a:pPr>
            <a:endParaRPr lang="en-GB" altLang="en-US" sz="3600" b="1" dirty="0">
              <a:latin typeface="+mn-lt"/>
            </a:endParaRPr>
          </a:p>
          <a:p>
            <a:pPr>
              <a:spcBef>
                <a:spcPct val="50000"/>
              </a:spcBef>
            </a:pPr>
            <a:endParaRPr lang="en-GB" altLang="en-US" sz="3600" b="1" dirty="0">
              <a:latin typeface="+mn-lt"/>
            </a:endParaRPr>
          </a:p>
          <a:p>
            <a:pPr>
              <a:spcBef>
                <a:spcPct val="50000"/>
              </a:spcBef>
            </a:pPr>
            <a:endParaRPr lang="en-GB" altLang="en-US" sz="3600" b="1" dirty="0">
              <a:latin typeface="+mn-lt"/>
            </a:endParaRPr>
          </a:p>
          <a:p>
            <a:pPr algn="l">
              <a:spcBef>
                <a:spcPct val="50000"/>
              </a:spcBef>
            </a:pPr>
            <a:endParaRPr lang="en-GB" altLang="en-US" sz="3600" dirty="0">
              <a:latin typeface="+mn-lt"/>
            </a:endParaRPr>
          </a:p>
          <a:p>
            <a:pPr algn="l">
              <a:spcBef>
                <a:spcPct val="50000"/>
              </a:spcBef>
            </a:pPr>
            <a:r>
              <a:rPr lang="en-GB" altLang="en-US" sz="3600" dirty="0">
                <a:latin typeface="+mn-lt"/>
              </a:rPr>
              <a:t>Scale was devised by measuring the amount of noise and powder produced from rubbing a mineral on a metal file</a:t>
            </a:r>
          </a:p>
          <a:p>
            <a:pPr algn="l">
              <a:spcBef>
                <a:spcPct val="50000"/>
              </a:spcBef>
            </a:pPr>
            <a:endParaRPr lang="en-GB" altLang="en-US" dirty="0"/>
          </a:p>
          <a:p>
            <a:pPr>
              <a:spcBef>
                <a:spcPct val="50000"/>
              </a:spcBef>
            </a:pPr>
            <a:endParaRPr lang="en-GB" altLang="en-US" sz="4400" b="1" dirty="0"/>
          </a:p>
        </p:txBody>
      </p:sp>
      <p:graphicFrame>
        <p:nvGraphicFramePr>
          <p:cNvPr id="23556" name="Object 4"/>
          <p:cNvGraphicFramePr>
            <a:graphicFrameLocks noChangeAspect="1"/>
          </p:cNvGraphicFramePr>
          <p:nvPr/>
        </p:nvGraphicFramePr>
        <p:xfrm>
          <a:off x="6324600" y="1905000"/>
          <a:ext cx="3352800" cy="3352800"/>
        </p:xfrm>
        <a:graphic>
          <a:graphicData uri="http://schemas.openxmlformats.org/presentationml/2006/ole">
            <mc:AlternateContent xmlns:mc="http://schemas.openxmlformats.org/markup-compatibility/2006">
              <mc:Choice xmlns:v="urn:schemas-microsoft-com:vml" Requires="v">
                <p:oleObj spid="_x0000_s1026" name="Slide" r:id="rId3" imgW="4572000" imgH="3429000" progId="PowerPoint.Slide.8">
                  <p:embed/>
                </p:oleObj>
              </mc:Choice>
              <mc:Fallback>
                <p:oleObj name="Slide" r:id="rId3" imgW="4572000" imgH="3429000" progId="PowerPoint.Slide.8">
                  <p:embed/>
                  <p:pic>
                    <p:nvPicPr>
                      <p:cNvPr id="23556" name="Object 4"/>
                      <p:cNvPicPr>
                        <a:picLocks noChangeAspect="1" noChangeArrowheads="1"/>
                      </p:cNvPicPr>
                      <p:nvPr/>
                    </p:nvPicPr>
                    <p:blipFill>
                      <a:blip r:embed="rId4">
                        <a:extLst>
                          <a:ext uri="{28A0092B-C50C-407E-A947-70E740481C1C}">
                            <a14:useLocalDpi xmlns:a14="http://schemas.microsoft.com/office/drawing/2010/main" val="0"/>
                          </a:ext>
                        </a:extLst>
                      </a:blip>
                      <a:srcRect l="16667" t="18657" r="33333" b="5788"/>
                      <a:stretch>
                        <a:fillRect/>
                      </a:stretch>
                    </p:blipFill>
                    <p:spPr bwMode="auto">
                      <a:xfrm>
                        <a:off x="6324600" y="1905000"/>
                        <a:ext cx="335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557" name="Picture 5" descr="DSC003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905000"/>
            <a:ext cx="3810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p:cNvSpPr txBox="1">
            <a:spLocks noChangeArrowheads="1"/>
          </p:cNvSpPr>
          <p:nvPr/>
        </p:nvSpPr>
        <p:spPr bwMode="auto">
          <a:xfrm>
            <a:off x="4533900" y="4605486"/>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b="1" dirty="0"/>
              <a:t>Talc 1.0</a:t>
            </a:r>
          </a:p>
        </p:txBody>
      </p:sp>
      <p:sp>
        <p:nvSpPr>
          <p:cNvPr id="23559" name="Text Box 7"/>
          <p:cNvSpPr txBox="1">
            <a:spLocks noChangeArrowheads="1"/>
          </p:cNvSpPr>
          <p:nvPr/>
        </p:nvSpPr>
        <p:spPr bwMode="auto">
          <a:xfrm>
            <a:off x="6400800" y="48006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b="1" dirty="0">
                <a:solidFill>
                  <a:schemeClr val="bg2"/>
                </a:solidFill>
              </a:rPr>
              <a:t>Diamond 10.0</a:t>
            </a:r>
          </a:p>
        </p:txBody>
      </p:sp>
    </p:spTree>
    <p:extLst>
      <p:ext uri="{BB962C8B-B14F-4D97-AF65-F5344CB8AC3E}">
        <p14:creationId xmlns:p14="http://schemas.microsoft.com/office/powerpoint/2010/main" val="2549322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644661" y="1"/>
            <a:ext cx="6330461"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000" b="1" u="sng" dirty="0" err="1"/>
              <a:t>Moh’s</a:t>
            </a:r>
            <a:r>
              <a:rPr lang="en-GB" altLang="en-US" sz="4000" b="1" u="sng" dirty="0"/>
              <a:t> Scale of Hardness</a:t>
            </a:r>
          </a:p>
          <a:p>
            <a:pPr algn="l">
              <a:spcBef>
                <a:spcPct val="50000"/>
              </a:spcBef>
            </a:pPr>
            <a:r>
              <a:rPr lang="en-GB" altLang="en-US" sz="4400" dirty="0">
                <a:latin typeface="+mn-lt"/>
              </a:rPr>
              <a:t>10 Diamond</a:t>
            </a:r>
          </a:p>
          <a:p>
            <a:pPr algn="l">
              <a:spcBef>
                <a:spcPct val="50000"/>
              </a:spcBef>
            </a:pPr>
            <a:r>
              <a:rPr lang="en-GB" altLang="en-US" sz="4400" dirty="0">
                <a:latin typeface="+mn-lt"/>
              </a:rPr>
              <a:t>9 Corundum</a:t>
            </a:r>
          </a:p>
          <a:p>
            <a:pPr algn="l">
              <a:spcBef>
                <a:spcPct val="50000"/>
              </a:spcBef>
            </a:pPr>
            <a:r>
              <a:rPr lang="en-GB" altLang="en-US" sz="4400" dirty="0">
                <a:latin typeface="+mn-lt"/>
              </a:rPr>
              <a:t>8 Topaz</a:t>
            </a:r>
          </a:p>
          <a:p>
            <a:pPr algn="l">
              <a:spcBef>
                <a:spcPct val="50000"/>
              </a:spcBef>
            </a:pPr>
            <a:r>
              <a:rPr lang="en-GB" altLang="en-US" sz="4400" dirty="0">
                <a:latin typeface="+mn-lt"/>
              </a:rPr>
              <a:t>7 Quartz</a:t>
            </a:r>
          </a:p>
          <a:p>
            <a:pPr algn="l">
              <a:spcBef>
                <a:spcPct val="50000"/>
              </a:spcBef>
            </a:pPr>
            <a:r>
              <a:rPr lang="en-GB" altLang="en-US" sz="4400" dirty="0">
                <a:latin typeface="+mn-lt"/>
              </a:rPr>
              <a:t>6 Orthoclase Feldspar</a:t>
            </a:r>
          </a:p>
        </p:txBody>
      </p:sp>
      <p:sp>
        <p:nvSpPr>
          <p:cNvPr id="24579" name="Text Box 3"/>
          <p:cNvSpPr txBox="1">
            <a:spLocks noChangeArrowheads="1"/>
          </p:cNvSpPr>
          <p:nvPr/>
        </p:nvSpPr>
        <p:spPr bwMode="auto">
          <a:xfrm>
            <a:off x="1752600" y="6248401"/>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2800" b="1"/>
              <a:t>Note diamond is over 30 x harder than corundum</a:t>
            </a:r>
          </a:p>
        </p:txBody>
      </p:sp>
      <p:pic>
        <p:nvPicPr>
          <p:cNvPr id="2" name="Picture 1">
            <a:extLst>
              <a:ext uri="{FF2B5EF4-FFF2-40B4-BE49-F238E27FC236}">
                <a16:creationId xmlns:a16="http://schemas.microsoft.com/office/drawing/2014/main" id="{68293AE5-AE03-48E7-9030-345CDC36FF8E}"/>
              </a:ext>
            </a:extLst>
          </p:cNvPr>
          <p:cNvPicPr>
            <a:picLocks noChangeAspect="1"/>
          </p:cNvPicPr>
          <p:nvPr/>
        </p:nvPicPr>
        <p:blipFill>
          <a:blip r:embed="rId2"/>
          <a:stretch>
            <a:fillRect/>
          </a:stretch>
        </p:blipFill>
        <p:spPr>
          <a:xfrm>
            <a:off x="1752600" y="1094728"/>
            <a:ext cx="2859698" cy="4668543"/>
          </a:xfrm>
          <a:prstGeom prst="rect">
            <a:avLst/>
          </a:prstGeom>
        </p:spPr>
      </p:pic>
    </p:spTree>
    <p:extLst>
      <p:ext uri="{BB962C8B-B14F-4D97-AF65-F5344CB8AC3E}">
        <p14:creationId xmlns:p14="http://schemas.microsoft.com/office/powerpoint/2010/main" val="3793829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diamon4"/>
          <p:cNvPicPr>
            <a:picLocks noGrp="1" noChangeAspect="1" noChangeArrowheads="1"/>
          </p:cNvPicPr>
          <p:nvPr>
            <p:ph type="title" sz="quarter"/>
          </p:nvPr>
        </p:nvPicPr>
        <p:blipFill>
          <a:blip r:embed="rId2">
            <a:extLst>
              <a:ext uri="{28A0092B-C50C-407E-A947-70E740481C1C}">
                <a14:useLocalDpi xmlns:a14="http://schemas.microsoft.com/office/drawing/2010/main" val="0"/>
              </a:ext>
            </a:extLst>
          </a:blip>
          <a:srcRect/>
          <a:stretch>
            <a:fillRect/>
          </a:stretch>
        </p:blipFill>
        <p:spPr>
          <a:xfrm>
            <a:off x="2208213" y="1268414"/>
            <a:ext cx="1943100" cy="2016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5" descr="rubysapph"/>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83113" y="1268413"/>
            <a:ext cx="2805112"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7" descr="topaz"/>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608888" y="1268413"/>
            <a:ext cx="26416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Picture 9" descr="smokyqtz"/>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640013" y="4221163"/>
            <a:ext cx="316865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6" name="Picture 11" descr="Dsc00295"/>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6383338" y="4221164"/>
            <a:ext cx="3268662" cy="205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7" name="Text Box 13"/>
          <p:cNvSpPr txBox="1">
            <a:spLocks noChangeArrowheads="1"/>
          </p:cNvSpPr>
          <p:nvPr/>
        </p:nvSpPr>
        <p:spPr bwMode="auto">
          <a:xfrm>
            <a:off x="1524000" y="260351"/>
            <a:ext cx="91440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000" b="1"/>
              <a:t>Moh’s Scale of Hardness</a:t>
            </a:r>
          </a:p>
        </p:txBody>
      </p:sp>
      <p:sp>
        <p:nvSpPr>
          <p:cNvPr id="25608" name="Text Box 14"/>
          <p:cNvSpPr txBox="1">
            <a:spLocks noChangeArrowheads="1"/>
          </p:cNvSpPr>
          <p:nvPr/>
        </p:nvSpPr>
        <p:spPr bwMode="auto">
          <a:xfrm>
            <a:off x="2208213" y="3429000"/>
            <a:ext cx="1943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t>10. Diamond</a:t>
            </a:r>
          </a:p>
        </p:txBody>
      </p:sp>
      <p:sp>
        <p:nvSpPr>
          <p:cNvPr id="25609" name="Text Box 15"/>
          <p:cNvSpPr txBox="1">
            <a:spLocks noChangeArrowheads="1"/>
          </p:cNvSpPr>
          <p:nvPr/>
        </p:nvSpPr>
        <p:spPr bwMode="auto">
          <a:xfrm>
            <a:off x="4440239" y="3429000"/>
            <a:ext cx="28082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t>9. Corundum</a:t>
            </a:r>
          </a:p>
        </p:txBody>
      </p:sp>
      <p:sp>
        <p:nvSpPr>
          <p:cNvPr id="25610" name="Text Box 16"/>
          <p:cNvSpPr txBox="1">
            <a:spLocks noChangeArrowheads="1"/>
          </p:cNvSpPr>
          <p:nvPr/>
        </p:nvSpPr>
        <p:spPr bwMode="auto">
          <a:xfrm>
            <a:off x="7680325" y="3429000"/>
            <a:ext cx="23764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t>8. Topaz</a:t>
            </a:r>
          </a:p>
        </p:txBody>
      </p:sp>
      <p:sp>
        <p:nvSpPr>
          <p:cNvPr id="25611" name="Text Box 17"/>
          <p:cNvSpPr txBox="1">
            <a:spLocks noChangeArrowheads="1"/>
          </p:cNvSpPr>
          <p:nvPr/>
        </p:nvSpPr>
        <p:spPr bwMode="auto">
          <a:xfrm>
            <a:off x="2640013" y="6237288"/>
            <a:ext cx="28813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t>7. Quartz</a:t>
            </a:r>
          </a:p>
        </p:txBody>
      </p:sp>
      <p:sp>
        <p:nvSpPr>
          <p:cNvPr id="25612" name="Text Box 18"/>
          <p:cNvSpPr txBox="1">
            <a:spLocks noChangeArrowheads="1"/>
          </p:cNvSpPr>
          <p:nvPr/>
        </p:nvSpPr>
        <p:spPr bwMode="auto">
          <a:xfrm>
            <a:off x="6383339" y="6308725"/>
            <a:ext cx="32416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t>6. Orthoclase Feldspar</a:t>
            </a:r>
          </a:p>
        </p:txBody>
      </p:sp>
    </p:spTree>
    <p:extLst>
      <p:ext uri="{BB962C8B-B14F-4D97-AF65-F5344CB8AC3E}">
        <p14:creationId xmlns:p14="http://schemas.microsoft.com/office/powerpoint/2010/main" val="387484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apatite"/>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19288" y="908051"/>
            <a:ext cx="2736850" cy="2016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1" name="Picture 6" descr="fluorit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l="7458" t="6630" r="7500" b="6410"/>
          <a:stretch>
            <a:fillRect/>
          </a:stretch>
        </p:blipFill>
        <p:spPr>
          <a:xfrm>
            <a:off x="5087939" y="908051"/>
            <a:ext cx="2605087" cy="2016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9" descr="calcite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112126" y="908051"/>
            <a:ext cx="2303463" cy="2016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12" descr="selenite"/>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2135188" y="3716339"/>
            <a:ext cx="3744912" cy="2592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4" name="Picture 15" descr="tal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439" y="3716339"/>
            <a:ext cx="394493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17"/>
          <p:cNvSpPr txBox="1">
            <a:spLocks noChangeArrowheads="1"/>
          </p:cNvSpPr>
          <p:nvPr/>
        </p:nvSpPr>
        <p:spPr bwMode="auto">
          <a:xfrm>
            <a:off x="1524000" y="1"/>
            <a:ext cx="91440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000" b="1"/>
              <a:t>Moh’s Scale of Hardness</a:t>
            </a:r>
          </a:p>
        </p:txBody>
      </p:sp>
      <p:sp>
        <p:nvSpPr>
          <p:cNvPr id="27656" name="Text Box 18"/>
          <p:cNvSpPr txBox="1">
            <a:spLocks noChangeArrowheads="1"/>
          </p:cNvSpPr>
          <p:nvPr/>
        </p:nvSpPr>
        <p:spPr bwMode="auto">
          <a:xfrm>
            <a:off x="2063751" y="3068638"/>
            <a:ext cx="23034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t>5. Apatite</a:t>
            </a:r>
          </a:p>
        </p:txBody>
      </p:sp>
      <p:sp>
        <p:nvSpPr>
          <p:cNvPr id="27657" name="Text Box 20"/>
          <p:cNvSpPr txBox="1">
            <a:spLocks noChangeArrowheads="1"/>
          </p:cNvSpPr>
          <p:nvPr/>
        </p:nvSpPr>
        <p:spPr bwMode="auto">
          <a:xfrm>
            <a:off x="5159375" y="3068638"/>
            <a:ext cx="2305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t>4. Fluorite</a:t>
            </a:r>
          </a:p>
        </p:txBody>
      </p:sp>
      <p:sp>
        <p:nvSpPr>
          <p:cNvPr id="27658" name="Text Box 21"/>
          <p:cNvSpPr txBox="1">
            <a:spLocks noChangeArrowheads="1"/>
          </p:cNvSpPr>
          <p:nvPr/>
        </p:nvSpPr>
        <p:spPr bwMode="auto">
          <a:xfrm>
            <a:off x="8183563" y="3068638"/>
            <a:ext cx="2089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t>3. Calcite</a:t>
            </a:r>
          </a:p>
        </p:txBody>
      </p:sp>
      <p:sp>
        <p:nvSpPr>
          <p:cNvPr id="27659" name="Text Box 22"/>
          <p:cNvSpPr txBox="1">
            <a:spLocks noChangeArrowheads="1"/>
          </p:cNvSpPr>
          <p:nvPr/>
        </p:nvSpPr>
        <p:spPr bwMode="auto">
          <a:xfrm>
            <a:off x="2566989" y="6381750"/>
            <a:ext cx="28082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t>2. Gypsum</a:t>
            </a:r>
          </a:p>
        </p:txBody>
      </p:sp>
      <p:sp>
        <p:nvSpPr>
          <p:cNvPr id="27660" name="Text Box 23"/>
          <p:cNvSpPr txBox="1">
            <a:spLocks noChangeArrowheads="1"/>
          </p:cNvSpPr>
          <p:nvPr/>
        </p:nvSpPr>
        <p:spPr bwMode="auto">
          <a:xfrm>
            <a:off x="7248526" y="6381750"/>
            <a:ext cx="16557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t>1. Talc</a:t>
            </a:r>
          </a:p>
        </p:txBody>
      </p:sp>
    </p:spTree>
    <p:extLst>
      <p:ext uri="{BB962C8B-B14F-4D97-AF65-F5344CB8AC3E}">
        <p14:creationId xmlns:p14="http://schemas.microsoft.com/office/powerpoint/2010/main" val="1224524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429000" y="0"/>
            <a:ext cx="52578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3600" b="1"/>
              <a:t>Moh’s Scale of Hardness</a:t>
            </a:r>
          </a:p>
        </p:txBody>
      </p:sp>
      <p:sp>
        <p:nvSpPr>
          <p:cNvPr id="28675" name="Text Box 3"/>
          <p:cNvSpPr txBox="1">
            <a:spLocks noChangeArrowheads="1"/>
          </p:cNvSpPr>
          <p:nvPr/>
        </p:nvSpPr>
        <p:spPr bwMode="auto">
          <a:xfrm>
            <a:off x="1524000" y="6172200"/>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t>Everyday objects can be substituted for minerals on Moh’s scale</a:t>
            </a:r>
          </a:p>
        </p:txBody>
      </p:sp>
      <p:pic>
        <p:nvPicPr>
          <p:cNvPr id="28676" name="Picture 4" descr="DSC004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85800"/>
            <a:ext cx="8001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2438400" y="1447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solidFill>
                  <a:schemeClr val="bg2"/>
                </a:solidFill>
              </a:rPr>
              <a:t>Steel nail 5.5-6.0</a:t>
            </a:r>
          </a:p>
        </p:txBody>
      </p:sp>
      <p:sp>
        <p:nvSpPr>
          <p:cNvPr id="28678" name="Text Box 6"/>
          <p:cNvSpPr txBox="1">
            <a:spLocks noChangeArrowheads="1"/>
          </p:cNvSpPr>
          <p:nvPr/>
        </p:nvSpPr>
        <p:spPr bwMode="auto">
          <a:xfrm>
            <a:off x="7543800" y="1905000"/>
            <a:ext cx="2438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solidFill>
                  <a:schemeClr val="bg2"/>
                </a:solidFill>
              </a:rPr>
              <a:t>Fingernail 2.5</a:t>
            </a:r>
          </a:p>
        </p:txBody>
      </p:sp>
      <p:sp>
        <p:nvSpPr>
          <p:cNvPr id="28679" name="Text Box 7"/>
          <p:cNvSpPr txBox="1">
            <a:spLocks noChangeArrowheads="1"/>
          </p:cNvSpPr>
          <p:nvPr/>
        </p:nvSpPr>
        <p:spPr bwMode="auto">
          <a:xfrm>
            <a:off x="2286000" y="4800600"/>
            <a:ext cx="2438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solidFill>
                  <a:schemeClr val="bg2"/>
                </a:solidFill>
              </a:rPr>
              <a:t>Copper coin 3.0</a:t>
            </a:r>
          </a:p>
        </p:txBody>
      </p:sp>
      <p:sp>
        <p:nvSpPr>
          <p:cNvPr id="28680" name="Text Box 8"/>
          <p:cNvSpPr txBox="1">
            <a:spLocks noChangeArrowheads="1"/>
          </p:cNvSpPr>
          <p:nvPr/>
        </p:nvSpPr>
        <p:spPr bwMode="auto">
          <a:xfrm>
            <a:off x="6096000" y="5257800"/>
            <a:ext cx="3352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solidFill>
                  <a:schemeClr val="bg2"/>
                </a:solidFill>
              </a:rPr>
              <a:t>Window glass 5.0</a:t>
            </a:r>
          </a:p>
        </p:txBody>
      </p:sp>
    </p:spTree>
    <p:extLst>
      <p:ext uri="{BB962C8B-B14F-4D97-AF65-F5344CB8AC3E}">
        <p14:creationId xmlns:p14="http://schemas.microsoft.com/office/powerpoint/2010/main" val="77235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US" altLang="en-US"/>
              <a:t>Color</a:t>
            </a:r>
          </a:p>
        </p:txBody>
      </p:sp>
      <p:sp>
        <p:nvSpPr>
          <p:cNvPr id="12291" name="Rectangle 3"/>
          <p:cNvSpPr>
            <a:spLocks noGrp="1" noRot="1" noChangeArrowheads="1"/>
          </p:cNvSpPr>
          <p:nvPr>
            <p:ph type="body" sz="half" idx="1"/>
          </p:nvPr>
        </p:nvSpPr>
        <p:spPr>
          <a:xfrm>
            <a:off x="643467" y="1600201"/>
            <a:ext cx="10583333" cy="4498975"/>
          </a:xfrm>
        </p:spPr>
        <p:txBody>
          <a:bodyPr>
            <a:normAutofit/>
          </a:bodyPr>
          <a:lstStyle/>
          <a:p>
            <a:pPr eaLnBrk="1" hangingPunct="1">
              <a:defRPr/>
            </a:pPr>
            <a:r>
              <a:rPr lang="en-US" altLang="en-US" sz="3600" dirty="0"/>
              <a:t>First and most easily observed mineral property.</a:t>
            </a:r>
          </a:p>
          <a:p>
            <a:pPr eaLnBrk="1" hangingPunct="1">
              <a:defRPr/>
            </a:pPr>
            <a:r>
              <a:rPr lang="en-US" altLang="en-US" sz="3600" dirty="0"/>
              <a:t>Some minerals have very characteristic colors that help identify them..</a:t>
            </a:r>
          </a:p>
          <a:p>
            <a:pPr lvl="1" eaLnBrk="1" hangingPunct="1">
              <a:defRPr/>
            </a:pPr>
            <a:r>
              <a:rPr lang="en-US" altLang="en-US" sz="3600" dirty="0"/>
              <a:t>Cinnabar</a:t>
            </a:r>
          </a:p>
          <a:p>
            <a:pPr lvl="1" eaLnBrk="1" hangingPunct="1">
              <a:defRPr/>
            </a:pPr>
            <a:r>
              <a:rPr lang="en-US" altLang="en-US" sz="3600" dirty="0"/>
              <a:t>Malachite</a:t>
            </a:r>
          </a:p>
          <a:p>
            <a:pPr lvl="1" eaLnBrk="1" hangingPunct="1">
              <a:defRPr/>
            </a:pPr>
            <a:r>
              <a:rPr lang="en-US" altLang="en-US" sz="3600" dirty="0"/>
              <a:t>Sulfur</a:t>
            </a:r>
          </a:p>
          <a:p>
            <a:pPr lvl="1" eaLnBrk="1" hangingPunct="1">
              <a:defRPr/>
            </a:pPr>
            <a:r>
              <a:rPr lang="en-US" altLang="en-US" sz="3600" dirty="0"/>
              <a:t>Azurite</a:t>
            </a:r>
          </a:p>
        </p:txBody>
      </p:sp>
      <p:pic>
        <p:nvPicPr>
          <p:cNvPr id="5124" name="Picture 9" descr="09_sulfur1">
            <a:hlinkClick r:id="rId2"/>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644467" y="2766218"/>
            <a:ext cx="3378200" cy="20259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5" descr="cinnaba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9090" y="4792133"/>
            <a:ext cx="3572909" cy="253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Malachite%2520Zaire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0268" y="2774685"/>
            <a:ext cx="3107266" cy="202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2" descr="azurite5">
            <a:hlinkClick r:id="rId8"/>
          </p:cNvPr>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5511824" y="4832086"/>
            <a:ext cx="3107266" cy="20259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51649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057400" y="1"/>
            <a:ext cx="77724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000" b="1"/>
              <a:t>Testing For Hardness</a:t>
            </a:r>
          </a:p>
        </p:txBody>
      </p:sp>
      <p:sp>
        <p:nvSpPr>
          <p:cNvPr id="29699" name="Text Box 3"/>
          <p:cNvSpPr txBox="1">
            <a:spLocks noChangeArrowheads="1"/>
          </p:cNvSpPr>
          <p:nvPr/>
        </p:nvSpPr>
        <p:spPr bwMode="auto">
          <a:xfrm>
            <a:off x="5215467" y="914401"/>
            <a:ext cx="7145865" cy="5632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3600" dirty="0">
                <a:latin typeface="+mn-lt"/>
              </a:rPr>
              <a:t>Try to scratch mineral specimens with substances of known hardness.</a:t>
            </a:r>
          </a:p>
          <a:p>
            <a:pPr algn="l">
              <a:spcBef>
                <a:spcPct val="50000"/>
              </a:spcBef>
            </a:pPr>
            <a:r>
              <a:rPr lang="en-GB" altLang="en-US" sz="3600" dirty="0">
                <a:latin typeface="+mn-lt"/>
              </a:rPr>
              <a:t>If a mineral is not scratched by your fingernail, but is scratched by a copper coin then it will have a hardness of 2.5–3.0</a:t>
            </a:r>
          </a:p>
          <a:p>
            <a:pPr algn="l">
              <a:spcBef>
                <a:spcPct val="50000"/>
              </a:spcBef>
            </a:pPr>
            <a:r>
              <a:rPr lang="en-GB" altLang="en-US" sz="3600" dirty="0">
                <a:latin typeface="+mn-lt"/>
              </a:rPr>
              <a:t>If a mineral cannot be scratched by steel it has a hardness of over 6.0</a:t>
            </a:r>
          </a:p>
          <a:p>
            <a:pPr>
              <a:spcBef>
                <a:spcPct val="50000"/>
              </a:spcBef>
            </a:pPr>
            <a:endParaRPr lang="en-GB" altLang="en-US" b="1" dirty="0"/>
          </a:p>
        </p:txBody>
      </p:sp>
      <p:pic>
        <p:nvPicPr>
          <p:cNvPr id="29700" name="Picture 4" descr="DSC004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701676"/>
            <a:ext cx="4940300" cy="543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p:cNvSpPr txBox="1">
            <a:spLocks noChangeArrowheads="1"/>
          </p:cNvSpPr>
          <p:nvPr/>
        </p:nvSpPr>
        <p:spPr bwMode="auto">
          <a:xfrm>
            <a:off x="488950" y="6027003"/>
            <a:ext cx="40386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dirty="0"/>
              <a:t>Gypsum is scratched by a fingernail, hardness &lt;2.5</a:t>
            </a:r>
          </a:p>
        </p:txBody>
      </p:sp>
    </p:spTree>
    <p:extLst>
      <p:ext uri="{BB962C8B-B14F-4D97-AF65-F5344CB8AC3E}">
        <p14:creationId xmlns:p14="http://schemas.microsoft.com/office/powerpoint/2010/main" val="650913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4F91-58A8-4A7B-905F-EB812590C0C3}"/>
              </a:ext>
            </a:extLst>
          </p:cNvPr>
          <p:cNvSpPr>
            <a:spLocks noGrp="1"/>
          </p:cNvSpPr>
          <p:nvPr>
            <p:ph type="title"/>
          </p:nvPr>
        </p:nvSpPr>
        <p:spPr>
          <a:xfrm>
            <a:off x="648929" y="629266"/>
            <a:ext cx="6586491" cy="1676603"/>
          </a:xfrm>
        </p:spPr>
        <p:txBody>
          <a:bodyPr>
            <a:normAutofit/>
          </a:bodyPr>
          <a:lstStyle/>
          <a:p>
            <a:r>
              <a:rPr lang="en-CA"/>
              <a:t>CLEAVAGE </a:t>
            </a:r>
          </a:p>
        </p:txBody>
      </p:sp>
      <p:sp>
        <p:nvSpPr>
          <p:cNvPr id="3" name="Content Placeholder 2">
            <a:extLst>
              <a:ext uri="{FF2B5EF4-FFF2-40B4-BE49-F238E27FC236}">
                <a16:creationId xmlns:a16="http://schemas.microsoft.com/office/drawing/2014/main" id="{61EC16A8-C129-467F-B4D7-D58107074CE0}"/>
              </a:ext>
            </a:extLst>
          </p:cNvPr>
          <p:cNvSpPr>
            <a:spLocks noGrp="1"/>
          </p:cNvSpPr>
          <p:nvPr>
            <p:ph idx="1"/>
          </p:nvPr>
        </p:nvSpPr>
        <p:spPr>
          <a:xfrm>
            <a:off x="648930" y="1947621"/>
            <a:ext cx="6586489" cy="4263283"/>
          </a:xfrm>
        </p:spPr>
        <p:txBody>
          <a:bodyPr vert="horz" lIns="91440" tIns="45720" rIns="91440" bIns="45720" rtlCol="0" anchor="t">
            <a:normAutofit/>
          </a:bodyPr>
          <a:lstStyle/>
          <a:p>
            <a:r>
              <a:rPr lang="en-CA" sz="3200" dirty="0"/>
              <a:t>The tendency to break along certain planes to make </a:t>
            </a:r>
            <a:r>
              <a:rPr lang="en-CA" sz="3200" b="1" dirty="0"/>
              <a:t>smooth surfaces</a:t>
            </a:r>
            <a:r>
              <a:rPr lang="en-CA" sz="3200" dirty="0"/>
              <a:t>.</a:t>
            </a:r>
            <a:endParaRPr lang="en-US" dirty="0"/>
          </a:p>
          <a:p>
            <a:r>
              <a:rPr lang="en-CA" sz="3200" dirty="0"/>
              <a:t>Cleavage planes make attractive crystal </a:t>
            </a:r>
            <a:r>
              <a:rPr lang="en-CA" dirty="0"/>
              <a:t>shapes</a:t>
            </a:r>
            <a:r>
              <a:rPr lang="en-CA" sz="3200" dirty="0"/>
              <a:t> with smooth surfaces – making gemstones beautiful. </a:t>
            </a:r>
            <a:endParaRPr lang="en-CA" dirty="0"/>
          </a:p>
          <a:p>
            <a:r>
              <a:rPr lang="en-CA" sz="3200" i="1" dirty="0" err="1"/>
              <a:t>Eg.</a:t>
            </a:r>
            <a:r>
              <a:rPr lang="en-CA" sz="3200" i="1" dirty="0"/>
              <a:t> Halite breaks between layers of sodium and chlorine to form cubes with smooth surfaces.</a:t>
            </a:r>
            <a:endParaRPr lang="en-CA" sz="3200" i="1" dirty="0">
              <a:cs typeface="Calibri"/>
            </a:endParaRPr>
          </a:p>
          <a:p>
            <a:endParaRPr lang="en-CA" sz="2400" dirty="0"/>
          </a:p>
        </p:txBody>
      </p:sp>
      <p:pic>
        <p:nvPicPr>
          <p:cNvPr id="4098" name="Picture 2" descr="Image result for HALITE">
            <a:extLst>
              <a:ext uri="{FF2B5EF4-FFF2-40B4-BE49-F238E27FC236}">
                <a16:creationId xmlns:a16="http://schemas.microsoft.com/office/drawing/2014/main" id="{F733BFFC-CF03-4BB6-AB67-BFDDAE5CAB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22" r="-2" b="7887"/>
          <a:stretch/>
        </p:blipFill>
        <p:spPr bwMode="auto">
          <a:xfrm>
            <a:off x="7556409" y="640082"/>
            <a:ext cx="3995928"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429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4F91-58A8-4A7B-905F-EB812590C0C3}"/>
              </a:ext>
            </a:extLst>
          </p:cNvPr>
          <p:cNvSpPr>
            <a:spLocks noGrp="1"/>
          </p:cNvSpPr>
          <p:nvPr>
            <p:ph type="title"/>
          </p:nvPr>
        </p:nvSpPr>
        <p:spPr>
          <a:xfrm>
            <a:off x="648929" y="629266"/>
            <a:ext cx="5127031" cy="1676603"/>
          </a:xfrm>
        </p:spPr>
        <p:txBody>
          <a:bodyPr>
            <a:normAutofit/>
          </a:bodyPr>
          <a:lstStyle/>
          <a:p>
            <a:r>
              <a:rPr lang="en-CA"/>
              <a:t>CLEAVAGE</a:t>
            </a:r>
          </a:p>
        </p:txBody>
      </p:sp>
      <p:sp>
        <p:nvSpPr>
          <p:cNvPr id="3" name="Content Placeholder 2">
            <a:extLst>
              <a:ext uri="{FF2B5EF4-FFF2-40B4-BE49-F238E27FC236}">
                <a16:creationId xmlns:a16="http://schemas.microsoft.com/office/drawing/2014/main" id="{61EC16A8-C129-467F-B4D7-D58107074CE0}"/>
              </a:ext>
            </a:extLst>
          </p:cNvPr>
          <p:cNvSpPr>
            <a:spLocks noGrp="1"/>
          </p:cNvSpPr>
          <p:nvPr>
            <p:ph idx="1"/>
          </p:nvPr>
        </p:nvSpPr>
        <p:spPr>
          <a:xfrm>
            <a:off x="648930" y="2438400"/>
            <a:ext cx="5127029" cy="3785419"/>
          </a:xfrm>
        </p:spPr>
        <p:txBody>
          <a:bodyPr vert="horz" lIns="91440" tIns="45720" rIns="91440" bIns="45720" rtlCol="0" anchor="t">
            <a:normAutofit/>
          </a:bodyPr>
          <a:lstStyle/>
          <a:p>
            <a:r>
              <a:rPr lang="en-CA"/>
              <a:t>Some minerals cleave into </a:t>
            </a:r>
            <a:r>
              <a:rPr lang="en-CA" b="1"/>
              <a:t>sheets</a:t>
            </a:r>
          </a:p>
          <a:p>
            <a:r>
              <a:rPr lang="en-CA" err="1"/>
              <a:t>Eg.</a:t>
            </a:r>
            <a:r>
              <a:rPr lang="en-CA"/>
              <a:t> Mica </a:t>
            </a:r>
          </a:p>
        </p:txBody>
      </p:sp>
      <p:pic>
        <p:nvPicPr>
          <p:cNvPr id="10" name="Picture 9" descr="https://dr282zn36sxxg.cloudfront.net/datastreams/f-d%3A2a9ac7cf0f700e6135e172143d77c0e838394d67fead7b897484ae11%2BIMAGE_THUMB_POSTCARD_TINY%2BIMAGE_THUMB_POSTCARD_TINY.1">
            <a:extLst>
              <a:ext uri="{FF2B5EF4-FFF2-40B4-BE49-F238E27FC236}">
                <a16:creationId xmlns:a16="http://schemas.microsoft.com/office/drawing/2014/main" id="{0C04DE34-DB01-47FC-A313-7A72E2B46EA7}"/>
              </a:ext>
            </a:extLst>
          </p:cNvPr>
          <p:cNvPicPr/>
          <p:nvPr/>
        </p:nvPicPr>
        <p:blipFill rotWithShape="1">
          <a:blip r:embed="rId2" cstate="print">
            <a:extLst>
              <a:ext uri="{28A0092B-C50C-407E-A947-70E740481C1C}">
                <a14:useLocalDpi xmlns:a14="http://schemas.microsoft.com/office/drawing/2010/main" val="0"/>
              </a:ext>
            </a:extLst>
          </a:blip>
          <a:srcRect l="9636" r="18393" b="-1"/>
          <a:stretch/>
        </p:blipFill>
        <p:spPr bwMode="auto">
          <a:xfrm>
            <a:off x="6090613" y="640082"/>
            <a:ext cx="5461724" cy="5577837"/>
          </a:xfrm>
          <a:prstGeom prst="rect">
            <a:avLst/>
          </a:prstGeom>
          <a:noFill/>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90069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878C-954D-411D-A7FE-CF5040ABF00F}"/>
              </a:ext>
            </a:extLst>
          </p:cNvPr>
          <p:cNvSpPr>
            <a:spLocks noGrp="1"/>
          </p:cNvSpPr>
          <p:nvPr>
            <p:ph type="title"/>
          </p:nvPr>
        </p:nvSpPr>
        <p:spPr>
          <a:xfrm>
            <a:off x="648929" y="629266"/>
            <a:ext cx="3505495" cy="1622321"/>
          </a:xfrm>
        </p:spPr>
        <p:txBody>
          <a:bodyPr>
            <a:normAutofit/>
          </a:bodyPr>
          <a:lstStyle/>
          <a:p>
            <a:r>
              <a:rPr lang="en-CA"/>
              <a:t>CLEAVAGE</a:t>
            </a:r>
          </a:p>
        </p:txBody>
      </p:sp>
      <p:sp>
        <p:nvSpPr>
          <p:cNvPr id="3" name="Content Placeholder 2">
            <a:extLst>
              <a:ext uri="{FF2B5EF4-FFF2-40B4-BE49-F238E27FC236}">
                <a16:creationId xmlns:a16="http://schemas.microsoft.com/office/drawing/2014/main" id="{845AD9DD-4221-4C31-A5A6-608F8D41FD0A}"/>
              </a:ext>
            </a:extLst>
          </p:cNvPr>
          <p:cNvSpPr>
            <a:spLocks noGrp="1"/>
          </p:cNvSpPr>
          <p:nvPr>
            <p:ph idx="1"/>
          </p:nvPr>
        </p:nvSpPr>
        <p:spPr>
          <a:xfrm>
            <a:off x="648931" y="2438400"/>
            <a:ext cx="3505494" cy="3785419"/>
          </a:xfrm>
        </p:spPr>
        <p:txBody>
          <a:bodyPr vert="horz" lIns="91440" tIns="45720" rIns="91440" bIns="45720" rtlCol="0" anchor="t">
            <a:normAutofit/>
          </a:bodyPr>
          <a:lstStyle/>
          <a:p>
            <a:r>
              <a:rPr lang="en-CA" dirty="0"/>
              <a:t>Some minerals can cleave into </a:t>
            </a:r>
            <a:r>
              <a:rPr lang="en-CA" b="1" dirty="0"/>
              <a:t>polygons</a:t>
            </a:r>
            <a:endParaRPr lang="en-CA" b="1" dirty="0">
              <a:cs typeface="Calibri"/>
            </a:endParaRPr>
          </a:p>
          <a:p>
            <a:r>
              <a:rPr lang="en-CA" dirty="0"/>
              <a:t>Fluorite forms octahedrons. </a:t>
            </a:r>
            <a:endParaRPr lang="en-CA" dirty="0">
              <a:cs typeface="Calibri"/>
            </a:endParaRP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ttps://dr282zn36sxxg.cloudfront.net/datastreams/f-d%3A4f840b1ebd101cee9b470c181063df3095d21b49a006aaa62294d870%2BIMAGE_THUMB_POSTCARD_TINY%2BIMAGE_THUMB_POSTCARD_TINY.1">
            <a:extLst>
              <a:ext uri="{FF2B5EF4-FFF2-40B4-BE49-F238E27FC236}">
                <a16:creationId xmlns:a16="http://schemas.microsoft.com/office/drawing/2014/main" id="{8BF22229-CB37-4FB0-B54E-E4324ADEDA4E}"/>
              </a:ext>
            </a:extLst>
          </p:cNvPr>
          <p:cNvPicPr/>
          <p:nvPr/>
        </p:nvPicPr>
        <p:blipFill rotWithShape="1">
          <a:blip r:embed="rId2" cstate="print">
            <a:extLst>
              <a:ext uri="{28A0092B-C50C-407E-A947-70E740481C1C}">
                <a14:useLocalDpi xmlns:a14="http://schemas.microsoft.com/office/drawing/2010/main" val="0"/>
              </a:ext>
            </a:extLst>
          </a:blip>
          <a:srcRect l="13306" t="24848" r="26210" b="18182"/>
          <a:stretch/>
        </p:blipFill>
        <p:spPr bwMode="auto">
          <a:xfrm>
            <a:off x="5875368" y="965595"/>
            <a:ext cx="5080736" cy="4773591"/>
          </a:xfrm>
          <a:prstGeom prst="rect">
            <a:avLst/>
          </a:prstGeom>
          <a:noFill/>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00941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48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http://academic.brooklyn.cuny.edu/geology/grocha/mineral/images/cleavage.jpg">
            <a:extLst>
              <a:ext uri="{FF2B5EF4-FFF2-40B4-BE49-F238E27FC236}">
                <a16:creationId xmlns:a16="http://schemas.microsoft.com/office/drawing/2014/main" id="{858D5520-6D70-4E4B-8600-FE4EE6F22B78}"/>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3350"/>
          <a:stretch/>
        </p:blipFill>
        <p:spPr bwMode="auto">
          <a:xfrm>
            <a:off x="1805941" y="0"/>
            <a:ext cx="8709660" cy="685800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86203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6E57-F28A-41B6-8714-4623084E1D74}"/>
              </a:ext>
            </a:extLst>
          </p:cNvPr>
          <p:cNvSpPr>
            <a:spLocks noGrp="1"/>
          </p:cNvSpPr>
          <p:nvPr>
            <p:ph type="title"/>
          </p:nvPr>
        </p:nvSpPr>
        <p:spPr>
          <a:xfrm>
            <a:off x="327196" y="34947"/>
            <a:ext cx="5127031" cy="1676603"/>
          </a:xfrm>
        </p:spPr>
        <p:txBody>
          <a:bodyPr>
            <a:normAutofit/>
          </a:bodyPr>
          <a:lstStyle/>
          <a:p>
            <a:r>
              <a:rPr lang="en-CA" dirty="0"/>
              <a:t>FRACTURE</a:t>
            </a:r>
          </a:p>
        </p:txBody>
      </p:sp>
      <p:sp>
        <p:nvSpPr>
          <p:cNvPr id="3" name="Content Placeholder 2">
            <a:extLst>
              <a:ext uri="{FF2B5EF4-FFF2-40B4-BE49-F238E27FC236}">
                <a16:creationId xmlns:a16="http://schemas.microsoft.com/office/drawing/2014/main" id="{76637676-8E84-41C8-93CA-4E6A9C38CD4B}"/>
              </a:ext>
            </a:extLst>
          </p:cNvPr>
          <p:cNvSpPr>
            <a:spLocks noGrp="1"/>
          </p:cNvSpPr>
          <p:nvPr>
            <p:ph idx="1"/>
          </p:nvPr>
        </p:nvSpPr>
        <p:spPr>
          <a:xfrm>
            <a:off x="0" y="1714500"/>
            <a:ext cx="7535333" cy="4960620"/>
          </a:xfrm>
        </p:spPr>
        <p:txBody>
          <a:bodyPr vert="horz" lIns="91440" tIns="45720" rIns="91440" bIns="45720" rtlCol="0" anchor="t">
            <a:normAutofit fontScale="92500" lnSpcReduction="20000"/>
          </a:bodyPr>
          <a:lstStyle/>
          <a:p>
            <a:r>
              <a:rPr lang="en-CA" dirty="0"/>
              <a:t>A break in a mineral that is </a:t>
            </a:r>
            <a:r>
              <a:rPr lang="en-CA" b="1" u="sng" dirty="0"/>
              <a:t>NOT </a:t>
            </a:r>
            <a:r>
              <a:rPr lang="en-CA" dirty="0"/>
              <a:t>along a cleavage plane, producing an </a:t>
            </a:r>
            <a:r>
              <a:rPr lang="en-CA" b="1" dirty="0"/>
              <a:t>uneven </a:t>
            </a:r>
            <a:r>
              <a:rPr lang="en-CA" dirty="0"/>
              <a:t>or </a:t>
            </a:r>
            <a:r>
              <a:rPr lang="en-CA" b="1" u="sng" dirty="0"/>
              <a:t>curved</a:t>
            </a:r>
            <a:r>
              <a:rPr lang="en-CA" dirty="0"/>
              <a:t> surface. </a:t>
            </a:r>
          </a:p>
          <a:p>
            <a:r>
              <a:rPr lang="en-CA" dirty="0"/>
              <a:t>Fracture is not always the same in the same mineral because fracture is </a:t>
            </a:r>
            <a:r>
              <a:rPr lang="en-CA" b="1" dirty="0"/>
              <a:t>not determined by the structure</a:t>
            </a:r>
            <a:r>
              <a:rPr lang="en-CA" dirty="0"/>
              <a:t> of the mineral.</a:t>
            </a:r>
            <a:endParaRPr lang="en-CA" dirty="0">
              <a:cs typeface="Calibri"/>
            </a:endParaRPr>
          </a:p>
          <a:p>
            <a:r>
              <a:rPr lang="en-CA" i="1" dirty="0"/>
              <a:t>Metals usually fracture into jagged edges. </a:t>
            </a:r>
            <a:endParaRPr lang="en-CA" i="1" dirty="0">
              <a:cs typeface="Calibri"/>
            </a:endParaRPr>
          </a:p>
          <a:p>
            <a:pPr lvl="0"/>
            <a:r>
              <a:rPr lang="en-CA" i="1" dirty="0"/>
              <a:t>Fibrous minerals splinter like wood. </a:t>
            </a:r>
            <a:endParaRPr lang="en-CA" i="1" dirty="0">
              <a:cs typeface="Calibri"/>
            </a:endParaRPr>
          </a:p>
          <a:p>
            <a:r>
              <a:rPr lang="en-CA" i="1" dirty="0"/>
              <a:t>Quartz fractures to form smooth curved surfaces. </a:t>
            </a:r>
            <a:endParaRPr lang="en-CA" i="1" dirty="0">
              <a:cs typeface="Calibri"/>
            </a:endParaRPr>
          </a:p>
          <a:p>
            <a:endParaRPr lang="en-CA" sz="2200" dirty="0"/>
          </a:p>
        </p:txBody>
      </p:sp>
      <p:pic>
        <p:nvPicPr>
          <p:cNvPr id="4" name="Picture 3" descr="https://dr282zn36sxxg.cloudfront.net/datastreams/f-d%3A8251bd749f2192e9b7422e251da83cc608e425547b092f9f702cfcb1%2BIMAGE_THUMB_POSTCARD_TINY%2BIMAGE_THUMB_POSTCARD_TINY.1">
            <a:extLst>
              <a:ext uri="{FF2B5EF4-FFF2-40B4-BE49-F238E27FC236}">
                <a16:creationId xmlns:a16="http://schemas.microsoft.com/office/drawing/2014/main" id="{78BEDC52-1F28-49E8-959A-16F78BE8BED1}"/>
              </a:ext>
            </a:extLst>
          </p:cNvPr>
          <p:cNvPicPr/>
          <p:nvPr/>
        </p:nvPicPr>
        <p:blipFill rotWithShape="1">
          <a:blip r:embed="rId2" cstate="print">
            <a:extLst>
              <a:ext uri="{28A0092B-C50C-407E-A947-70E740481C1C}">
                <a14:useLocalDpi xmlns:a14="http://schemas.microsoft.com/office/drawing/2010/main" val="0"/>
              </a:ext>
            </a:extLst>
          </a:blip>
          <a:srcRect l="24602" r="246" b="1"/>
          <a:stretch/>
        </p:blipFill>
        <p:spPr bwMode="auto">
          <a:xfrm>
            <a:off x="7703819" y="1711550"/>
            <a:ext cx="4305717" cy="4509319"/>
          </a:xfrm>
          <a:prstGeom prst="rect">
            <a:avLst/>
          </a:prstGeom>
          <a:noFill/>
          <a:effectLst/>
        </p:spPr>
      </p:pic>
    </p:spTree>
    <p:extLst>
      <p:ext uri="{BB962C8B-B14F-4D97-AF65-F5344CB8AC3E}">
        <p14:creationId xmlns:p14="http://schemas.microsoft.com/office/powerpoint/2010/main" val="3372665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744537"/>
            <a:ext cx="49530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000" b="1" dirty="0"/>
              <a:t>Fracture</a:t>
            </a:r>
          </a:p>
        </p:txBody>
      </p:sp>
      <p:sp>
        <p:nvSpPr>
          <p:cNvPr id="31747" name="Text Box 3"/>
          <p:cNvSpPr txBox="1">
            <a:spLocks noChangeArrowheads="1"/>
          </p:cNvSpPr>
          <p:nvPr/>
        </p:nvSpPr>
        <p:spPr bwMode="auto">
          <a:xfrm>
            <a:off x="440267" y="2483380"/>
            <a:ext cx="5381625" cy="3693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3600" dirty="0">
                <a:latin typeface="+mn-lt"/>
              </a:rPr>
              <a:t>The way a mineral breaks when struck by a hammer</a:t>
            </a:r>
          </a:p>
          <a:p>
            <a:pPr algn="l">
              <a:spcBef>
                <a:spcPct val="50000"/>
              </a:spcBef>
            </a:pPr>
            <a:r>
              <a:rPr lang="en-GB" altLang="en-US" sz="3600" dirty="0">
                <a:latin typeface="+mn-lt"/>
              </a:rPr>
              <a:t>The type of fracture is </a:t>
            </a:r>
            <a:r>
              <a:rPr lang="en-GB" altLang="en-US" sz="3600" u="sng" dirty="0">
                <a:latin typeface="+mn-lt"/>
              </a:rPr>
              <a:t>not</a:t>
            </a:r>
            <a:r>
              <a:rPr lang="en-GB" altLang="en-US" sz="3600" dirty="0">
                <a:latin typeface="+mn-lt"/>
              </a:rPr>
              <a:t> controlled by any weaknesses in the atomic structure of the mineral.</a:t>
            </a:r>
          </a:p>
        </p:txBody>
      </p:sp>
      <p:pic>
        <p:nvPicPr>
          <p:cNvPr id="31748" name="Picture 5" descr="msoB685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095375"/>
            <a:ext cx="604837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36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438400" y="0"/>
            <a:ext cx="7239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400" b="1"/>
              <a:t>Types of Fracture</a:t>
            </a:r>
          </a:p>
        </p:txBody>
      </p:sp>
      <p:sp>
        <p:nvSpPr>
          <p:cNvPr id="32771" name="Text Box 3"/>
          <p:cNvSpPr txBox="1">
            <a:spLocks noChangeArrowheads="1"/>
          </p:cNvSpPr>
          <p:nvPr/>
        </p:nvSpPr>
        <p:spPr bwMode="auto">
          <a:xfrm>
            <a:off x="728133" y="1196976"/>
            <a:ext cx="11243733" cy="5447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3600" dirty="0">
                <a:latin typeface="+mn-lt"/>
              </a:rPr>
              <a:t>Conchoidal – Like Glass</a:t>
            </a:r>
            <a:endParaRPr lang="en-US" sz="3600" dirty="0">
              <a:latin typeface="+mn-lt"/>
            </a:endParaRPr>
          </a:p>
          <a:p>
            <a:pPr algn="l">
              <a:spcBef>
                <a:spcPct val="50000"/>
              </a:spcBef>
            </a:pPr>
            <a:r>
              <a:rPr lang="en-GB" altLang="en-US" sz="3600" dirty="0">
                <a:latin typeface="+mn-lt"/>
              </a:rPr>
              <a:t>Even – Flat fracture surface</a:t>
            </a:r>
            <a:endParaRPr lang="en-GB" altLang="en-US" sz="3600" dirty="0">
              <a:latin typeface="+mn-lt"/>
              <a:cs typeface="Times New Roman"/>
            </a:endParaRPr>
          </a:p>
          <a:p>
            <a:pPr algn="l">
              <a:spcBef>
                <a:spcPct val="50000"/>
              </a:spcBef>
            </a:pPr>
            <a:r>
              <a:rPr lang="en-GB" altLang="en-US" sz="3600" dirty="0">
                <a:latin typeface="+mn-lt"/>
              </a:rPr>
              <a:t>Uneven – Irregular fracture surface</a:t>
            </a:r>
            <a:endParaRPr lang="en-GB" altLang="en-US" sz="3600" dirty="0">
              <a:latin typeface="+mn-lt"/>
              <a:cs typeface="Times New Roman"/>
            </a:endParaRPr>
          </a:p>
          <a:p>
            <a:pPr algn="l">
              <a:spcBef>
                <a:spcPct val="50000"/>
              </a:spcBef>
            </a:pPr>
            <a:r>
              <a:rPr lang="en-GB" altLang="en-US" sz="3600" dirty="0">
                <a:latin typeface="+mn-lt"/>
              </a:rPr>
              <a:t>Hackly – Very jagged like cast iron</a:t>
            </a:r>
            <a:endParaRPr lang="en-GB" altLang="en-US" sz="3600" dirty="0">
              <a:latin typeface="+mn-lt"/>
              <a:cs typeface="Times New Roman"/>
            </a:endParaRPr>
          </a:p>
          <a:p>
            <a:pPr>
              <a:spcBef>
                <a:spcPct val="50000"/>
              </a:spcBef>
            </a:pPr>
            <a:endParaRPr lang="en-GB" altLang="en-US" sz="4000" b="1" dirty="0"/>
          </a:p>
          <a:p>
            <a:pPr algn="l">
              <a:spcBef>
                <a:spcPct val="50000"/>
              </a:spcBef>
            </a:pPr>
            <a:r>
              <a:rPr lang="en-GB" altLang="en-US" sz="3600" i="1" dirty="0">
                <a:latin typeface="+mn-lt"/>
              </a:rPr>
              <a:t>Fracture is only described when the mineral has no cleavage</a:t>
            </a:r>
            <a:endParaRPr lang="en-GB" altLang="en-US" sz="3600" i="1" dirty="0">
              <a:latin typeface="+mn-lt"/>
              <a:cs typeface="Times New Roman"/>
            </a:endParaRPr>
          </a:p>
        </p:txBody>
      </p:sp>
    </p:spTree>
    <p:extLst>
      <p:ext uri="{BB962C8B-B14F-4D97-AF65-F5344CB8AC3E}">
        <p14:creationId xmlns:p14="http://schemas.microsoft.com/office/powerpoint/2010/main" val="3522426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514600" y="0"/>
            <a:ext cx="6781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400" b="1"/>
              <a:t>Conchoidal Fracture</a:t>
            </a:r>
          </a:p>
        </p:txBody>
      </p:sp>
      <p:sp>
        <p:nvSpPr>
          <p:cNvPr id="33795" name="Text Box 5"/>
          <p:cNvSpPr txBox="1">
            <a:spLocks noChangeArrowheads="1"/>
          </p:cNvSpPr>
          <p:nvPr/>
        </p:nvSpPr>
        <p:spPr bwMode="auto">
          <a:xfrm>
            <a:off x="6456364" y="990600"/>
            <a:ext cx="5425670" cy="40318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GB" sz="3200" b="1"/>
              <a:t>Concentric curved lines   </a:t>
            </a:r>
            <a:endParaRPr lang="en-US"/>
          </a:p>
          <a:p>
            <a:pPr algn="l"/>
            <a:endParaRPr lang="en-GB" altLang="en-US" sz="3200" b="1"/>
          </a:p>
          <a:p>
            <a:pPr algn="l"/>
            <a:r>
              <a:rPr lang="en-GB" altLang="en-US" sz="3200" b="1"/>
              <a:t>Same fracture as that shown by window glass</a:t>
            </a:r>
            <a:endParaRPr lang="en-US">
              <a:cs typeface="Times New Roman"/>
            </a:endParaRPr>
          </a:p>
          <a:p>
            <a:pPr algn="l">
              <a:spcBef>
                <a:spcPct val="50000"/>
              </a:spcBef>
            </a:pPr>
            <a:endParaRPr lang="en-GB" altLang="en-US" sz="3200" b="1">
              <a:cs typeface="Times New Roman"/>
            </a:endParaRPr>
          </a:p>
          <a:p>
            <a:pPr algn="l">
              <a:spcBef>
                <a:spcPct val="50000"/>
              </a:spcBef>
            </a:pPr>
            <a:r>
              <a:rPr lang="en-GB" altLang="en-US" sz="3200" b="1"/>
              <a:t>A diagnostic property of the mineral quartz</a:t>
            </a:r>
            <a:endParaRPr lang="en-GB" altLang="en-US" sz="3200" b="1">
              <a:cs typeface="Times New Roman"/>
            </a:endParaRPr>
          </a:p>
        </p:txBody>
      </p:sp>
      <p:pic>
        <p:nvPicPr>
          <p:cNvPr id="33796" name="Picture 6" descr="mso7FA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765176"/>
            <a:ext cx="43910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conchoid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9" y="3716339"/>
            <a:ext cx="43910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8"/>
          <p:cNvSpPr txBox="1">
            <a:spLocks noChangeArrowheads="1"/>
          </p:cNvSpPr>
          <p:nvPr/>
        </p:nvSpPr>
        <p:spPr bwMode="auto">
          <a:xfrm>
            <a:off x="1919288" y="6453188"/>
            <a:ext cx="4392612"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1800" b="1"/>
              <a:t>Rose quartz showing conchoidal fracture</a:t>
            </a:r>
          </a:p>
        </p:txBody>
      </p:sp>
      <p:sp>
        <p:nvSpPr>
          <p:cNvPr id="33799" name="Line 9"/>
          <p:cNvSpPr>
            <a:spLocks noChangeShapeType="1"/>
          </p:cNvSpPr>
          <p:nvPr/>
        </p:nvSpPr>
        <p:spPr bwMode="auto">
          <a:xfrm>
            <a:off x="5087938" y="6092825"/>
            <a:ext cx="863600" cy="0"/>
          </a:xfrm>
          <a:prstGeom prst="line">
            <a:avLst/>
          </a:prstGeom>
          <a:noFill/>
          <a:ln w="2857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00" name="Text Box 10"/>
          <p:cNvSpPr txBox="1">
            <a:spLocks noChangeArrowheads="1"/>
          </p:cNvSpPr>
          <p:nvPr/>
        </p:nvSpPr>
        <p:spPr bwMode="auto">
          <a:xfrm>
            <a:off x="5159375" y="5734051"/>
            <a:ext cx="7191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1800" b="1"/>
              <a:t>5mm</a:t>
            </a:r>
          </a:p>
        </p:txBody>
      </p:sp>
    </p:spTree>
    <p:extLst>
      <p:ext uri="{BB962C8B-B14F-4D97-AF65-F5344CB8AC3E}">
        <p14:creationId xmlns:p14="http://schemas.microsoft.com/office/powerpoint/2010/main" val="2460954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58800" y="121443"/>
            <a:ext cx="83820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800" b="1" dirty="0"/>
              <a:t>Acid Reaction</a:t>
            </a:r>
          </a:p>
        </p:txBody>
      </p:sp>
      <p:sp>
        <p:nvSpPr>
          <p:cNvPr id="39939" name="Text Box 3"/>
          <p:cNvSpPr txBox="1">
            <a:spLocks noChangeArrowheads="1"/>
          </p:cNvSpPr>
          <p:nvPr/>
        </p:nvSpPr>
        <p:spPr bwMode="auto">
          <a:xfrm>
            <a:off x="1524000" y="914400"/>
            <a:ext cx="8382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a:p>
        </p:txBody>
      </p:sp>
      <p:sp>
        <p:nvSpPr>
          <p:cNvPr id="39940" name="Text Box 4"/>
          <p:cNvSpPr txBox="1">
            <a:spLocks noChangeArrowheads="1"/>
          </p:cNvSpPr>
          <p:nvPr/>
        </p:nvSpPr>
        <p:spPr bwMode="auto">
          <a:xfrm>
            <a:off x="1524000" y="914400"/>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a:p>
        </p:txBody>
      </p:sp>
      <p:sp>
        <p:nvSpPr>
          <p:cNvPr id="39941" name="Text Box 5"/>
          <p:cNvSpPr txBox="1">
            <a:spLocks noChangeArrowheads="1"/>
          </p:cNvSpPr>
          <p:nvPr/>
        </p:nvSpPr>
        <p:spPr bwMode="auto">
          <a:xfrm>
            <a:off x="6477000" y="914400"/>
            <a:ext cx="5181600" cy="433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3600" dirty="0">
                <a:latin typeface="+mn-lt"/>
              </a:rPr>
              <a:t>Use dilute hydrochloric acid to test for CARBONATES.</a:t>
            </a:r>
          </a:p>
          <a:p>
            <a:pPr algn="l">
              <a:spcBef>
                <a:spcPct val="50000"/>
              </a:spcBef>
            </a:pPr>
            <a:r>
              <a:rPr lang="en-GB" altLang="en-US" sz="3600" dirty="0">
                <a:latin typeface="+mn-lt"/>
              </a:rPr>
              <a:t>Calcite effervesces (FIZZES) and gives off carbon dioxide gas.</a:t>
            </a:r>
          </a:p>
          <a:p>
            <a:pPr algn="l">
              <a:spcBef>
                <a:spcPct val="50000"/>
              </a:spcBef>
            </a:pPr>
            <a:endParaRPr lang="en-GB" altLang="en-US" sz="2800" b="1" dirty="0">
              <a:latin typeface="+mn-lt"/>
            </a:endParaRPr>
          </a:p>
        </p:txBody>
      </p:sp>
      <p:pic>
        <p:nvPicPr>
          <p:cNvPr id="39942" name="Picture 6" descr="Dsc004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19200"/>
            <a:ext cx="449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Line 7"/>
          <p:cNvSpPr>
            <a:spLocks noChangeShapeType="1"/>
          </p:cNvSpPr>
          <p:nvPr/>
        </p:nvSpPr>
        <p:spPr bwMode="auto">
          <a:xfrm>
            <a:off x="1981200" y="6096000"/>
            <a:ext cx="1219200" cy="0"/>
          </a:xfrm>
          <a:prstGeom prst="line">
            <a:avLst/>
          </a:prstGeom>
          <a:noFill/>
          <a:ln w="2857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44" name="Text Box 8"/>
          <p:cNvSpPr txBox="1">
            <a:spLocks noChangeArrowheads="1"/>
          </p:cNvSpPr>
          <p:nvPr/>
        </p:nvSpPr>
        <p:spPr bwMode="auto">
          <a:xfrm>
            <a:off x="2133600" y="5715000"/>
            <a:ext cx="838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b="1"/>
              <a:t>2cm</a:t>
            </a:r>
          </a:p>
        </p:txBody>
      </p:sp>
      <p:sp>
        <p:nvSpPr>
          <p:cNvPr id="39945" name="Text Box 10"/>
          <p:cNvSpPr txBox="1">
            <a:spLocks noChangeArrowheads="1"/>
          </p:cNvSpPr>
          <p:nvPr/>
        </p:nvSpPr>
        <p:spPr bwMode="auto">
          <a:xfrm>
            <a:off x="6476999" y="4818756"/>
            <a:ext cx="5181599"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3600" dirty="0">
                <a:latin typeface="+mn-lt"/>
              </a:rPr>
              <a:t>Calcite reacting and giving off carbon dioxide bubbles</a:t>
            </a:r>
          </a:p>
        </p:txBody>
      </p:sp>
      <p:sp>
        <p:nvSpPr>
          <p:cNvPr id="39946" name="Line 11"/>
          <p:cNvSpPr>
            <a:spLocks noChangeShapeType="1"/>
          </p:cNvSpPr>
          <p:nvPr/>
        </p:nvSpPr>
        <p:spPr bwMode="auto">
          <a:xfrm flipH="1" flipV="1">
            <a:off x="3505200" y="2514600"/>
            <a:ext cx="3352800" cy="19812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xmlns:p14="http://schemas.microsoft.com/office/powerpoint/2010/main" val="283318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7C9FF-FBD4-4E8E-A87B-0635019B1061}"/>
              </a:ext>
            </a:extLst>
          </p:cNvPr>
          <p:cNvSpPr>
            <a:spLocks noGrp="1"/>
          </p:cNvSpPr>
          <p:nvPr>
            <p:ph type="title"/>
          </p:nvPr>
        </p:nvSpPr>
        <p:spPr>
          <a:xfrm>
            <a:off x="838200" y="365125"/>
            <a:ext cx="10515600" cy="1325563"/>
          </a:xfrm>
        </p:spPr>
        <p:txBody>
          <a:bodyPr/>
          <a:lstStyle/>
          <a:p>
            <a:r>
              <a:rPr lang="en-CA" dirty="0"/>
              <a:t>COLOUR – not always the best way to ID</a:t>
            </a:r>
          </a:p>
        </p:txBody>
      </p:sp>
      <p:sp>
        <p:nvSpPr>
          <p:cNvPr id="3" name="Content Placeholder 2">
            <a:extLst>
              <a:ext uri="{FF2B5EF4-FFF2-40B4-BE49-F238E27FC236}">
                <a16:creationId xmlns:a16="http://schemas.microsoft.com/office/drawing/2014/main" id="{FD87F618-8ED1-4A87-87EA-EDDB1C76FA4E}"/>
              </a:ext>
            </a:extLst>
          </p:cNvPr>
          <p:cNvSpPr>
            <a:spLocks noGrp="1"/>
          </p:cNvSpPr>
          <p:nvPr>
            <p:ph idx="1"/>
          </p:nvPr>
        </p:nvSpPr>
        <p:spPr>
          <a:xfrm>
            <a:off x="838200" y="1879600"/>
            <a:ext cx="10515600" cy="4297363"/>
          </a:xfrm>
        </p:spPr>
        <p:txBody>
          <a:bodyPr/>
          <a:lstStyle/>
          <a:p>
            <a:pPr marL="514350" indent="-514350">
              <a:buAutoNum type="arabicPeriod"/>
            </a:pPr>
            <a:r>
              <a:rPr lang="en-CA" dirty="0"/>
              <a:t>The </a:t>
            </a:r>
            <a:r>
              <a:rPr lang="en-CA" b="1" u="sng" dirty="0"/>
              <a:t>same </a:t>
            </a:r>
            <a:r>
              <a:rPr lang="en-CA" dirty="0"/>
              <a:t>mineral can have </a:t>
            </a:r>
            <a:r>
              <a:rPr lang="en-CA" b="1" u="sng" dirty="0"/>
              <a:t>different </a:t>
            </a:r>
            <a:r>
              <a:rPr lang="en-CA" dirty="0"/>
              <a:t>colours</a:t>
            </a:r>
          </a:p>
          <a:p>
            <a:pPr marL="0" indent="0">
              <a:buNone/>
            </a:pPr>
            <a:r>
              <a:rPr lang="en-CA" dirty="0" err="1"/>
              <a:t>Eg.</a:t>
            </a:r>
            <a:r>
              <a:rPr lang="en-CA" dirty="0"/>
              <a:t> quartz can be colorless, purple (amethyst), or a variety of other colors depending on chemical impurities. </a:t>
            </a:r>
          </a:p>
          <a:p>
            <a:pPr marL="514350" indent="-514350">
              <a:buAutoNum type="arabicPeriod"/>
            </a:pPr>
            <a:endParaRPr lang="en-CA" dirty="0"/>
          </a:p>
          <a:p>
            <a:endParaRPr lang="en-CA" dirty="0"/>
          </a:p>
        </p:txBody>
      </p:sp>
      <p:pic>
        <p:nvPicPr>
          <p:cNvPr id="4" name="Picture 3">
            <a:extLst>
              <a:ext uri="{FF2B5EF4-FFF2-40B4-BE49-F238E27FC236}">
                <a16:creationId xmlns:a16="http://schemas.microsoft.com/office/drawing/2014/main" id="{4E9D96B7-A985-47AD-A37D-9BCFBF8DC5C3}"/>
              </a:ext>
            </a:extLst>
          </p:cNvPr>
          <p:cNvPicPr/>
          <p:nvPr/>
        </p:nvPicPr>
        <p:blipFill rotWithShape="1">
          <a:blip r:embed="rId2">
            <a:extLst>
              <a:ext uri="{28A0092B-C50C-407E-A947-70E740481C1C}">
                <a14:useLocalDpi xmlns:a14="http://schemas.microsoft.com/office/drawing/2010/main" val="0"/>
              </a:ext>
            </a:extLst>
          </a:blip>
          <a:srcRect t="8642"/>
          <a:stretch/>
        </p:blipFill>
        <p:spPr>
          <a:xfrm>
            <a:off x="3800057" y="3725333"/>
            <a:ext cx="7748476" cy="3132668"/>
          </a:xfrm>
          <a:prstGeom prst="rect">
            <a:avLst/>
          </a:prstGeom>
        </p:spPr>
      </p:pic>
    </p:spTree>
    <p:extLst>
      <p:ext uri="{BB962C8B-B14F-4D97-AF65-F5344CB8AC3E}">
        <p14:creationId xmlns:p14="http://schemas.microsoft.com/office/powerpoint/2010/main" val="2369625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defRPr/>
            </a:pPr>
            <a:r>
              <a:rPr lang="en-US" altLang="en-US" b="1" dirty="0"/>
              <a:t>Magnetism</a:t>
            </a:r>
          </a:p>
        </p:txBody>
      </p:sp>
      <p:sp>
        <p:nvSpPr>
          <p:cNvPr id="30723" name="Rectangle 3"/>
          <p:cNvSpPr>
            <a:spLocks noGrp="1" noRot="1" noChangeArrowheads="1"/>
          </p:cNvSpPr>
          <p:nvPr>
            <p:ph type="body" sz="half" idx="1"/>
          </p:nvPr>
        </p:nvSpPr>
        <p:spPr>
          <a:xfrm>
            <a:off x="402168" y="1600200"/>
            <a:ext cx="6035954" cy="4498975"/>
          </a:xfrm>
        </p:spPr>
        <p:txBody>
          <a:bodyPr vert="horz" lIns="91440" tIns="45720" rIns="91440" bIns="45720" rtlCol="0" anchor="t">
            <a:normAutofit/>
          </a:bodyPr>
          <a:lstStyle/>
          <a:p>
            <a:pPr eaLnBrk="1" hangingPunct="1">
              <a:defRPr/>
            </a:pPr>
            <a:r>
              <a:rPr lang="en-CA" altLang="en-US" sz="3600" dirty="0"/>
              <a:t>Ability to attract iron fillings or steel pins</a:t>
            </a:r>
            <a:endParaRPr lang="en-US" altLang="en-US" sz="3600" dirty="0"/>
          </a:p>
          <a:p>
            <a:pPr eaLnBrk="1" hangingPunct="1">
              <a:defRPr/>
            </a:pPr>
            <a:r>
              <a:rPr lang="en-US" altLang="en-US" sz="3600" dirty="0"/>
              <a:t>Examples:</a:t>
            </a:r>
            <a:endParaRPr lang="en-US" altLang="en-US" sz="3600" dirty="0">
              <a:cs typeface="Calibri"/>
            </a:endParaRPr>
          </a:p>
          <a:p>
            <a:pPr lvl="1" eaLnBrk="1" hangingPunct="1">
              <a:defRPr/>
            </a:pPr>
            <a:r>
              <a:rPr lang="en-US" altLang="en-US" sz="3600" dirty="0"/>
              <a:t>Magnetite</a:t>
            </a:r>
            <a:endParaRPr lang="en-US" altLang="en-US" sz="3600" dirty="0">
              <a:cs typeface="Calibri"/>
            </a:endParaRPr>
          </a:p>
          <a:p>
            <a:pPr lvl="1" eaLnBrk="1" hangingPunct="1">
              <a:defRPr/>
            </a:pPr>
            <a:r>
              <a:rPr lang="en-US" altLang="en-US" sz="3600" dirty="0"/>
              <a:t>Lodestone</a:t>
            </a:r>
            <a:endParaRPr lang="en-US" altLang="en-US" sz="3600" dirty="0">
              <a:cs typeface="Calibri"/>
            </a:endParaRPr>
          </a:p>
        </p:txBody>
      </p:sp>
      <p:pic>
        <p:nvPicPr>
          <p:cNvPr id="28677" name="Picture 5"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1339"/>
            <a:ext cx="3200400" cy="241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0" descr="lodestone">
            <a:hlinkClick r:id="rId4"/>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8481527" y="3581400"/>
            <a:ext cx="3341914" cy="29097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descr="mso6EB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6331" y="3451960"/>
            <a:ext cx="38893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639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altLang="en-US"/>
              <a:t>Fluorescence/Phosphorescence</a:t>
            </a:r>
          </a:p>
        </p:txBody>
      </p:sp>
      <p:sp>
        <p:nvSpPr>
          <p:cNvPr id="31747" name="Rectangle 3"/>
          <p:cNvSpPr>
            <a:spLocks noGrp="1" noRot="1" noChangeArrowheads="1"/>
          </p:cNvSpPr>
          <p:nvPr>
            <p:ph type="body" sz="half" idx="1"/>
          </p:nvPr>
        </p:nvSpPr>
        <p:spPr>
          <a:xfrm>
            <a:off x="402168" y="1600200"/>
            <a:ext cx="6005521" cy="4498975"/>
          </a:xfrm>
        </p:spPr>
        <p:txBody>
          <a:bodyPr vert="horz" lIns="91440" tIns="45720" rIns="91440" bIns="45720" rtlCol="0" anchor="t">
            <a:normAutofit/>
          </a:bodyPr>
          <a:lstStyle/>
          <a:p>
            <a:pPr eaLnBrk="1" hangingPunct="1">
              <a:defRPr/>
            </a:pPr>
            <a:r>
              <a:rPr lang="en-US" altLang="en-US" sz="3600" dirty="0"/>
              <a:t>Fluorescence: ability to </a:t>
            </a:r>
            <a:r>
              <a:rPr lang="en-US" altLang="en-US" sz="3600" b="1" u="sng" dirty="0"/>
              <a:t>glow</a:t>
            </a:r>
            <a:r>
              <a:rPr lang="en-US" altLang="en-US" sz="3600" dirty="0"/>
              <a:t> under ultraviolet (UV) light</a:t>
            </a:r>
            <a:endParaRPr lang="en-US" altLang="en-US" sz="3600" dirty="0">
              <a:cs typeface="Calibri"/>
            </a:endParaRPr>
          </a:p>
          <a:p>
            <a:pPr lvl="1" eaLnBrk="1" hangingPunct="1">
              <a:defRPr/>
            </a:pPr>
            <a:r>
              <a:rPr lang="en-US" altLang="en-US" sz="3600" dirty="0"/>
              <a:t>Some fluorite, calcite </a:t>
            </a:r>
            <a:endParaRPr lang="en-US" altLang="en-US" sz="3600" dirty="0">
              <a:cs typeface="Calibri"/>
            </a:endParaRPr>
          </a:p>
          <a:p>
            <a:pPr eaLnBrk="1" hangingPunct="1">
              <a:defRPr/>
            </a:pPr>
            <a:r>
              <a:rPr lang="en-US" altLang="en-US" sz="3600" dirty="0"/>
              <a:t>Phosphorescence: ability to glow </a:t>
            </a:r>
            <a:r>
              <a:rPr lang="en-US" altLang="en-US" sz="3600" b="1" dirty="0"/>
              <a:t>after UV light is cut off.</a:t>
            </a:r>
          </a:p>
          <a:p>
            <a:pPr eaLnBrk="1" hangingPunct="1">
              <a:defRPr/>
            </a:pPr>
            <a:r>
              <a:rPr lang="en-US" altLang="en-US" sz="3600" dirty="0"/>
              <a:t>Some willemite, sphalerite </a:t>
            </a:r>
            <a:endParaRPr lang="en-US" altLang="en-US" sz="3600" dirty="0">
              <a:cs typeface="Calibri"/>
            </a:endParaRPr>
          </a:p>
        </p:txBody>
      </p:sp>
      <p:pic>
        <p:nvPicPr>
          <p:cNvPr id="29700" name="Picture 7" descr="fluorescent-minerals">
            <a:hlinkClick r:id="rId2"/>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68208" y="5249610"/>
            <a:ext cx="3280474" cy="2115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1" name="Picture 5" descr="img-col-mus-min-flo-hig-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0369" y="2690446"/>
            <a:ext cx="4841631" cy="410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0" descr="804">
            <a:hlinkClick r:id="rId6"/>
          </p:cNvPr>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7665060" y="228600"/>
            <a:ext cx="4499818" cy="24618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52148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3216276" y="1"/>
            <a:ext cx="56165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800" b="1"/>
              <a:t>Feel</a:t>
            </a:r>
          </a:p>
        </p:txBody>
      </p:sp>
      <p:sp>
        <p:nvSpPr>
          <p:cNvPr id="44035" name="Text Box 5"/>
          <p:cNvSpPr txBox="1">
            <a:spLocks noChangeArrowheads="1"/>
          </p:cNvSpPr>
          <p:nvPr/>
        </p:nvSpPr>
        <p:spPr bwMode="auto">
          <a:xfrm>
            <a:off x="1452563" y="859667"/>
            <a:ext cx="9144000"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3600" dirty="0">
                <a:latin typeface="+mn-lt"/>
              </a:rPr>
              <a:t>A characteristic sensation experienced when a                                   mineral is held and rubbed between the fingers.</a:t>
            </a:r>
          </a:p>
        </p:txBody>
      </p:sp>
      <p:pic>
        <p:nvPicPr>
          <p:cNvPr id="44036" name="Picture 6" descr="msoA4A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1989139"/>
            <a:ext cx="367188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7"/>
          <p:cNvSpPr txBox="1">
            <a:spLocks noChangeArrowheads="1"/>
          </p:cNvSpPr>
          <p:nvPr/>
        </p:nvSpPr>
        <p:spPr bwMode="auto">
          <a:xfrm>
            <a:off x="1524001" y="5516564"/>
            <a:ext cx="4067176"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dirty="0">
                <a:latin typeface="+mn-lt"/>
              </a:rPr>
              <a:t>Graphite feels very cold upon the touch as it is a very good conductor of heat</a:t>
            </a:r>
          </a:p>
        </p:txBody>
      </p:sp>
      <p:sp>
        <p:nvSpPr>
          <p:cNvPr id="44038" name="Line 8"/>
          <p:cNvSpPr>
            <a:spLocks noChangeShapeType="1"/>
          </p:cNvSpPr>
          <p:nvPr/>
        </p:nvSpPr>
        <p:spPr bwMode="auto">
          <a:xfrm>
            <a:off x="2135188" y="3789363"/>
            <a:ext cx="0" cy="1008062"/>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039" name="Text Box 9"/>
          <p:cNvSpPr txBox="1">
            <a:spLocks noChangeArrowheads="1"/>
          </p:cNvSpPr>
          <p:nvPr/>
        </p:nvSpPr>
        <p:spPr bwMode="auto">
          <a:xfrm>
            <a:off x="2063750" y="4076701"/>
            <a:ext cx="6477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1800" b="1"/>
              <a:t>2cm</a:t>
            </a:r>
          </a:p>
        </p:txBody>
      </p:sp>
      <p:pic>
        <p:nvPicPr>
          <p:cNvPr id="44040" name="Picture 10" descr="msoE40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4" y="1989139"/>
            <a:ext cx="367188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Line 11"/>
          <p:cNvSpPr>
            <a:spLocks noChangeShapeType="1"/>
          </p:cNvSpPr>
          <p:nvPr/>
        </p:nvSpPr>
        <p:spPr bwMode="auto">
          <a:xfrm>
            <a:off x="6672263" y="3716339"/>
            <a:ext cx="0" cy="1296987"/>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042" name="Text Box 12"/>
          <p:cNvSpPr txBox="1">
            <a:spLocks noChangeArrowheads="1"/>
          </p:cNvSpPr>
          <p:nvPr/>
        </p:nvSpPr>
        <p:spPr bwMode="auto">
          <a:xfrm>
            <a:off x="6527800" y="4149726"/>
            <a:ext cx="863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1800" b="1"/>
              <a:t>2cm</a:t>
            </a:r>
          </a:p>
        </p:txBody>
      </p:sp>
      <p:sp>
        <p:nvSpPr>
          <p:cNvPr id="44043" name="Text Box 13"/>
          <p:cNvSpPr txBox="1">
            <a:spLocks noChangeArrowheads="1"/>
          </p:cNvSpPr>
          <p:nvPr/>
        </p:nvSpPr>
        <p:spPr bwMode="auto">
          <a:xfrm>
            <a:off x="6383338" y="5661026"/>
            <a:ext cx="4284662"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2800" dirty="0">
                <a:latin typeface="+mn-lt"/>
              </a:rPr>
              <a:t>Talc feels very greasy when rubbed between the fingers</a:t>
            </a:r>
          </a:p>
        </p:txBody>
      </p:sp>
    </p:spTree>
    <p:extLst>
      <p:ext uri="{BB962C8B-B14F-4D97-AF65-F5344CB8AC3E}">
        <p14:creationId xmlns:p14="http://schemas.microsoft.com/office/powerpoint/2010/main" val="3003946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US" altLang="en-US"/>
              <a:t>Double Refraction</a:t>
            </a:r>
          </a:p>
        </p:txBody>
      </p:sp>
      <p:sp>
        <p:nvSpPr>
          <p:cNvPr id="32771" name="Rectangle 3"/>
          <p:cNvSpPr>
            <a:spLocks noGrp="1" noRot="1" noChangeArrowheads="1"/>
          </p:cNvSpPr>
          <p:nvPr>
            <p:ph type="body" sz="half" idx="1"/>
          </p:nvPr>
        </p:nvSpPr>
        <p:spPr>
          <a:xfrm>
            <a:off x="402168" y="1600200"/>
            <a:ext cx="6027045" cy="4498975"/>
          </a:xfrm>
        </p:spPr>
        <p:txBody>
          <a:bodyPr vert="horz" lIns="91440" tIns="45720" rIns="91440" bIns="45720" rtlCol="0" anchor="t">
            <a:noAutofit/>
          </a:bodyPr>
          <a:lstStyle/>
          <a:p>
            <a:pPr eaLnBrk="1" hangingPunct="1">
              <a:defRPr/>
            </a:pPr>
            <a:r>
              <a:rPr lang="en-US" altLang="en-US" sz="3600" dirty="0"/>
              <a:t>Refraction: the </a:t>
            </a:r>
            <a:r>
              <a:rPr lang="en-US" altLang="en-US" sz="3600" b="1" u="sng" dirty="0"/>
              <a:t>bending of light</a:t>
            </a:r>
            <a:r>
              <a:rPr lang="en-US" altLang="en-US" sz="3600" dirty="0"/>
              <a:t> rays as they pass through a translucent substance.</a:t>
            </a:r>
          </a:p>
          <a:p>
            <a:pPr eaLnBrk="1" hangingPunct="1">
              <a:defRPr/>
            </a:pPr>
            <a:r>
              <a:rPr lang="en-US" altLang="en-US" sz="3600" dirty="0"/>
              <a:t>Double refraction: the splitting of light rays </a:t>
            </a:r>
            <a:r>
              <a:rPr lang="en-US" altLang="en-US" sz="3600" b="1" dirty="0"/>
              <a:t>i</a:t>
            </a:r>
            <a:r>
              <a:rPr lang="en-US" altLang="en-US" sz="3600" dirty="0"/>
              <a:t>nto </a:t>
            </a:r>
            <a:r>
              <a:rPr lang="en-US" altLang="en-US" sz="3600" b="1" u="sng" dirty="0"/>
              <a:t>two parts</a:t>
            </a:r>
            <a:r>
              <a:rPr lang="en-US" altLang="en-US" sz="3600" dirty="0"/>
              <a:t>, causing a double image</a:t>
            </a:r>
            <a:endParaRPr lang="en-US" altLang="en-US" sz="3600" dirty="0">
              <a:cs typeface="Calibri"/>
            </a:endParaRPr>
          </a:p>
          <a:p>
            <a:pPr>
              <a:defRPr/>
            </a:pPr>
            <a:r>
              <a:rPr lang="en-US" altLang="en-US" sz="3600" dirty="0" err="1"/>
              <a:t>Eg.</a:t>
            </a:r>
            <a:r>
              <a:rPr lang="en-US" altLang="en-US" sz="3600" dirty="0"/>
              <a:t> Calcite</a:t>
            </a:r>
            <a:endParaRPr lang="en-US" altLang="en-US" sz="3600" dirty="0">
              <a:cs typeface="Calibri"/>
            </a:endParaRPr>
          </a:p>
        </p:txBody>
      </p:sp>
      <p:pic>
        <p:nvPicPr>
          <p:cNvPr id="2" name="Picture 2" descr="A picture containing indoor&#10;&#10;Description generated with high confidence">
            <a:extLst>
              <a:ext uri="{FF2B5EF4-FFF2-40B4-BE49-F238E27FC236}">
                <a16:creationId xmlns:a16="http://schemas.microsoft.com/office/drawing/2014/main" id="{422F8EFB-2F30-4E99-A127-1D276AD1789B}"/>
              </a:ext>
            </a:extLst>
          </p:cNvPr>
          <p:cNvPicPr>
            <a:picLocks noChangeAspect="1"/>
          </p:cNvPicPr>
          <p:nvPr/>
        </p:nvPicPr>
        <p:blipFill>
          <a:blip r:embed="rId2"/>
          <a:stretch>
            <a:fillRect/>
          </a:stretch>
        </p:blipFill>
        <p:spPr>
          <a:xfrm>
            <a:off x="6429213" y="2955888"/>
            <a:ext cx="5274589" cy="3658426"/>
          </a:xfrm>
          <a:prstGeom prst="rect">
            <a:avLst/>
          </a:prstGeom>
        </p:spPr>
      </p:pic>
      <p:pic>
        <p:nvPicPr>
          <p:cNvPr id="10" name="Picture 10" descr="A picture containing table, sitting, indoor, sky&#10;&#10;Description generated with very high confidence">
            <a:extLst>
              <a:ext uri="{FF2B5EF4-FFF2-40B4-BE49-F238E27FC236}">
                <a16:creationId xmlns:a16="http://schemas.microsoft.com/office/drawing/2014/main" id="{DD5FDAC4-A5B6-4AB9-B8DB-C7D9864A45B5}"/>
              </a:ext>
            </a:extLst>
          </p:cNvPr>
          <p:cNvPicPr>
            <a:picLocks noChangeAspect="1"/>
          </p:cNvPicPr>
          <p:nvPr/>
        </p:nvPicPr>
        <p:blipFill rotWithShape="1">
          <a:blip r:embed="rId3"/>
          <a:srcRect l="35211" r="33333" b="29167"/>
          <a:stretch/>
        </p:blipFill>
        <p:spPr>
          <a:xfrm>
            <a:off x="8534399" y="-3067"/>
            <a:ext cx="2309396" cy="2926960"/>
          </a:xfrm>
          <a:prstGeom prst="rect">
            <a:avLst/>
          </a:prstGeom>
        </p:spPr>
      </p:pic>
    </p:spTree>
    <p:extLst>
      <p:ext uri="{BB962C8B-B14F-4D97-AF65-F5344CB8AC3E}">
        <p14:creationId xmlns:p14="http://schemas.microsoft.com/office/powerpoint/2010/main" val="2113923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F13E-09A9-43E8-AE34-A9B52E001778}"/>
              </a:ext>
            </a:extLst>
          </p:cNvPr>
          <p:cNvSpPr>
            <a:spLocks noGrp="1"/>
          </p:cNvSpPr>
          <p:nvPr>
            <p:ph type="title"/>
          </p:nvPr>
        </p:nvSpPr>
        <p:spPr/>
        <p:txBody>
          <a:bodyPr/>
          <a:lstStyle/>
          <a:p>
            <a:r>
              <a:rPr lang="en-CA"/>
              <a:t>OTHER IDENTIFYING CHARACTERISTICS</a:t>
            </a:r>
          </a:p>
        </p:txBody>
      </p:sp>
      <p:graphicFrame>
        <p:nvGraphicFramePr>
          <p:cNvPr id="4" name="Content Placeholder 3">
            <a:extLst>
              <a:ext uri="{FF2B5EF4-FFF2-40B4-BE49-F238E27FC236}">
                <a16:creationId xmlns:a16="http://schemas.microsoft.com/office/drawing/2014/main" id="{5355CF87-853C-432E-B096-0E046CFF021D}"/>
              </a:ext>
            </a:extLst>
          </p:cNvPr>
          <p:cNvGraphicFramePr>
            <a:graphicFrameLocks noGrp="1"/>
          </p:cNvGraphicFramePr>
          <p:nvPr>
            <p:ph idx="1"/>
            <p:extLst>
              <p:ext uri="{D42A27DB-BD31-4B8C-83A1-F6EECF244321}">
                <p14:modId xmlns:p14="http://schemas.microsoft.com/office/powerpoint/2010/main" val="1924336814"/>
              </p:ext>
            </p:extLst>
          </p:nvPr>
        </p:nvGraphicFramePr>
        <p:xfrm>
          <a:off x="388620" y="1463039"/>
          <a:ext cx="11407140" cy="5618975"/>
        </p:xfrm>
        <a:graphic>
          <a:graphicData uri="http://schemas.openxmlformats.org/drawingml/2006/table">
            <a:tbl>
              <a:tblPr firstRow="1" firstCol="1" bandRow="1">
                <a:tableStyleId>{5C22544A-7EE6-4342-B048-85BDC9FD1C3A}</a:tableStyleId>
              </a:tblPr>
              <a:tblGrid>
                <a:gridCol w="2242388">
                  <a:extLst>
                    <a:ext uri="{9D8B030D-6E8A-4147-A177-3AD203B41FA5}">
                      <a16:colId xmlns:a16="http://schemas.microsoft.com/office/drawing/2014/main" val="2002889482"/>
                    </a:ext>
                  </a:extLst>
                </a:gridCol>
                <a:gridCol w="5361966">
                  <a:extLst>
                    <a:ext uri="{9D8B030D-6E8A-4147-A177-3AD203B41FA5}">
                      <a16:colId xmlns:a16="http://schemas.microsoft.com/office/drawing/2014/main" val="4149102568"/>
                    </a:ext>
                  </a:extLst>
                </a:gridCol>
                <a:gridCol w="3802786">
                  <a:extLst>
                    <a:ext uri="{9D8B030D-6E8A-4147-A177-3AD203B41FA5}">
                      <a16:colId xmlns:a16="http://schemas.microsoft.com/office/drawing/2014/main" val="3169334883"/>
                    </a:ext>
                  </a:extLst>
                </a:gridCol>
              </a:tblGrid>
              <a:tr h="558871">
                <a:tc>
                  <a:txBody>
                    <a:bodyPr/>
                    <a:lstStyle/>
                    <a:p>
                      <a:pPr>
                        <a:spcAft>
                          <a:spcPts val="675"/>
                        </a:spcAft>
                      </a:pPr>
                      <a:r>
                        <a:rPr lang="en-CA" sz="2800">
                          <a:effectLst/>
                        </a:rPr>
                        <a:t>Property</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675"/>
                        </a:spcAft>
                      </a:pPr>
                      <a:r>
                        <a:rPr lang="en-CA" sz="2800">
                          <a:effectLst/>
                        </a:rPr>
                        <a:t>Description</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675"/>
                        </a:spcAft>
                      </a:pPr>
                      <a:r>
                        <a:rPr lang="en-CA" sz="2800">
                          <a:effectLst/>
                        </a:rPr>
                        <a:t>Example of Mineral</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0886273"/>
                  </a:ext>
                </a:extLst>
              </a:tr>
              <a:tr h="558871">
                <a:tc>
                  <a:txBody>
                    <a:bodyPr/>
                    <a:lstStyle/>
                    <a:p>
                      <a:pPr>
                        <a:spcAft>
                          <a:spcPts val="675"/>
                        </a:spcAft>
                      </a:pPr>
                      <a:r>
                        <a:rPr lang="en-CA" sz="2800">
                          <a:effectLst/>
                        </a:rPr>
                        <a:t>Fluorescence</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675"/>
                        </a:spcAft>
                      </a:pPr>
                      <a:r>
                        <a:rPr lang="en-CA" sz="2800">
                          <a:effectLst/>
                        </a:rPr>
                        <a:t>Mineral glows under ultraviolet light</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675"/>
                        </a:spcAft>
                      </a:pPr>
                      <a:r>
                        <a:rPr lang="en-CA" sz="2800">
                          <a:effectLst/>
                        </a:rPr>
                        <a:t>Fluorite</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540705"/>
                  </a:ext>
                </a:extLst>
              </a:tr>
              <a:tr h="558871">
                <a:tc>
                  <a:txBody>
                    <a:bodyPr/>
                    <a:lstStyle/>
                    <a:p>
                      <a:pPr>
                        <a:spcAft>
                          <a:spcPts val="675"/>
                        </a:spcAft>
                      </a:pPr>
                      <a:r>
                        <a:rPr lang="en-CA" sz="2800">
                          <a:effectLst/>
                        </a:rPr>
                        <a:t>Magnetism</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675"/>
                        </a:spcAft>
                      </a:pPr>
                      <a:r>
                        <a:rPr lang="en-CA" sz="2800">
                          <a:effectLst/>
                        </a:rPr>
                        <a:t>Mineral is attracted to a magnet</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675"/>
                        </a:spcAft>
                      </a:pPr>
                      <a:r>
                        <a:rPr lang="en-CA" sz="2800">
                          <a:effectLst/>
                        </a:rPr>
                        <a:t>Magnetite</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6037924"/>
                  </a:ext>
                </a:extLst>
              </a:tr>
              <a:tr h="1117741">
                <a:tc>
                  <a:txBody>
                    <a:bodyPr/>
                    <a:lstStyle/>
                    <a:p>
                      <a:pPr>
                        <a:spcAft>
                          <a:spcPts val="675"/>
                        </a:spcAft>
                      </a:pPr>
                      <a:r>
                        <a:rPr lang="en-CA" sz="2800">
                          <a:effectLst/>
                        </a:rPr>
                        <a:t>Radioactivity</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675"/>
                        </a:spcAft>
                      </a:pPr>
                      <a:r>
                        <a:rPr lang="en-CA" sz="2800">
                          <a:effectLst/>
                        </a:rPr>
                        <a:t>Mineral gives off radiation that can be measured with Geiger counter</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675"/>
                        </a:spcAft>
                      </a:pPr>
                      <a:r>
                        <a:rPr lang="en-CA" sz="2800">
                          <a:effectLst/>
                        </a:rPr>
                        <a:t>Uraninite</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4935049"/>
                  </a:ext>
                </a:extLst>
              </a:tr>
              <a:tr h="1117741">
                <a:tc>
                  <a:txBody>
                    <a:bodyPr/>
                    <a:lstStyle/>
                    <a:p>
                      <a:pPr>
                        <a:spcAft>
                          <a:spcPts val="675"/>
                        </a:spcAft>
                      </a:pPr>
                      <a:r>
                        <a:rPr lang="en-CA" sz="2800">
                          <a:effectLst/>
                        </a:rPr>
                        <a:t>Reactivity</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675"/>
                        </a:spcAft>
                      </a:pPr>
                      <a:r>
                        <a:rPr lang="en-CA" sz="2800">
                          <a:effectLst/>
                        </a:rPr>
                        <a:t>Bubbles form when mineral is exposed to a weak acid</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675"/>
                        </a:spcAft>
                      </a:pPr>
                      <a:r>
                        <a:rPr lang="en-CA" sz="2800">
                          <a:effectLst/>
                        </a:rPr>
                        <a:t>Calcite</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8193868"/>
                  </a:ext>
                </a:extLst>
              </a:tr>
              <a:tr h="558871">
                <a:tc>
                  <a:txBody>
                    <a:bodyPr/>
                    <a:lstStyle/>
                    <a:p>
                      <a:pPr>
                        <a:spcAft>
                          <a:spcPts val="675"/>
                        </a:spcAft>
                      </a:pPr>
                      <a:r>
                        <a:rPr lang="en-CA" sz="2800">
                          <a:effectLst/>
                        </a:rPr>
                        <a:t>Smell</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675"/>
                        </a:spcAft>
                      </a:pPr>
                      <a:r>
                        <a:rPr lang="en-CA" sz="2800">
                          <a:effectLst/>
                        </a:rPr>
                        <a:t>Some minerals have a distinctive smell</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675"/>
                        </a:spcAft>
                      </a:pPr>
                      <a:r>
                        <a:rPr lang="en-CA" sz="2800">
                          <a:effectLst/>
                        </a:rPr>
                        <a:t>Sulfur (smells like rotten eggs)</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4957213"/>
                  </a:ext>
                </a:extLst>
              </a:tr>
              <a:tr h="558871">
                <a:tc>
                  <a:txBody>
                    <a:bodyPr/>
                    <a:lstStyle/>
                    <a:p>
                      <a:pPr>
                        <a:spcAft>
                          <a:spcPts val="675"/>
                        </a:spcAft>
                      </a:pPr>
                      <a:r>
                        <a:rPr lang="en-CA" sz="2800">
                          <a:effectLst/>
                        </a:rPr>
                        <a:t>Taste</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675"/>
                        </a:spcAft>
                      </a:pPr>
                      <a:r>
                        <a:rPr lang="en-CA" sz="2800">
                          <a:effectLst/>
                        </a:rPr>
                        <a:t>Some minerals taste salty</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675"/>
                        </a:spcAft>
                      </a:pPr>
                      <a:r>
                        <a:rPr lang="en-CA" sz="2800">
                          <a:effectLst/>
                        </a:rPr>
                        <a:t>Halite</a:t>
                      </a:r>
                      <a:endParaRPr lang="en-C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4382769"/>
                  </a:ext>
                </a:extLst>
              </a:tr>
            </a:tbl>
          </a:graphicData>
        </a:graphic>
      </p:graphicFrame>
    </p:spTree>
    <p:extLst>
      <p:ext uri="{BB962C8B-B14F-4D97-AF65-F5344CB8AC3E}">
        <p14:creationId xmlns:p14="http://schemas.microsoft.com/office/powerpoint/2010/main" val="1473898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AA6F-EF48-4A94-A1C4-354787A73E66}"/>
              </a:ext>
            </a:extLst>
          </p:cNvPr>
          <p:cNvSpPr>
            <a:spLocks noGrp="1"/>
          </p:cNvSpPr>
          <p:nvPr>
            <p:ph type="title"/>
          </p:nvPr>
        </p:nvSpPr>
        <p:spPr/>
        <p:txBody>
          <a:bodyPr/>
          <a:lstStyle/>
          <a:p>
            <a:r>
              <a:rPr lang="en-CA" dirty="0"/>
              <a:t>Extras</a:t>
            </a:r>
          </a:p>
        </p:txBody>
      </p:sp>
      <p:sp>
        <p:nvSpPr>
          <p:cNvPr id="3" name="Content Placeholder 2">
            <a:extLst>
              <a:ext uri="{FF2B5EF4-FFF2-40B4-BE49-F238E27FC236}">
                <a16:creationId xmlns:a16="http://schemas.microsoft.com/office/drawing/2014/main" id="{BBA14AF7-4958-4CCD-A77D-DF29183539BD}"/>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757458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267200" y="0"/>
            <a:ext cx="3352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400" b="1" dirty="0"/>
              <a:t>Streak </a:t>
            </a:r>
          </a:p>
        </p:txBody>
      </p:sp>
      <p:pic>
        <p:nvPicPr>
          <p:cNvPr id="19459" name="Picture 3" descr="haematitekidney"/>
          <p:cNvPicPr>
            <a:picLocks noChangeAspect="1" noChangeArrowheads="1"/>
          </p:cNvPicPr>
          <p:nvPr/>
        </p:nvPicPr>
        <p:blipFill>
          <a:blip r:embed="rId2">
            <a:extLst>
              <a:ext uri="{28A0092B-C50C-407E-A947-70E740481C1C}">
                <a14:useLocalDpi xmlns:a14="http://schemas.microsoft.com/office/drawing/2010/main" val="0"/>
              </a:ext>
            </a:extLst>
          </a:blip>
          <a:srcRect b="10001"/>
          <a:stretch>
            <a:fillRect/>
          </a:stretch>
        </p:blipFill>
        <p:spPr bwMode="auto">
          <a:xfrm>
            <a:off x="4648200" y="914400"/>
            <a:ext cx="2971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malachitebanded"/>
          <p:cNvPicPr>
            <a:picLocks noChangeAspect="1" noChangeArrowheads="1"/>
          </p:cNvPicPr>
          <p:nvPr/>
        </p:nvPicPr>
        <p:blipFill>
          <a:blip r:embed="rId3">
            <a:extLst>
              <a:ext uri="{28A0092B-C50C-407E-A947-70E740481C1C}">
                <a14:useLocalDpi xmlns:a14="http://schemas.microsoft.com/office/drawing/2010/main" val="0"/>
              </a:ext>
            </a:extLst>
          </a:blip>
          <a:srcRect l="13889" r="11111"/>
          <a:stretch>
            <a:fillRect/>
          </a:stretch>
        </p:blipFill>
        <p:spPr bwMode="auto">
          <a:xfrm>
            <a:off x="1752600" y="914400"/>
            <a:ext cx="2667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pyritecubes"/>
          <p:cNvPicPr>
            <a:picLocks noChangeAspect="1" noChangeArrowheads="1"/>
          </p:cNvPicPr>
          <p:nvPr/>
        </p:nvPicPr>
        <p:blipFill>
          <a:blip r:embed="rId4">
            <a:extLst>
              <a:ext uri="{28A0092B-C50C-407E-A947-70E740481C1C}">
                <a14:useLocalDpi xmlns:a14="http://schemas.microsoft.com/office/drawing/2010/main" val="0"/>
              </a:ext>
            </a:extLst>
          </a:blip>
          <a:srcRect l="3999" t="5292" r="6000" b="7324"/>
          <a:stretch>
            <a:fillRect/>
          </a:stretch>
        </p:blipFill>
        <p:spPr bwMode="auto">
          <a:xfrm>
            <a:off x="7848600" y="914400"/>
            <a:ext cx="2514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galena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962400"/>
            <a:ext cx="2667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sphaler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962400"/>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limon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3962400"/>
            <a:ext cx="2667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9"/>
          <p:cNvSpPr txBox="1">
            <a:spLocks noChangeArrowheads="1"/>
          </p:cNvSpPr>
          <p:nvPr/>
        </p:nvSpPr>
        <p:spPr bwMode="auto">
          <a:xfrm>
            <a:off x="1905000" y="3429000"/>
            <a:ext cx="2362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1600" b="1"/>
              <a:t>Malachite – pale green</a:t>
            </a:r>
          </a:p>
        </p:txBody>
      </p:sp>
      <p:sp>
        <p:nvSpPr>
          <p:cNvPr id="19466" name="Text Box 10"/>
          <p:cNvSpPr txBox="1">
            <a:spLocks noChangeArrowheads="1"/>
          </p:cNvSpPr>
          <p:nvPr/>
        </p:nvSpPr>
        <p:spPr bwMode="auto">
          <a:xfrm>
            <a:off x="4724400" y="3429000"/>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1600" b="1"/>
              <a:t>Haematite – cherry red</a:t>
            </a:r>
          </a:p>
        </p:txBody>
      </p:sp>
      <p:sp>
        <p:nvSpPr>
          <p:cNvPr id="19467" name="Text Box 11"/>
          <p:cNvSpPr txBox="1">
            <a:spLocks noChangeArrowheads="1"/>
          </p:cNvSpPr>
          <p:nvPr/>
        </p:nvSpPr>
        <p:spPr bwMode="auto">
          <a:xfrm>
            <a:off x="7696200" y="34290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1600" b="1"/>
              <a:t>Iron Pyrite – greenish black</a:t>
            </a:r>
          </a:p>
        </p:txBody>
      </p:sp>
      <p:sp>
        <p:nvSpPr>
          <p:cNvPr id="19468" name="Text Box 12"/>
          <p:cNvSpPr txBox="1">
            <a:spLocks noChangeArrowheads="1"/>
          </p:cNvSpPr>
          <p:nvPr/>
        </p:nvSpPr>
        <p:spPr bwMode="auto">
          <a:xfrm>
            <a:off x="1828800" y="6400800"/>
            <a:ext cx="2362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1600" b="1"/>
              <a:t>Galena – lead grey</a:t>
            </a:r>
          </a:p>
        </p:txBody>
      </p:sp>
      <p:sp>
        <p:nvSpPr>
          <p:cNvPr id="19469" name="Text Box 13"/>
          <p:cNvSpPr txBox="1">
            <a:spLocks noChangeArrowheads="1"/>
          </p:cNvSpPr>
          <p:nvPr/>
        </p:nvSpPr>
        <p:spPr bwMode="auto">
          <a:xfrm>
            <a:off x="4724400" y="6400800"/>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1600" b="1"/>
              <a:t>Sphalerite – pale brown</a:t>
            </a:r>
          </a:p>
        </p:txBody>
      </p:sp>
      <p:sp>
        <p:nvSpPr>
          <p:cNvPr id="19470" name="Text Box 14"/>
          <p:cNvSpPr txBox="1">
            <a:spLocks noChangeArrowheads="1"/>
          </p:cNvSpPr>
          <p:nvPr/>
        </p:nvSpPr>
        <p:spPr bwMode="auto">
          <a:xfrm>
            <a:off x="7772400" y="64008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1600" b="1"/>
              <a:t>Limonite – yellowish brown</a:t>
            </a:r>
          </a:p>
        </p:txBody>
      </p:sp>
    </p:spTree>
    <p:extLst>
      <p:ext uri="{BB962C8B-B14F-4D97-AF65-F5344CB8AC3E}">
        <p14:creationId xmlns:p14="http://schemas.microsoft.com/office/powerpoint/2010/main" val="3767667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so617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14400"/>
            <a:ext cx="8305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152400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3200" b="1"/>
              <a:t>Metallic Ore Minerals – Characteristic Streaks</a:t>
            </a:r>
          </a:p>
        </p:txBody>
      </p:sp>
    </p:spTree>
    <p:extLst>
      <p:ext uri="{BB962C8B-B14F-4D97-AF65-F5344CB8AC3E}">
        <p14:creationId xmlns:p14="http://schemas.microsoft.com/office/powerpoint/2010/main" val="147299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733800" y="0"/>
            <a:ext cx="419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4400" b="1"/>
              <a:t>Colour </a:t>
            </a:r>
          </a:p>
        </p:txBody>
      </p:sp>
      <p:pic>
        <p:nvPicPr>
          <p:cNvPr id="6147" name="Picture 3" descr="fluor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85800"/>
            <a:ext cx="3048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fluorit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685800"/>
            <a:ext cx="2578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fluorit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429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fluorite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685800"/>
            <a:ext cx="2667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fluorite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429000"/>
            <a:ext cx="2590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fluoritej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3429000"/>
            <a:ext cx="266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9"/>
          <p:cNvSpPr txBox="1">
            <a:spLocks noChangeArrowheads="1"/>
          </p:cNvSpPr>
          <p:nvPr/>
        </p:nvSpPr>
        <p:spPr bwMode="auto">
          <a:xfrm>
            <a:off x="1905000" y="60198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3200" b="1"/>
              <a:t>Examples of colour variation in Fluorite</a:t>
            </a:r>
          </a:p>
        </p:txBody>
      </p:sp>
    </p:spTree>
    <p:extLst>
      <p:ext uri="{BB962C8B-B14F-4D97-AF65-F5344CB8AC3E}">
        <p14:creationId xmlns:p14="http://schemas.microsoft.com/office/powerpoint/2010/main" val="131584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49380" y="0"/>
            <a:ext cx="122417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3600" dirty="0">
                <a:latin typeface="+mn-lt"/>
              </a:rPr>
              <a:t>2. </a:t>
            </a:r>
            <a:r>
              <a:rPr lang="en-GB" altLang="en-US" sz="3600" b="1" u="sng" dirty="0">
                <a:latin typeface="+mn-lt"/>
              </a:rPr>
              <a:t>Different</a:t>
            </a:r>
            <a:r>
              <a:rPr lang="en-GB" altLang="en-US" sz="3600" dirty="0">
                <a:latin typeface="+mn-lt"/>
              </a:rPr>
              <a:t> minerals may have the </a:t>
            </a:r>
            <a:r>
              <a:rPr lang="en-GB" altLang="en-US" sz="3600" b="1" u="sng" dirty="0">
                <a:latin typeface="+mn-lt"/>
              </a:rPr>
              <a:t>SAME</a:t>
            </a:r>
            <a:r>
              <a:rPr lang="en-GB" altLang="en-US" sz="3600" dirty="0">
                <a:latin typeface="+mn-lt"/>
              </a:rPr>
              <a:t> colour</a:t>
            </a:r>
          </a:p>
        </p:txBody>
      </p:sp>
      <p:pic>
        <p:nvPicPr>
          <p:cNvPr id="7171" name="Picture 3" descr="alb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38200"/>
            <a:ext cx="2971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calcite1"/>
          <p:cNvPicPr>
            <a:picLocks noChangeAspect="1" noChangeArrowheads="1"/>
          </p:cNvPicPr>
          <p:nvPr/>
        </p:nvPicPr>
        <p:blipFill>
          <a:blip r:embed="rId3">
            <a:extLst>
              <a:ext uri="{28A0092B-C50C-407E-A947-70E740481C1C}">
                <a14:useLocalDpi xmlns:a14="http://schemas.microsoft.com/office/drawing/2010/main" val="0"/>
              </a:ext>
            </a:extLst>
          </a:blip>
          <a:srcRect l="9650" t="5609" r="9650" b="5609"/>
          <a:stretch>
            <a:fillRect/>
          </a:stretch>
        </p:blipFill>
        <p:spPr bwMode="auto">
          <a:xfrm>
            <a:off x="7848600" y="8382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seleniteswallowt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5814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bary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581400"/>
            <a:ext cx="2362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rockcryst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8382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8"/>
          <p:cNvSpPr txBox="1">
            <a:spLocks noChangeArrowheads="1"/>
          </p:cNvSpPr>
          <p:nvPr/>
        </p:nvSpPr>
        <p:spPr bwMode="auto">
          <a:xfrm>
            <a:off x="1828800" y="838200"/>
            <a:ext cx="289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1600" b="1">
                <a:solidFill>
                  <a:schemeClr val="bg2"/>
                </a:solidFill>
              </a:rPr>
              <a:t>Plagioclase feldspar</a:t>
            </a:r>
          </a:p>
        </p:txBody>
      </p:sp>
      <p:pic>
        <p:nvPicPr>
          <p:cNvPr id="7177" name="Picture 9" descr="159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581400"/>
            <a:ext cx="2819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 Box 10"/>
          <p:cNvSpPr txBox="1">
            <a:spLocks noChangeArrowheads="1"/>
          </p:cNvSpPr>
          <p:nvPr/>
        </p:nvSpPr>
        <p:spPr bwMode="auto">
          <a:xfrm>
            <a:off x="2057400" y="6278564"/>
            <a:ext cx="838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3200" b="1"/>
              <a:t>All these minerals are grey or white in colour</a:t>
            </a:r>
          </a:p>
        </p:txBody>
      </p:sp>
      <p:sp>
        <p:nvSpPr>
          <p:cNvPr id="7179" name="Text Box 11"/>
          <p:cNvSpPr txBox="1">
            <a:spLocks noChangeArrowheads="1"/>
          </p:cNvSpPr>
          <p:nvPr/>
        </p:nvSpPr>
        <p:spPr bwMode="auto">
          <a:xfrm>
            <a:off x="5029200" y="8382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1600" b="1">
                <a:solidFill>
                  <a:schemeClr val="bg2"/>
                </a:solidFill>
              </a:rPr>
              <a:t>Quartz</a:t>
            </a:r>
          </a:p>
        </p:txBody>
      </p:sp>
      <p:sp>
        <p:nvSpPr>
          <p:cNvPr id="7180" name="Text Box 12"/>
          <p:cNvSpPr txBox="1">
            <a:spLocks noChangeArrowheads="1"/>
          </p:cNvSpPr>
          <p:nvPr/>
        </p:nvSpPr>
        <p:spPr bwMode="auto">
          <a:xfrm>
            <a:off x="7772400" y="8382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1600" b="1">
                <a:solidFill>
                  <a:schemeClr val="bg2"/>
                </a:solidFill>
              </a:rPr>
              <a:t>Calcite</a:t>
            </a:r>
          </a:p>
        </p:txBody>
      </p:sp>
      <p:sp>
        <p:nvSpPr>
          <p:cNvPr id="7181" name="Text Box 13"/>
          <p:cNvSpPr txBox="1">
            <a:spLocks noChangeArrowheads="1"/>
          </p:cNvSpPr>
          <p:nvPr/>
        </p:nvSpPr>
        <p:spPr bwMode="auto">
          <a:xfrm>
            <a:off x="1828800" y="35814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1600" b="1">
                <a:solidFill>
                  <a:schemeClr val="bg2"/>
                </a:solidFill>
              </a:rPr>
              <a:t>Barytes</a:t>
            </a:r>
          </a:p>
        </p:txBody>
      </p:sp>
      <p:sp>
        <p:nvSpPr>
          <p:cNvPr id="7182" name="Text Box 14"/>
          <p:cNvSpPr txBox="1">
            <a:spLocks noChangeArrowheads="1"/>
          </p:cNvSpPr>
          <p:nvPr/>
        </p:nvSpPr>
        <p:spPr bwMode="auto">
          <a:xfrm>
            <a:off x="4419600" y="3581400"/>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1600" b="1">
                <a:solidFill>
                  <a:schemeClr val="bg2"/>
                </a:solidFill>
              </a:rPr>
              <a:t>Fluorite</a:t>
            </a:r>
          </a:p>
        </p:txBody>
      </p:sp>
      <p:sp>
        <p:nvSpPr>
          <p:cNvPr id="7183" name="Text Box 15"/>
          <p:cNvSpPr txBox="1">
            <a:spLocks noChangeArrowheads="1"/>
          </p:cNvSpPr>
          <p:nvPr/>
        </p:nvSpPr>
        <p:spPr bwMode="auto">
          <a:xfrm>
            <a:off x="9448800" y="35814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GB" altLang="en-US" sz="1600" b="1">
                <a:solidFill>
                  <a:schemeClr val="bg2"/>
                </a:solidFill>
              </a:rPr>
              <a:t>Gypsum</a:t>
            </a:r>
          </a:p>
        </p:txBody>
      </p:sp>
    </p:spTree>
    <p:extLst>
      <p:ext uri="{BB962C8B-B14F-4D97-AF65-F5344CB8AC3E}">
        <p14:creationId xmlns:p14="http://schemas.microsoft.com/office/powerpoint/2010/main" val="375984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10"/>
          <p:cNvSpPr>
            <a:spLocks noGrp="1" noRot="1" noChangeArrowheads="1"/>
          </p:cNvSpPr>
          <p:nvPr>
            <p:ph type="title"/>
          </p:nvPr>
        </p:nvSpPr>
        <p:spPr/>
        <p:txBody>
          <a:bodyPr>
            <a:normAutofit fontScale="90000"/>
          </a:bodyPr>
          <a:lstStyle/>
          <a:p>
            <a:pPr eaLnBrk="1" hangingPunct="1">
              <a:defRPr/>
            </a:pPr>
            <a:r>
              <a:rPr lang="en-CA" altLang="en-US" dirty="0"/>
              <a:t>3</a:t>
            </a:r>
            <a:r>
              <a:rPr lang="en-CA" altLang="en-US" dirty="0">
                <a:latin typeface="+mn-lt"/>
              </a:rPr>
              <a:t>. Minerals can </a:t>
            </a:r>
            <a:r>
              <a:rPr lang="en-CA" altLang="en-US" b="1" u="sng" dirty="0">
                <a:latin typeface="+mn-lt"/>
              </a:rPr>
              <a:t>change </a:t>
            </a:r>
            <a:r>
              <a:rPr lang="en-CA" altLang="en-US" dirty="0">
                <a:latin typeface="+mn-lt"/>
              </a:rPr>
              <a:t>colour when exposed to air</a:t>
            </a:r>
            <a:endParaRPr lang="en-US" altLang="en-US" dirty="0">
              <a:latin typeface="+mn-lt"/>
            </a:endParaRPr>
          </a:p>
        </p:txBody>
      </p:sp>
      <p:sp>
        <p:nvSpPr>
          <p:cNvPr id="15363" name="Rectangle 3"/>
          <p:cNvSpPr>
            <a:spLocks noGrp="1" noRot="1" noChangeArrowheads="1"/>
          </p:cNvSpPr>
          <p:nvPr>
            <p:ph type="body" sz="half" idx="1"/>
          </p:nvPr>
        </p:nvSpPr>
        <p:spPr>
          <a:xfrm>
            <a:off x="671804" y="1529862"/>
            <a:ext cx="9538997" cy="4569314"/>
          </a:xfrm>
        </p:spPr>
        <p:txBody>
          <a:bodyPr/>
          <a:lstStyle/>
          <a:p>
            <a:pPr lvl="1" eaLnBrk="1" hangingPunct="1">
              <a:defRPr/>
            </a:pPr>
            <a:r>
              <a:rPr lang="en-US" altLang="en-US" dirty="0"/>
              <a:t>So always inspect freshly-exposed surfaces!</a:t>
            </a:r>
          </a:p>
        </p:txBody>
      </p:sp>
      <p:pic>
        <p:nvPicPr>
          <p:cNvPr id="7172" name="Picture 5" descr="118529424_e4d9b93b63">
            <a:hlinkClick r:id="rId2"/>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258737" y="2033804"/>
            <a:ext cx="5739940" cy="503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9" descr="2226129530_d785496ab9">
            <a:hlinkClick r:id="rId4"/>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7894962" y="1397855"/>
            <a:ext cx="3894872" cy="58185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26930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5AB9-D110-4369-BE5A-9B4DDB70037E}"/>
              </a:ext>
            </a:extLst>
          </p:cNvPr>
          <p:cNvSpPr>
            <a:spLocks noGrp="1"/>
          </p:cNvSpPr>
          <p:nvPr>
            <p:ph type="title"/>
          </p:nvPr>
        </p:nvSpPr>
        <p:spPr>
          <a:xfrm>
            <a:off x="639663" y="172066"/>
            <a:ext cx="5127031" cy="1676603"/>
          </a:xfrm>
        </p:spPr>
        <p:txBody>
          <a:bodyPr>
            <a:normAutofit/>
          </a:bodyPr>
          <a:lstStyle/>
          <a:p>
            <a:r>
              <a:rPr lang="en-CA" b="1" dirty="0"/>
              <a:t>LUSTER</a:t>
            </a:r>
          </a:p>
        </p:txBody>
      </p:sp>
      <p:sp>
        <p:nvSpPr>
          <p:cNvPr id="3" name="Content Placeholder 2">
            <a:extLst>
              <a:ext uri="{FF2B5EF4-FFF2-40B4-BE49-F238E27FC236}">
                <a16:creationId xmlns:a16="http://schemas.microsoft.com/office/drawing/2014/main" id="{EC422996-5647-4522-BF76-2A2752CB9401}"/>
              </a:ext>
            </a:extLst>
          </p:cNvPr>
          <p:cNvSpPr>
            <a:spLocks noGrp="1"/>
          </p:cNvSpPr>
          <p:nvPr>
            <p:ph idx="1"/>
          </p:nvPr>
        </p:nvSpPr>
        <p:spPr>
          <a:xfrm>
            <a:off x="648930" y="1477108"/>
            <a:ext cx="5127029" cy="4746711"/>
          </a:xfrm>
        </p:spPr>
        <p:txBody>
          <a:bodyPr>
            <a:normAutofit fontScale="92500" lnSpcReduction="10000"/>
          </a:bodyPr>
          <a:lstStyle/>
          <a:p>
            <a:r>
              <a:rPr lang="en-CA" sz="3900" dirty="0"/>
              <a:t>Luster its</a:t>
            </a:r>
            <a:r>
              <a:rPr lang="en-CA" sz="3900" b="1" dirty="0"/>
              <a:t> </a:t>
            </a:r>
            <a:r>
              <a:rPr lang="en-CA" sz="3900" b="1" u="sng" dirty="0"/>
              <a:t>shininess</a:t>
            </a:r>
            <a:r>
              <a:rPr lang="en-CA" sz="3900" b="1" dirty="0"/>
              <a:t> </a:t>
            </a:r>
            <a:r>
              <a:rPr lang="en-CA" sz="3900" dirty="0"/>
              <a:t>or the </a:t>
            </a:r>
            <a:r>
              <a:rPr lang="en-CA" sz="3900" b="1" u="sng" dirty="0"/>
              <a:t>reflection of light </a:t>
            </a:r>
            <a:r>
              <a:rPr lang="en-CA" sz="3900" dirty="0"/>
              <a:t>off its surface. </a:t>
            </a:r>
          </a:p>
          <a:p>
            <a:r>
              <a:rPr lang="en-CA" sz="3900" dirty="0"/>
              <a:t>a mineral’s lustre is either </a:t>
            </a:r>
            <a:r>
              <a:rPr lang="en-CA" sz="3900" b="1" u="sng" dirty="0"/>
              <a:t>metallic</a:t>
            </a:r>
            <a:r>
              <a:rPr lang="en-CA" sz="3900" b="1" dirty="0"/>
              <a:t> - </a:t>
            </a:r>
            <a:r>
              <a:rPr lang="en-CA" sz="3900" dirty="0"/>
              <a:t>shines like polished metal  </a:t>
            </a:r>
            <a:r>
              <a:rPr lang="en-CA" sz="3900" dirty="0" err="1"/>
              <a:t>eg.</a:t>
            </a:r>
            <a:r>
              <a:rPr lang="en-CA" sz="3900" dirty="0"/>
              <a:t>  pyrite, galena </a:t>
            </a:r>
          </a:p>
          <a:p>
            <a:r>
              <a:rPr lang="en-CA" sz="3900" dirty="0"/>
              <a:t>or </a:t>
            </a:r>
            <a:r>
              <a:rPr lang="en-CA" sz="3900" b="1" u="sng" dirty="0"/>
              <a:t>non-metallic </a:t>
            </a:r>
            <a:r>
              <a:rPr lang="en-CA" sz="3900" dirty="0" err="1"/>
              <a:t>eg.</a:t>
            </a:r>
            <a:r>
              <a:rPr lang="en-CA" sz="3900" dirty="0"/>
              <a:t> quartz). </a:t>
            </a:r>
          </a:p>
          <a:p>
            <a:endParaRPr lang="en-CA" b="1" dirty="0"/>
          </a:p>
          <a:p>
            <a:endParaRPr lang="en-CA" dirty="0"/>
          </a:p>
        </p:txBody>
      </p:sp>
      <p:pic>
        <p:nvPicPr>
          <p:cNvPr id="4" name="Picture 3">
            <a:extLst>
              <a:ext uri="{FF2B5EF4-FFF2-40B4-BE49-F238E27FC236}">
                <a16:creationId xmlns:a16="http://schemas.microsoft.com/office/drawing/2014/main" id="{B4D366BC-8DB4-4488-90E2-E9E3D214D57E}"/>
              </a:ext>
            </a:extLst>
          </p:cNvPr>
          <p:cNvPicPr/>
          <p:nvPr/>
        </p:nvPicPr>
        <p:blipFill rotWithShape="1">
          <a:blip r:embed="rId2">
            <a:extLst>
              <a:ext uri="{28A0092B-C50C-407E-A947-70E740481C1C}">
                <a14:useLocalDpi xmlns:a14="http://schemas.microsoft.com/office/drawing/2010/main" val="0"/>
              </a:ext>
            </a:extLst>
          </a:blip>
          <a:srcRect l="174" r="1905" b="-3"/>
          <a:stretch/>
        </p:blipFill>
        <p:spPr>
          <a:xfrm>
            <a:off x="6090613" y="640082"/>
            <a:ext cx="6236202" cy="5778303"/>
          </a:xfrm>
          <a:prstGeom prst="rect">
            <a:avLst/>
          </a:prstGeom>
          <a:effectLst/>
        </p:spPr>
      </p:pic>
    </p:spTree>
    <p:extLst>
      <p:ext uri="{BB962C8B-B14F-4D97-AF65-F5344CB8AC3E}">
        <p14:creationId xmlns:p14="http://schemas.microsoft.com/office/powerpoint/2010/main" val="131096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F6699-FA44-4C51-BCE6-2E3210A114DF}"/>
              </a:ext>
            </a:extLst>
          </p:cNvPr>
          <p:cNvSpPr>
            <a:spLocks noGrp="1"/>
          </p:cNvSpPr>
          <p:nvPr>
            <p:ph type="title"/>
          </p:nvPr>
        </p:nvSpPr>
        <p:spPr/>
        <p:txBody>
          <a:bodyPr/>
          <a:lstStyle/>
          <a:p>
            <a:endParaRPr lang="en-US"/>
          </a:p>
        </p:txBody>
      </p:sp>
      <p:pic>
        <p:nvPicPr>
          <p:cNvPr id="6" name="Picture 6" descr="A picture containing different, photo&#10;&#10;Description generated with high confidence">
            <a:extLst>
              <a:ext uri="{FF2B5EF4-FFF2-40B4-BE49-F238E27FC236}">
                <a16:creationId xmlns:a16="http://schemas.microsoft.com/office/drawing/2014/main" id="{3E8471DF-1CE5-4E08-BE10-CBAA5B69FFD1}"/>
              </a:ext>
            </a:extLst>
          </p:cNvPr>
          <p:cNvPicPr>
            <a:picLocks noGrp="1" noChangeAspect="1"/>
          </p:cNvPicPr>
          <p:nvPr>
            <p:ph idx="1"/>
          </p:nvPr>
        </p:nvPicPr>
        <p:blipFill>
          <a:blip r:embed="rId2"/>
          <a:stretch>
            <a:fillRect/>
          </a:stretch>
        </p:blipFill>
        <p:spPr>
          <a:xfrm>
            <a:off x="530679" y="172244"/>
            <a:ext cx="10028464" cy="6038850"/>
          </a:xfrm>
          <a:prstGeom prst="rect">
            <a:avLst/>
          </a:prstGeom>
        </p:spPr>
      </p:pic>
    </p:spTree>
    <p:extLst>
      <p:ext uri="{BB962C8B-B14F-4D97-AF65-F5344CB8AC3E}">
        <p14:creationId xmlns:p14="http://schemas.microsoft.com/office/powerpoint/2010/main" val="1090431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1208</Words>
  <Application>Microsoft Office PowerPoint</Application>
  <PresentationFormat>Widescreen</PresentationFormat>
  <Paragraphs>239</Paragraphs>
  <Slides>47</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3" baseType="lpstr">
      <vt:lpstr>Arial</vt:lpstr>
      <vt:lpstr>Calibri</vt:lpstr>
      <vt:lpstr>Calibri Light</vt:lpstr>
      <vt:lpstr>Times New Roman</vt:lpstr>
      <vt:lpstr>Office Theme</vt:lpstr>
      <vt:lpstr>Slide</vt:lpstr>
      <vt:lpstr>IDENTIFYING MINERALS</vt:lpstr>
      <vt:lpstr>PHYSICAL PROPERTIES OF MINERALS</vt:lpstr>
      <vt:lpstr>Color</vt:lpstr>
      <vt:lpstr>COLOUR – not always the best way to ID</vt:lpstr>
      <vt:lpstr>PowerPoint Presentation</vt:lpstr>
      <vt:lpstr>PowerPoint Presentation</vt:lpstr>
      <vt:lpstr>3. Minerals can change colour when exposed to air</vt:lpstr>
      <vt:lpstr>LUSTER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STREAK</vt:lpstr>
      <vt:lpstr>PowerPoint Presentation</vt:lpstr>
      <vt:lpstr>Streak</vt:lpstr>
      <vt:lpstr>Streak</vt:lpstr>
      <vt:lpstr>DENSITY</vt:lpstr>
      <vt:lpstr>PowerPoint Presentation</vt:lpstr>
      <vt:lpstr>HARDNESS</vt:lpstr>
      <vt:lpstr>PowerPoint Presentation</vt:lpstr>
      <vt:lpstr>PowerPoint Presentation</vt:lpstr>
      <vt:lpstr>PowerPoint Presentation</vt:lpstr>
      <vt:lpstr>PowerPoint Presentation</vt:lpstr>
      <vt:lpstr>PowerPoint Presentation</vt:lpstr>
      <vt:lpstr>PowerPoint Presentation</vt:lpstr>
      <vt:lpstr>CLEAVAGE </vt:lpstr>
      <vt:lpstr>CLEAVAGE</vt:lpstr>
      <vt:lpstr>CLEAVAGE</vt:lpstr>
      <vt:lpstr>PowerPoint Presentation</vt:lpstr>
      <vt:lpstr>FRACTURE</vt:lpstr>
      <vt:lpstr>PowerPoint Presentation</vt:lpstr>
      <vt:lpstr>PowerPoint Presentation</vt:lpstr>
      <vt:lpstr>PowerPoint Presentation</vt:lpstr>
      <vt:lpstr>PowerPoint Presentation</vt:lpstr>
      <vt:lpstr>Magnetism</vt:lpstr>
      <vt:lpstr>Fluorescence/Phosphorescence</vt:lpstr>
      <vt:lpstr>PowerPoint Presentation</vt:lpstr>
      <vt:lpstr>Double Refraction</vt:lpstr>
      <vt:lpstr>OTHER IDENTIFYING CHARACTERISTICS</vt:lpstr>
      <vt:lpstr>Extras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Atomic Theory</dc:title>
  <dc:creator>Tammy Wilson</dc:creator>
  <cp:lastModifiedBy>Tammy Wilson</cp:lastModifiedBy>
  <cp:revision>79</cp:revision>
  <dcterms:created xsi:type="dcterms:W3CDTF">2018-09-08T21:15:09Z</dcterms:created>
  <dcterms:modified xsi:type="dcterms:W3CDTF">2019-09-15T21:12:35Z</dcterms:modified>
</cp:coreProperties>
</file>