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21"/>
  </p:notesMasterIdLst>
  <p:sldIdLst>
    <p:sldId id="262" r:id="rId2"/>
    <p:sldId id="264" r:id="rId3"/>
    <p:sldId id="265" r:id="rId4"/>
    <p:sldId id="269" r:id="rId5"/>
    <p:sldId id="266" r:id="rId6"/>
    <p:sldId id="276" r:id="rId7"/>
    <p:sldId id="270" r:id="rId8"/>
    <p:sldId id="278" r:id="rId9"/>
    <p:sldId id="277" r:id="rId10"/>
    <p:sldId id="271" r:id="rId11"/>
    <p:sldId id="279" r:id="rId12"/>
    <p:sldId id="280" r:id="rId13"/>
    <p:sldId id="267" r:id="rId14"/>
    <p:sldId id="272" r:id="rId15"/>
    <p:sldId id="268" r:id="rId16"/>
    <p:sldId id="273" r:id="rId17"/>
    <p:sldId id="281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613"/>
    <a:srgbClr val="CEF7E5"/>
    <a:srgbClr val="0DC62B"/>
    <a:srgbClr val="FFFFFF"/>
    <a:srgbClr val="E2C200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 snapToGrid="0">
      <p:cViewPr varScale="1">
        <p:scale>
          <a:sx n="50" d="100"/>
          <a:sy n="50" d="100"/>
        </p:scale>
        <p:origin x="54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e3b55da62d900d7c" providerId="Windows Live" clId="Web-{8BF1727F-47F1-4588-8CD2-4E3880D6DDB1}"/>
    <pc:docChg chg="addSld modSld sldOrd">
      <pc:chgData name="Tammy Wilson" userId="e3b55da62d900d7c" providerId="Windows Live" clId="Web-{8BF1727F-47F1-4588-8CD2-4E3880D6DDB1}" dt="2018-04-30T21:52:26.480" v="128"/>
      <pc:docMkLst>
        <pc:docMk/>
      </pc:docMkLst>
      <pc:sldChg chg="modSp">
        <pc:chgData name="Tammy Wilson" userId="e3b55da62d900d7c" providerId="Windows Live" clId="Web-{8BF1727F-47F1-4588-8CD2-4E3880D6DDB1}" dt="2018-04-30T21:48:44.088" v="101"/>
        <pc:sldMkLst>
          <pc:docMk/>
          <pc:sldMk cId="0" sldId="262"/>
        </pc:sldMkLst>
        <pc:spChg chg="mod">
          <ac:chgData name="Tammy Wilson" userId="e3b55da62d900d7c" providerId="Windows Live" clId="Web-{8BF1727F-47F1-4588-8CD2-4E3880D6DDB1}" dt="2018-04-30T21:48:44.088" v="101"/>
          <ac:spMkLst>
            <pc:docMk/>
            <pc:sldMk cId="0" sldId="262"/>
            <ac:spMk id="20484" creationId="{755189A7-2F9A-4024-9DC1-6D8F88C053AB}"/>
          </ac:spMkLst>
        </pc:spChg>
      </pc:sldChg>
      <pc:sldChg chg="modSp">
        <pc:chgData name="Tammy Wilson" userId="e3b55da62d900d7c" providerId="Windows Live" clId="Web-{8BF1727F-47F1-4588-8CD2-4E3880D6DDB1}" dt="2018-04-30T21:32:42.263" v="7"/>
        <pc:sldMkLst>
          <pc:docMk/>
          <pc:sldMk cId="0" sldId="264"/>
        </pc:sldMkLst>
        <pc:spChg chg="mod">
          <ac:chgData name="Tammy Wilson" userId="e3b55da62d900d7c" providerId="Windows Live" clId="Web-{8BF1727F-47F1-4588-8CD2-4E3880D6DDB1}" dt="2018-04-30T21:32:42.263" v="7"/>
          <ac:spMkLst>
            <pc:docMk/>
            <pc:sldMk cId="0" sldId="264"/>
            <ac:spMk id="21508" creationId="{BB5598EB-EFD7-48F6-945F-E41459754E82}"/>
          </ac:spMkLst>
        </pc:spChg>
      </pc:sldChg>
      <pc:sldChg chg="modSp">
        <pc:chgData name="Tammy Wilson" userId="e3b55da62d900d7c" providerId="Windows Live" clId="Web-{8BF1727F-47F1-4588-8CD2-4E3880D6DDB1}" dt="2018-04-30T21:50:00.418" v="119"/>
        <pc:sldMkLst>
          <pc:docMk/>
          <pc:sldMk cId="0" sldId="265"/>
        </pc:sldMkLst>
        <pc:spChg chg="mod">
          <ac:chgData name="Tammy Wilson" userId="e3b55da62d900d7c" providerId="Windows Live" clId="Web-{8BF1727F-47F1-4588-8CD2-4E3880D6DDB1}" dt="2018-04-30T21:50:00.418" v="119"/>
          <ac:spMkLst>
            <pc:docMk/>
            <pc:sldMk cId="0" sldId="265"/>
            <ac:spMk id="22532" creationId="{70834E46-4372-4B9D-8667-C8A9A490499D}"/>
          </ac:spMkLst>
        </pc:spChg>
      </pc:sldChg>
      <pc:sldChg chg="delSp modSp delAnim">
        <pc:chgData name="Tammy Wilson" userId="e3b55da62d900d7c" providerId="Windows Live" clId="Web-{8BF1727F-47F1-4588-8CD2-4E3880D6DDB1}" dt="2018-04-30T21:50:50.496" v="124"/>
        <pc:sldMkLst>
          <pc:docMk/>
          <pc:sldMk cId="0" sldId="266"/>
        </pc:sldMkLst>
        <pc:spChg chg="mod">
          <ac:chgData name="Tammy Wilson" userId="e3b55da62d900d7c" providerId="Windows Live" clId="Web-{8BF1727F-47F1-4588-8CD2-4E3880D6DDB1}" dt="2018-04-30T21:50:50.496" v="124"/>
          <ac:spMkLst>
            <pc:docMk/>
            <pc:sldMk cId="0" sldId="266"/>
            <ac:spMk id="1029" creationId="{AFF9350A-531D-4FE8-A986-D7F0ED068175}"/>
          </ac:spMkLst>
        </pc:spChg>
        <pc:picChg chg="del">
          <ac:chgData name="Tammy Wilson" userId="e3b55da62d900d7c" providerId="Windows Live" clId="Web-{8BF1727F-47F1-4588-8CD2-4E3880D6DDB1}" dt="2018-04-30T21:34:43.122" v="9"/>
          <ac:picMkLst>
            <pc:docMk/>
            <pc:sldMk cId="0" sldId="266"/>
            <ac:picMk id="1033" creationId="{9914A663-B4CA-441A-9DA6-05C1DFDB4D72}"/>
          </ac:picMkLst>
        </pc:picChg>
      </pc:sldChg>
      <pc:sldChg chg="modSp modNotes">
        <pc:chgData name="Tammy Wilson" userId="e3b55da62d900d7c" providerId="Windows Live" clId="Web-{8BF1727F-47F1-4588-8CD2-4E3880D6DDB1}" dt="2018-04-30T21:44:00.210" v="93"/>
        <pc:sldMkLst>
          <pc:docMk/>
          <pc:sldMk cId="0" sldId="268"/>
        </pc:sldMkLst>
        <pc:spChg chg="mod">
          <ac:chgData name="Tammy Wilson" userId="e3b55da62d900d7c" providerId="Windows Live" clId="Web-{8BF1727F-47F1-4588-8CD2-4E3880D6DDB1}" dt="2018-04-30T21:44:00.210" v="93"/>
          <ac:spMkLst>
            <pc:docMk/>
            <pc:sldMk cId="0" sldId="268"/>
            <ac:spMk id="26628" creationId="{747DE5C2-01E9-4D0B-B014-D7B9607766C7}"/>
          </ac:spMkLst>
        </pc:spChg>
      </pc:sldChg>
      <pc:sldChg chg="delSp modSp delAnim">
        <pc:chgData name="Tammy Wilson" userId="e3b55da62d900d7c" providerId="Windows Live" clId="Web-{8BF1727F-47F1-4588-8CD2-4E3880D6DDB1}" dt="2018-04-30T21:52:26.480" v="128"/>
        <pc:sldMkLst>
          <pc:docMk/>
          <pc:sldMk cId="0" sldId="270"/>
        </pc:sldMkLst>
        <pc:spChg chg="mod">
          <ac:chgData name="Tammy Wilson" userId="e3b55da62d900d7c" providerId="Windows Live" clId="Web-{8BF1727F-47F1-4588-8CD2-4E3880D6DDB1}" dt="2018-04-30T21:52:26.480" v="128"/>
          <ac:spMkLst>
            <pc:docMk/>
            <pc:sldMk cId="0" sldId="270"/>
            <ac:spMk id="2" creationId="{346D97DA-9D36-4A44-9906-8D2921F7057C}"/>
          </ac:spMkLst>
        </pc:spChg>
        <pc:spChg chg="del">
          <ac:chgData name="Tammy Wilson" userId="e3b55da62d900d7c" providerId="Windows Live" clId="Web-{8BF1727F-47F1-4588-8CD2-4E3880D6DDB1}" dt="2018-04-30T21:35:44.298" v="14"/>
          <ac:spMkLst>
            <pc:docMk/>
            <pc:sldMk cId="0" sldId="270"/>
            <ac:spMk id="3" creationId="{2494DB2C-4810-4B4C-878A-4A7A7E4B7063}"/>
          </ac:spMkLst>
        </pc:spChg>
        <pc:spChg chg="del">
          <ac:chgData name="Tammy Wilson" userId="e3b55da62d900d7c" providerId="Windows Live" clId="Web-{8BF1727F-47F1-4588-8CD2-4E3880D6DDB1}" dt="2018-04-30T21:35:46.501" v="15"/>
          <ac:spMkLst>
            <pc:docMk/>
            <pc:sldMk cId="0" sldId="270"/>
            <ac:spMk id="2062" creationId="{C9F7365A-86C4-4702-A1F6-C4B1FA85B6C8}"/>
          </ac:spMkLst>
        </pc:spChg>
        <pc:graphicFrameChg chg="del">
          <ac:chgData name="Tammy Wilson" userId="e3b55da62d900d7c" providerId="Windows Live" clId="Web-{8BF1727F-47F1-4588-8CD2-4E3880D6DDB1}" dt="2018-04-30T21:35:22.938" v="11"/>
          <ac:graphicFrameMkLst>
            <pc:docMk/>
            <pc:sldMk cId="0" sldId="270"/>
            <ac:graphicFrameMk id="2051" creationId="{3F80105F-5B23-47D5-853A-14023592EDBB}"/>
          </ac:graphicFrameMkLst>
        </pc:graphicFrameChg>
        <pc:graphicFrameChg chg="del">
          <ac:chgData name="Tammy Wilson" userId="e3b55da62d900d7c" providerId="Windows Live" clId="Web-{8BF1727F-47F1-4588-8CD2-4E3880D6DDB1}" dt="2018-04-30T21:35:26.079" v="12"/>
          <ac:graphicFrameMkLst>
            <pc:docMk/>
            <pc:sldMk cId="0" sldId="270"/>
            <ac:graphicFrameMk id="2052" creationId="{9D0428D9-2859-4D50-A2A1-D3E5425C2D18}"/>
          </ac:graphicFrameMkLst>
        </pc:graphicFrameChg>
      </pc:sldChg>
      <pc:sldChg chg="delSp delAnim">
        <pc:chgData name="Tammy Wilson" userId="e3b55da62d900d7c" providerId="Windows Live" clId="Web-{8BF1727F-47F1-4588-8CD2-4E3880D6DDB1}" dt="2018-04-30T21:37:17.257" v="30"/>
        <pc:sldMkLst>
          <pc:docMk/>
          <pc:sldMk cId="0" sldId="271"/>
        </pc:sldMkLst>
        <pc:spChg chg="del">
          <ac:chgData name="Tammy Wilson" userId="e3b55da62d900d7c" providerId="Windows Live" clId="Web-{8BF1727F-47F1-4588-8CD2-4E3880D6DDB1}" dt="2018-04-30T21:37:15.163" v="29"/>
          <ac:spMkLst>
            <pc:docMk/>
            <pc:sldMk cId="0" sldId="271"/>
            <ac:spMk id="3087" creationId="{0A727468-000D-49C3-8DA8-1D32F24BC643}"/>
          </ac:spMkLst>
        </pc:spChg>
        <pc:spChg chg="del">
          <ac:chgData name="Tammy Wilson" userId="e3b55da62d900d7c" providerId="Windows Live" clId="Web-{8BF1727F-47F1-4588-8CD2-4E3880D6DDB1}" dt="2018-04-30T21:37:17.257" v="30"/>
          <ac:spMkLst>
            <pc:docMk/>
            <pc:sldMk cId="0" sldId="271"/>
            <ac:spMk id="3088" creationId="{E98072D5-C96A-4E9F-B2F5-F728C7369C3B}"/>
          </ac:spMkLst>
        </pc:spChg>
        <pc:graphicFrameChg chg="del">
          <ac:chgData name="Tammy Wilson" userId="e3b55da62d900d7c" providerId="Windows Live" clId="Web-{8BF1727F-47F1-4588-8CD2-4E3880D6DDB1}" dt="2018-04-30T21:37:06.819" v="27"/>
          <ac:graphicFrameMkLst>
            <pc:docMk/>
            <pc:sldMk cId="0" sldId="271"/>
            <ac:graphicFrameMk id="3075" creationId="{06805F1B-2E9B-4FA3-9BE4-DC758FFADAF1}"/>
          </ac:graphicFrameMkLst>
        </pc:graphicFrameChg>
        <pc:graphicFrameChg chg="del">
          <ac:chgData name="Tammy Wilson" userId="e3b55da62d900d7c" providerId="Windows Live" clId="Web-{8BF1727F-47F1-4588-8CD2-4E3880D6DDB1}" dt="2018-04-30T21:37:11.600" v="28"/>
          <ac:graphicFrameMkLst>
            <pc:docMk/>
            <pc:sldMk cId="0" sldId="271"/>
            <ac:graphicFrameMk id="3076" creationId="{C580A9ED-4830-4389-AED2-119AFA2025A3}"/>
          </ac:graphicFrameMkLst>
        </pc:graphicFrameChg>
      </pc:sldChg>
      <pc:sldChg chg="delSp modSp delAnim">
        <pc:chgData name="Tammy Wilson" userId="e3b55da62d900d7c" providerId="Windows Live" clId="Web-{8BF1727F-47F1-4588-8CD2-4E3880D6DDB1}" dt="2018-04-30T21:45:13.819" v="99"/>
        <pc:sldMkLst>
          <pc:docMk/>
          <pc:sldMk cId="0" sldId="273"/>
        </pc:sldMkLst>
        <pc:spChg chg="mod">
          <ac:chgData name="Tammy Wilson" userId="e3b55da62d900d7c" providerId="Windows Live" clId="Web-{8BF1727F-47F1-4588-8CD2-4E3880D6DDB1}" dt="2018-04-30T21:45:11.632" v="97"/>
          <ac:spMkLst>
            <pc:docMk/>
            <pc:sldMk cId="0" sldId="273"/>
            <ac:spMk id="4110" creationId="{C08966F7-8F0D-4271-85EF-DC5C7B11D99D}"/>
          </ac:spMkLst>
        </pc:spChg>
        <pc:picChg chg="del">
          <ac:chgData name="Tammy Wilson" userId="e3b55da62d900d7c" providerId="Windows Live" clId="Web-{8BF1727F-47F1-4588-8CD2-4E3880D6DDB1}" dt="2018-04-30T21:45:06.678" v="95"/>
          <ac:picMkLst>
            <pc:docMk/>
            <pc:sldMk cId="0" sldId="273"/>
            <ac:picMk id="4109" creationId="{89672854-2E8F-4CF2-A164-0DCA290E1867}"/>
          </ac:picMkLst>
        </pc:picChg>
        <pc:inkChg chg="del">
          <ac:chgData name="Tammy Wilson" userId="e3b55da62d900d7c" providerId="Windows Live" clId="Web-{8BF1727F-47F1-4588-8CD2-4E3880D6DDB1}" dt="2018-04-30T21:45:13.819" v="99"/>
          <ac:inkMkLst>
            <pc:docMk/>
            <pc:sldMk cId="0" sldId="273"/>
            <ac:inkMk id="5126" creationId="{AE8BBDB3-08A0-4924-9AF0-B796617D88B5}"/>
          </ac:inkMkLst>
        </pc:inkChg>
      </pc:sldChg>
      <pc:sldChg chg="add replId">
        <pc:chgData name="Tammy Wilson" userId="e3b55da62d900d7c" providerId="Windows Live" clId="Web-{8BF1727F-47F1-4588-8CD2-4E3880D6DDB1}" dt="2018-04-30T21:34:38.622" v="8"/>
        <pc:sldMkLst>
          <pc:docMk/>
          <pc:sldMk cId="2646463144" sldId="276"/>
        </pc:sldMkLst>
      </pc:sldChg>
      <pc:sldChg chg="add replId">
        <pc:chgData name="Tammy Wilson" userId="e3b55da62d900d7c" providerId="Windows Live" clId="Web-{8BF1727F-47F1-4588-8CD2-4E3880D6DDB1}" dt="2018-04-30T21:35:17.829" v="10"/>
        <pc:sldMkLst>
          <pc:docMk/>
          <pc:sldMk cId="2645516001" sldId="277"/>
        </pc:sldMkLst>
      </pc:sldChg>
      <pc:sldChg chg="delSp modSp add ord replId delAnim">
        <pc:chgData name="Tammy Wilson" userId="e3b55da62d900d7c" providerId="Windows Live" clId="Web-{8BF1727F-47F1-4588-8CD2-4E3880D6DDB1}" dt="2018-04-30T21:36:15.757" v="24"/>
        <pc:sldMkLst>
          <pc:docMk/>
          <pc:sldMk cId="899979521" sldId="278"/>
        </pc:sldMkLst>
        <pc:spChg chg="mod">
          <ac:chgData name="Tammy Wilson" userId="e3b55da62d900d7c" providerId="Windows Live" clId="Web-{8BF1727F-47F1-4588-8CD2-4E3880D6DDB1}" dt="2018-04-30T21:36:08.251" v="21"/>
          <ac:spMkLst>
            <pc:docMk/>
            <pc:sldMk cId="899979521" sldId="278"/>
            <ac:spMk id="3" creationId="{2494DB2C-4810-4B4C-878A-4A7A7E4B7063}"/>
          </ac:spMkLst>
        </pc:spChg>
        <pc:spChg chg="del">
          <ac:chgData name="Tammy Wilson" userId="e3b55da62d900d7c" providerId="Windows Live" clId="Web-{8BF1727F-47F1-4588-8CD2-4E3880D6DDB1}" dt="2018-04-30T21:36:02.376" v="18"/>
          <ac:spMkLst>
            <pc:docMk/>
            <pc:sldMk cId="899979521" sldId="278"/>
            <ac:spMk id="2062" creationId="{C9F7365A-86C4-4702-A1F6-C4B1FA85B6C8}"/>
          </ac:spMkLst>
        </pc:spChg>
        <pc:graphicFrameChg chg="mod">
          <ac:chgData name="Tammy Wilson" userId="e3b55da62d900d7c" providerId="Windows Live" clId="Web-{8BF1727F-47F1-4588-8CD2-4E3880D6DDB1}" dt="2018-04-30T21:35:55.266" v="16"/>
          <ac:graphicFrameMkLst>
            <pc:docMk/>
            <pc:sldMk cId="899979521" sldId="278"/>
            <ac:graphicFrameMk id="2051" creationId="{3F80105F-5B23-47D5-853A-14023592EDBB}"/>
          </ac:graphicFrameMkLst>
        </pc:graphicFrameChg>
        <pc:graphicFrameChg chg="del">
          <ac:chgData name="Tammy Wilson" userId="e3b55da62d900d7c" providerId="Windows Live" clId="Web-{8BF1727F-47F1-4588-8CD2-4E3880D6DDB1}" dt="2018-04-30T21:36:00.204" v="17"/>
          <ac:graphicFrameMkLst>
            <pc:docMk/>
            <pc:sldMk cId="899979521" sldId="278"/>
            <ac:graphicFrameMk id="2052" creationId="{9D0428D9-2859-4D50-A2A1-D3E5425C2D18}"/>
          </ac:graphicFrameMkLst>
        </pc:graphicFrameChg>
      </pc:sldChg>
      <pc:sldChg chg="addSp delSp modSp add replId addAnim delAnim">
        <pc:chgData name="Tammy Wilson" userId="e3b55da62d900d7c" providerId="Windows Live" clId="Web-{8BF1727F-47F1-4588-8CD2-4E3880D6DDB1}" dt="2018-04-30T21:38:33.085" v="48"/>
        <pc:sldMkLst>
          <pc:docMk/>
          <pc:sldMk cId="1322657527" sldId="279"/>
        </pc:sldMkLst>
        <pc:spChg chg="mod">
          <ac:chgData name="Tammy Wilson" userId="e3b55da62d900d7c" providerId="Windows Live" clId="Web-{8BF1727F-47F1-4588-8CD2-4E3880D6DDB1}" dt="2018-04-30T21:38:26.491" v="47"/>
          <ac:spMkLst>
            <pc:docMk/>
            <pc:sldMk cId="1322657527" sldId="279"/>
            <ac:spMk id="3087" creationId="{0A727468-000D-49C3-8DA8-1D32F24BC643}"/>
          </ac:spMkLst>
        </pc:spChg>
        <pc:spChg chg="del">
          <ac:chgData name="Tammy Wilson" userId="e3b55da62d900d7c" providerId="Windows Live" clId="Web-{8BF1727F-47F1-4588-8CD2-4E3880D6DDB1}" dt="2018-04-30T21:38:33.085" v="48"/>
          <ac:spMkLst>
            <pc:docMk/>
            <pc:sldMk cId="1322657527" sldId="279"/>
            <ac:spMk id="3088" creationId="{E98072D5-C96A-4E9F-B2F5-F728C7369C3B}"/>
          </ac:spMkLst>
        </pc:spChg>
        <pc:graphicFrameChg chg="mod">
          <ac:chgData name="Tammy Wilson" userId="e3b55da62d900d7c" providerId="Windows Live" clId="Web-{8BF1727F-47F1-4588-8CD2-4E3880D6DDB1}" dt="2018-04-30T21:38:22.913" v="46"/>
          <ac:graphicFrameMkLst>
            <pc:docMk/>
            <pc:sldMk cId="1322657527" sldId="279"/>
            <ac:graphicFrameMk id="3075" creationId="{06805F1B-2E9B-4FA3-9BE4-DC758FFADAF1}"/>
          </ac:graphicFrameMkLst>
        </pc:graphicFrameChg>
        <pc:graphicFrameChg chg="add del">
          <ac:chgData name="Tammy Wilson" userId="e3b55da62d900d7c" providerId="Windows Live" clId="Web-{8BF1727F-47F1-4588-8CD2-4E3880D6DDB1}" dt="2018-04-30T21:38:06.928" v="43"/>
          <ac:graphicFrameMkLst>
            <pc:docMk/>
            <pc:sldMk cId="1322657527" sldId="279"/>
            <ac:graphicFrameMk id="3076" creationId="{C580A9ED-4830-4389-AED2-119AFA2025A3}"/>
          </ac:graphicFrameMkLst>
        </pc:graphicFrameChg>
      </pc:sldChg>
      <pc:sldChg chg="add replId">
        <pc:chgData name="Tammy Wilson" userId="e3b55da62d900d7c" providerId="Windows Live" clId="Web-{8BF1727F-47F1-4588-8CD2-4E3880D6DDB1}" dt="2018-04-30T21:36:59.991" v="26"/>
        <pc:sldMkLst>
          <pc:docMk/>
          <pc:sldMk cId="3240859434" sldId="280"/>
        </pc:sldMkLst>
      </pc:sldChg>
      <pc:sldChg chg="delSp add replId">
        <pc:chgData name="Tammy Wilson" userId="e3b55da62d900d7c" providerId="Windows Live" clId="Web-{8BF1727F-47F1-4588-8CD2-4E3880D6DDB1}" dt="2018-04-30T21:45:19.710" v="100"/>
        <pc:sldMkLst>
          <pc:docMk/>
          <pc:sldMk cId="1798804904" sldId="281"/>
        </pc:sldMkLst>
        <pc:inkChg chg="del">
          <ac:chgData name="Tammy Wilson" userId="e3b55da62d900d7c" providerId="Windows Live" clId="Web-{8BF1727F-47F1-4588-8CD2-4E3880D6DDB1}" dt="2018-04-30T21:45:19.710" v="100"/>
          <ac:inkMkLst>
            <pc:docMk/>
            <pc:sldMk cId="1798804904" sldId="281"/>
            <ac:inkMk id="5126" creationId="{AE8BBDB3-08A0-4924-9AF0-B796617D88B5}"/>
          </ac:inkMkLst>
        </pc:ink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7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0-04-23T17:41:18.72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56 8,'-9'-1'18,"1"-5"1,8 6-5,0 0-2,8-13-3,8 9-1,0-1-3,6 1 0,2-1-1,2 3 0,1-3 1,2 4-1,0 0 0,2 3 0,-2-2 0,7 3-1,3-3-1,7 2 0,2-4-1,5 2 0,5-3 0,2 1 1,5-1 0,1 1-1,1 0 1,0 2 0,3-1 0,3 3 0,-2-1-1,6 1 0,-4 1 0,7-2-1,2 2 1,5-2-1,-1 1 1,2-2-1,-1 0 0,-1 1 1,-1 0 0,-2 0-1,-4 1 1,-5 2-1,0-2 1,-1 2-1,-3-1 0,-1 1 0,-5-3 1,-4 1-1,-7 0 1,-5-2-1,-8 0 1,-9 1 1,-7-2-1,-8 1 0,-5-1 0,-11 1 0,10-1 1,-10 1-1,0 0 0,0 0-2,0 0 0,0 0-4,0 0-6,-8 12-18,8-12 0,-20 11-2,6-5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0-04-23T17:41:18.72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56 8,'-9'-1'18,"1"-5"1,8 6-5,0 0-2,8-13-3,8 9-1,0-1-3,6 1 0,2-1-1,2 3 0,1-3 1,2 4-1,0 0 0,2 3 0,-2-2 0,7 3-1,3-3-1,7 2 0,2-4-1,5 2 0,5-3 0,2 1 1,5-1 0,1 1-1,1 0 1,0 2 0,3-1 0,3 3 0,-2-1-1,6 1 0,-4 1 0,7-2-1,2 2 1,5-2-1,-1 1 1,2-2-1,-1 0 0,-1 1 1,-1 0 0,-2 0-1,-4 1 1,-5 2-1,0-2 1,-1 2-1,-3-1 0,-1 1 0,-5-3 1,-4 1-1,-7 0 1,-5-2-1,-8 0 1,-9 1 1,-7-2-1,-8 1 0,-5-1 0,-11 1 0,10-1 1,-10 1-1,0 0 0,0 0-2,0 0 0,0 0-4,0 0-6,-8 12-18,8-12 0,-20 11-2,6-5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0-04-23T17:41:18.727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56 8,'-9'-1'18,"1"-5"1,8 6-5,0 0-2,8-13-3,8 9-1,0-1-3,6 1 0,2-1-1,2 3 0,1-3 1,2 4-1,0 0 0,2 3 0,-2-2 0,7 3-1,3-3-1,7 2 0,2-4-1,5 2 0,5-3 0,2 1 1,5-1 0,1 1-1,1 0 1,0 2 0,3-1 0,3 3 0,-2-1-1,6 1 0,-4 1 0,7-2-1,2 2 1,5-2-1,-1 1 1,2-2-1,-1 0 0,-1 1 1,-1 0 0,-2 0-1,-4 1 1,-5 2-1,0-2 1,-1 2-1,-3-1 0,-1 1 0,-5-3 1,-4 1-1,-7 0 1,-5-2-1,-8 0 1,-9 1 1,-7-2-1,-8 1 0,-5-1 0,-11 1 0,10-1 1,-10 1-1,0 0 0,0 0-2,0 0 0,0 0-4,0 0-6,-8 12-18,8-12 0,-20 11-2,6-5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3189.33325" units="1/in"/>
          <inkml:channelProperty channel="Y" name="resolution" value="2669.68335" units="1/in"/>
          <inkml:channelProperty channel="F" name="resolution" value="INF" units="1/dev"/>
        </inkml:channelProperties>
      </inkml:inkSource>
      <inkml:timestamp xml:id="ts0" timeString="2010-04-23T18:07:23.834"/>
    </inkml:context>
    <inkml:brush xml:id="br0">
      <inkml:brushProperty name="width" value="0.05292" units="cm"/>
      <inkml:brushProperty name="height" value="0.05292" units="cm"/>
      <inkml:brushProperty name="color" value="#7030A0"/>
      <inkml:brushProperty name="fitToCurve" value="1"/>
    </inkml:brush>
  </inkml:definitions>
  <inkml:trace contextRef="#ctx0" brushRef="#br0">97 0 16,'0'0'25,"0"0"-5,0 0-1,-5 19-2,5-19-2,0 24-2,-8-7-3,11 10-4,-6 3 0,4 10-2,-3 5 0,3 9-1,-3 4-1,-1 9 1,-2 2-2,1 2 1,0-1-1,0 5 0,5-3 1,-6-2-2,8 0 0,-2-2 0,2-2 0,-1-3 0,1 3-2,-1-3 4,-3-5-4,2 1 2,-4-4-1,-1-2 1,1-2-1,-1-4 0,1-5 0,2-5 0,0-5 1,-1-6 1,2 0-1,0-9-1,-1-6 0,1-11-1,2 12-1,-2-12-3,0 0-6,0 0-20,-3-17-2,4 6 1,-2-8 0</inkml:trace>
  <inkml:trace contextRef="#ctx0" brushRef="#br0" timeOffset="1547">4 2342 7,'-3'-15'8,"3"15"2,0-10-3,0 10 1,0 0 1,7-12 2,-7 12 0,0 0 3,0 0-4,10-7 0,-10 7 2,0 0-4,0 0-3,0 0-1,9-4 1,0 4-2,-9 0 3,24 1-4,-7-2 1,11 6-1,-3-1 2,8 0-1,1 0-2,6-2 2,8-1 1,0 1-3,3-2 1,-1-4 1,-3 3-2,-3 1 0,-2-4 2,-5 4-3,-14 3 1,-2-1 1,-9-1-1,-2 3 1,-10-4-1,0 0 1,0 0-2,0 0 0,0 0-1,0 0-5,9 10-15,-9-10-16,0 0 1,0 0-1,12 6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75518F1-F83F-4419-A545-C0A6FD1F7F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B8283E1-844F-4934-A530-13CFA29C9A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346262A-0837-4987-AA5A-DCFB176451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DE6C30AA-D5F0-495D-B7D7-B20E06A0B0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0CA1DBAC-A36F-491B-81B2-D7F994D8D9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8AD3B4CC-B7CF-4025-B291-CF887A6327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16A4C6-43DD-4490-8A50-72472B2F7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700818E-171B-41AC-A24F-071E20186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86C890C4-A68A-49AC-9CD3-C018B06A2A3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B3CD2D1-48ED-4535-A63B-D1B8029EBA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949E91E-D818-458D-8755-0F389EC8C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2043612-8519-44B4-B84A-35821B733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43660AD-9EDB-4B7B-94FB-EE072B7F5AB5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8907753-50E3-4BB8-94B3-F373C1A3C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39DF51C-BF90-4EDD-852C-29AA8976F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2043612-8519-44B4-B84A-35821B733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43660AD-9EDB-4B7B-94FB-EE072B7F5AB5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8907753-50E3-4BB8-94B3-F373C1A3C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39DF51C-BF90-4EDD-852C-29AA8976F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67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2043612-8519-44B4-B84A-35821B733C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43660AD-9EDB-4B7B-94FB-EE072B7F5AB5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8907753-50E3-4BB8-94B3-F373C1A3C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39DF51C-BF90-4EDD-852C-29AA8976F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49EBFB9D-69B3-4739-9D17-E1A63B2909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D34475D1-6CCF-4DA2-BC1D-9678838433BB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3D32BCB-7C0E-4209-8605-858898628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30394AB-AD9A-439C-B460-E802260E7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FE94A7B-4689-472B-8FCB-DAD428C015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2EB5EB2B-D083-43B3-8DD2-0EBB81E8490C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847D62D-6717-4A02-ACE3-88F6F1568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F720EEB-3C22-4ABD-8774-32772643E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583E8F52-F503-4D36-8D30-8E7E5A9572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93798E90-E139-43B4-9BAB-DB5417B76620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E10ABEF-1589-4F08-85A9-314F78BBC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4040B7D2-B769-4591-ADA7-22A92CD63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dirty="0">
                <a:latin typeface="Arial" panose="020B0604020202020204" pitchFamily="34" charset="0"/>
                <a:cs typeface="Arial"/>
              </a:rPr>
              <a:t>Because acceleration due to gravity is downward, it will always be negative</a:t>
            </a:r>
            <a:endParaRPr lang="en-CA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0ABDF14-6667-4EC6-8502-3E0DB4772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C2139B2-3057-4528-8DEC-4BB9A82BD2A1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EE1F8AF-36FA-442A-A068-3B1A226EC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21D1FCD-5A26-42C6-A393-137CAF6F1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0ABDF14-6667-4EC6-8502-3E0DB4772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C2139B2-3057-4528-8DEC-4BB9A82BD2A1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EE1F8AF-36FA-442A-A068-3B1A226EC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A21D1FCD-5A26-42C6-A393-137CAF6F1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48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4AC8FCC-94BE-433F-B973-8B4B1D93A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002D9FA-2870-4007-9900-7A01903D5FCA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C00BC53-3769-40D6-9A89-C0EB2AA710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CBA4B6B-D987-46D6-95C4-37C93273F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95B6514-34FC-4A82-B0DC-C7C95E54F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BEB7EBA7-BB8A-4674-9645-6DAF160D4895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0DA0616-9A50-4200-BD0B-90D252B6D6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11D91B4-93F9-4B90-B6AD-CD846D6BC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6AB823E-9A8B-4FEB-9E2A-3C6D7A589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D9C0A67B-9A11-4F8F-9417-C5E9CC91D697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5B1F646-7850-4CC9-AC36-8BF5761938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C756F6F-E20A-4922-8605-91339D51F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5EEBE90-F386-4F96-8CD2-BDEA43459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566B1524-59E8-43BC-BF7C-F347D998AD02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A8E5F4B-414B-4B29-9FA6-6F309E383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1C9930C4-ABB5-4928-A72A-79DAC0210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100E8C3-1B88-42AB-8B1B-812360BE2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85F2BA3F-0D10-4F72-B75D-59BA8D0CA620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23555" name="Rectangle 1026">
            <a:extLst>
              <a:ext uri="{FF2B5EF4-FFF2-40B4-BE49-F238E27FC236}">
                <a16:creationId xmlns:a16="http://schemas.microsoft.com/office/drawing/2014/main" id="{CCA3A8D0-5CE6-497D-A930-4157BD09F5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1027">
            <a:extLst>
              <a:ext uri="{FF2B5EF4-FFF2-40B4-BE49-F238E27FC236}">
                <a16:creationId xmlns:a16="http://schemas.microsoft.com/office/drawing/2014/main" id="{5C21D8B2-7F15-4B5E-A0E3-E78DF82D8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252B471-670B-4A7B-9EF4-9A4A5D019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9A67E97-FA91-4ACF-999D-008D80B7D6C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04E6617-7C9D-457F-B201-7384A06200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CBA6737-924C-47F1-938E-CDF83E95D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252B471-670B-4A7B-9EF4-9A4A5D019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69A67E97-FA91-4ACF-999D-008D80B7D6C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004E6617-7C9D-457F-B201-7384A06200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CBA6737-924C-47F1-938E-CDF83E95D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7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0E8E11B-16F0-4837-B914-9A05DFCD99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EA1485A-6852-404A-A52E-2F992E4B7640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FF50E3C-C1B5-496B-BC0C-E100CF561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A0E097D-E096-4F58-9F1E-717936105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0E8E11B-16F0-4837-B914-9A05DFCD99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EA1485A-6852-404A-A52E-2F992E4B7640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FF50E3C-C1B5-496B-BC0C-E100CF561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A0E097D-E096-4F58-9F1E-717936105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8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0E8E11B-16F0-4837-B914-9A05DFCD99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CEA1485A-6852-404A-A52E-2F992E4B7640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FF50E3C-C1B5-496B-BC0C-E100CF561F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A0E097D-E096-4F58-9F1E-717936105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0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D66A7B7B-C862-4FB2-9C51-26C2CE84E9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4038600"/>
            <a:chOff x="0" y="0"/>
            <a:chExt cx="5760" cy="2544"/>
          </a:xfrm>
        </p:grpSpPr>
        <p:sp>
          <p:nvSpPr>
            <p:cNvPr id="5" name="Rectangle 6" descr="aqbg">
              <a:extLst>
                <a:ext uri="{FF2B5EF4-FFF2-40B4-BE49-F238E27FC236}">
                  <a16:creationId xmlns:a16="http://schemas.microsoft.com/office/drawing/2014/main" id="{331DFC66-597B-4663-9E1F-5EDA0002C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220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7C5B9EB7-A0D9-4EC8-8CB1-6DC7BDCB948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196"/>
              <a:ext cx="5756" cy="237"/>
              <a:chOff x="0" y="768"/>
              <a:chExt cx="5760" cy="197"/>
            </a:xfrm>
          </p:grpSpPr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B2BBBE2F-4183-46C2-975F-C3370C2E8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  <p:sp>
            <p:nvSpPr>
              <p:cNvPr id="9" name="Rectangle 9">
                <a:extLst>
                  <a:ext uri="{FF2B5EF4-FFF2-40B4-BE49-F238E27FC236}">
                    <a16:creationId xmlns:a16="http://schemas.microsoft.com/office/drawing/2014/main" id="{ECF05ACE-6CEC-4573-8148-3A82B73E75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Rectangle 10">
                <a:extLst>
                  <a:ext uri="{FF2B5EF4-FFF2-40B4-BE49-F238E27FC236}">
                    <a16:creationId xmlns:a16="http://schemas.microsoft.com/office/drawing/2014/main" id="{128EE79E-2AB2-4D0A-B96C-2B23EA141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" name="Rectangle 11">
                <a:extLst>
                  <a:ext uri="{FF2B5EF4-FFF2-40B4-BE49-F238E27FC236}">
                    <a16:creationId xmlns:a16="http://schemas.microsoft.com/office/drawing/2014/main" id="{B8066E93-38B6-4871-BC66-3CEA17938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CA">
                  <a:latin typeface="Times" pitchFamily="1" charset="0"/>
                </a:endParaRPr>
              </a:p>
            </p:txBody>
          </p:sp>
          <p:sp>
            <p:nvSpPr>
              <p:cNvPr id="12" name="Rectangle 12">
                <a:extLst>
                  <a:ext uri="{FF2B5EF4-FFF2-40B4-BE49-F238E27FC236}">
                    <a16:creationId xmlns:a16="http://schemas.microsoft.com/office/drawing/2014/main" id="{CF75B9AC-FB7E-4B24-9DE6-AA593C14D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1" charset="-128"/>
                  </a:defRPr>
                </a:lvl9pPr>
              </a:lstStyle>
              <a:p>
                <a:pPr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B68F2A89-F143-4F51-AA67-045C40C05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244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1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13" name="Rectangle 14">
            <a:extLst>
              <a:ext uri="{FF2B5EF4-FFF2-40B4-BE49-F238E27FC236}">
                <a16:creationId xmlns:a16="http://schemas.microsoft.com/office/drawing/2014/main" id="{9ACA6B1E-77B0-4526-B0CA-BBA3D9FDE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70275"/>
            <a:ext cx="9139238" cy="74613"/>
          </a:xfrm>
          <a:prstGeom prst="rect">
            <a:avLst/>
          </a:prstGeom>
          <a:solidFill>
            <a:srgbClr val="777777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Times" pitchFamily="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F1F12F1E-28C5-4A04-9573-A597D0909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80E08E3E-E583-46AC-8AFB-B450DED437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 i="0"/>
            </a:lvl1pPr>
          </a:lstStyle>
          <a:p>
            <a:pPr>
              <a:defRPr/>
            </a:pPr>
            <a:r>
              <a:rPr lang="en-US"/>
              <a:t>(c) McGraw Hill Ryerson 2007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40AB8164-05C0-4CB0-90F8-9C64C0246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6263981-8A47-47EE-93E4-0BB33A0F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6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0361F-E439-479F-9056-9636D4BC5A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272239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1F2D1-CA6E-4611-B79B-4AA3C3C3A6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3906769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AF0D-C4AD-4808-B698-5D2D121CF8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198324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2291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2291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038600"/>
            <a:ext cx="42291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A5325-6498-490E-9C5B-C1B7992F99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161240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E8FA2-E4A7-434B-938F-C5A972DD3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92606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F791E-4F75-4A46-9B92-B04541680A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223041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087F6-24DB-4B7B-8D54-C6FD17BF9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73335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EE8FFD-CF1A-4CE9-ACA4-E27F463093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1708084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300126-7F6A-4AE6-8957-9D3780956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152502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2663C1-6073-4C02-806E-AAE08CA5F7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83469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28BB-4E09-4C06-8072-2B7ADA1D9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103065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B4033-8155-4D0B-B2AE-DF48CCE14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 i="0"/>
          </a:p>
        </p:txBody>
      </p:sp>
    </p:spTree>
    <p:extLst>
      <p:ext uri="{BB962C8B-B14F-4D97-AF65-F5344CB8AC3E}">
        <p14:creationId xmlns:p14="http://schemas.microsoft.com/office/powerpoint/2010/main" val="306315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top">
            <a:extLst>
              <a:ext uri="{FF2B5EF4-FFF2-40B4-BE49-F238E27FC236}">
                <a16:creationId xmlns:a16="http://schemas.microsoft.com/office/drawing/2014/main" id="{718FE98C-4C5F-4E81-A61D-55CC83B546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AutoShape 2">
            <a:extLst>
              <a:ext uri="{FF2B5EF4-FFF2-40B4-BE49-F238E27FC236}">
                <a16:creationId xmlns:a16="http://schemas.microsoft.com/office/drawing/2014/main" id="{D2E3E77E-792A-41E3-86B9-086443BEA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05000"/>
            <a:ext cx="304800" cy="4953000"/>
          </a:xfrm>
          <a:prstGeom prst="rtTriangle">
            <a:avLst/>
          </a:prstGeom>
          <a:gradFill rotWithShape="0">
            <a:gsLst>
              <a:gs pos="0">
                <a:srgbClr val="339966">
                  <a:gamma/>
                  <a:tint val="0"/>
                  <a:invGamma/>
                </a:srgbClr>
              </a:gs>
              <a:gs pos="50000">
                <a:srgbClr val="339966">
                  <a:alpha val="5000"/>
                </a:srgbClr>
              </a:gs>
              <a:gs pos="100000">
                <a:srgbClr val="339966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CA">
              <a:latin typeface="Times" pitchFamily="1" charset="0"/>
            </a:endParaRPr>
          </a:p>
        </p:txBody>
      </p:sp>
      <p:sp>
        <p:nvSpPr>
          <p:cNvPr id="1030" name="AutoShape 3">
            <a:extLst>
              <a:ext uri="{FF2B5EF4-FFF2-40B4-BE49-F238E27FC236}">
                <a16:creationId xmlns:a16="http://schemas.microsoft.com/office/drawing/2014/main" id="{44EB7ACE-11EB-48D3-806B-5EDADEC721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39200" y="1905000"/>
            <a:ext cx="304800" cy="4953000"/>
          </a:xfrm>
          <a:prstGeom prst="rtTriangle">
            <a:avLst/>
          </a:prstGeom>
          <a:gradFill rotWithShape="0">
            <a:gsLst>
              <a:gs pos="0">
                <a:srgbClr val="008000">
                  <a:alpha val="4999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 algn="ctr">
              <a:defRPr/>
            </a:pPr>
            <a:endParaRPr lang="en-CA" altLang="en-US">
              <a:latin typeface="Times" panose="02020603050405020304" pitchFamily="18" charset="0"/>
            </a:endParaRPr>
          </a:p>
        </p:txBody>
      </p:sp>
      <p:sp>
        <p:nvSpPr>
          <p:cNvPr id="1031" name="Rectangle 17">
            <a:extLst>
              <a:ext uri="{FF2B5EF4-FFF2-40B4-BE49-F238E27FC236}">
                <a16:creationId xmlns:a16="http://schemas.microsoft.com/office/drawing/2014/main" id="{9A69EF09-8D89-4E48-B9AB-D12E834DE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Rectangle 18">
            <a:extLst>
              <a:ext uri="{FF2B5EF4-FFF2-40B4-BE49-F238E27FC236}">
                <a16:creationId xmlns:a16="http://schemas.microsoft.com/office/drawing/2014/main" id="{242D786D-1859-4BD5-85B4-1BDECA0AC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3" name="Picture 21" descr="Picture 6">
            <a:extLst>
              <a:ext uri="{FF2B5EF4-FFF2-40B4-BE49-F238E27FC236}">
                <a16:creationId xmlns:a16="http://schemas.microsoft.com/office/drawing/2014/main" id="{A1198DB0-3830-45D4-B958-78F48465E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0"/>
            <a:ext cx="120015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23">
            <a:extLst>
              <a:ext uri="{FF2B5EF4-FFF2-40B4-BE49-F238E27FC236}">
                <a16:creationId xmlns:a16="http://schemas.microsoft.com/office/drawing/2014/main" id="{99E9BCB9-794C-412C-AC71-47B7B16502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62763" y="6254750"/>
            <a:ext cx="1824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defRPr/>
            </a:pPr>
            <a:endParaRPr lang="en-CA" altLang="en-US"/>
          </a:p>
        </p:txBody>
      </p:sp>
      <p:sp>
        <p:nvSpPr>
          <p:cNvPr id="44057" name="Rectangle 25">
            <a:extLst>
              <a:ext uri="{FF2B5EF4-FFF2-40B4-BE49-F238E27FC236}">
                <a16:creationId xmlns:a16="http://schemas.microsoft.com/office/drawing/2014/main" id="{49CFF3EF-F474-45D0-AC62-2E1D07651E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5532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(c) McGraw Hill Ryerson 2007</a:t>
            </a: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anose="02020603050405020304" pitchFamily="18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w"/>
        <a:defRPr sz="2000" b="1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anose="02020603050405020304" pitchFamily="18" charset="0"/>
        <a:buChar char="•"/>
        <a:defRPr sz="2000" b="1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jpeg"/><Relationship Id="rId4" Type="http://schemas.openxmlformats.org/officeDocument/2006/relationships/hyperlink" Target="http://www.clipart.com/en/close-up?o=3864444&amp;a=c&amp;q=train&amp;k_mode=any&amp;s=43&amp;e=63&amp;show=&amp;c=&amp;cid=&amp;findincat=&amp;g=&amp;cc=4454:36:1141:84:22:2791:323&amp;page=3&amp;k_exc=&amp;pubid=&amp;color=&amp;b=k&amp;date=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jpeg"/><Relationship Id="rId4" Type="http://schemas.openxmlformats.org/officeDocument/2006/relationships/hyperlink" Target="http://www.clipart.com/en/close-up?o=3864444&amp;a=c&amp;q=train&amp;k_mode=any&amp;s=43&amp;e=63&amp;show=&amp;c=&amp;cid=&amp;findincat=&amp;g=&amp;cc=4454:36:1141:84:22:2791:323&amp;page=3&amp;k_exc=&amp;pubid=&amp;color=&amp;b=k&amp;date=" TargetMode="External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wmf"/><Relationship Id="rId5" Type="http://schemas.openxmlformats.org/officeDocument/2006/relationships/image" Target="../media/image16.jpeg"/><Relationship Id="rId10" Type="http://schemas.openxmlformats.org/officeDocument/2006/relationships/oleObject" Target="../embeddings/oleObject14.bin"/><Relationship Id="rId4" Type="http://schemas.openxmlformats.org/officeDocument/2006/relationships/hyperlink" Target="http://www.clipart.com/en/close-up?o=3864444&amp;a=c&amp;q=train&amp;k_mode=any&amp;s=43&amp;e=63&amp;show=&amp;c=&amp;cid=&amp;findincat=&amp;g=&amp;cc=4454:36:1141:84:22:2791:323&amp;page=3&amp;k_exc=&amp;pubid=&amp;color=&amp;b=k&amp;date=" TargetMode="External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clipart.com/en/close-up?o=3732445&amp;a=c&amp;q=truck&amp;k_mode=any&amp;s=1&amp;e=21&amp;show=&amp;c=&amp;cid=&amp;findincat=&amp;g=&amp;cc=4141:24:528:17:23:709:162&amp;page=&amp;k_exc=&amp;pubid=&amp;color=&amp;b=k&amp;date=" TargetMode="External"/><Relationship Id="rId7" Type="http://schemas.openxmlformats.org/officeDocument/2006/relationships/hyperlink" Target="http://www.clipart.com/en/close-up?o=3923028&amp;a=c&amp;q=car&amp;k_mode=any&amp;s=1&amp;e=21&amp;show=&amp;c=&amp;cid=&amp;findincat=&amp;g=&amp;cc=14438:120:3273:94:120:4513:501&amp;page=&amp;k_exc=&amp;pubid=&amp;color=&amp;b=k&amp;date=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clipart.com/en/close-up?o=3761841&amp;a=c&amp;q=toboggan&amp;k_mode=any&amp;s=22&amp;e=42&amp;show=&amp;c=&amp;cid=&amp;findincat=&amp;g=&amp;cc=126:9:70:2:7:25:25&amp;page=2&amp;k_exc=&amp;pubid=&amp;color=&amp;b=k&amp;date=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clipart.com/en/close-up?o=3732445&amp;a=c&amp;q=truck&amp;k_mode=any&amp;s=1&amp;e=21&amp;show=&amp;c=&amp;cid=&amp;findincat=&amp;g=&amp;cc=4141:24:528:17:23:709:162&amp;page=&amp;k_exc=&amp;pubid=&amp;color=&amp;b=k&amp;date=" TargetMode="External"/><Relationship Id="rId7" Type="http://schemas.openxmlformats.org/officeDocument/2006/relationships/hyperlink" Target="http://www.clipart.com/en/close-up?o=3923028&amp;a=c&amp;q=car&amp;k_mode=any&amp;s=1&amp;e=21&amp;show=&amp;c=&amp;cid=&amp;findincat=&amp;g=&amp;cc=14438:120:3273:94:120:4513:501&amp;page=&amp;k_exc=&amp;pubid=&amp;color=&amp;b=k&amp;date=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clipart.com/en/close-up?o=3761841&amp;a=c&amp;q=toboggan&amp;k_mode=any&amp;s=22&amp;e=42&amp;show=&amp;c=&amp;cid=&amp;findincat=&amp;g=&amp;cc=126:9:70:2:7:25:25&amp;page=2&amp;k_exc=&amp;pubid=&amp;color=&amp;b=k&amp;date=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5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3.wmf"/><Relationship Id="rId10" Type="http://schemas.openxmlformats.org/officeDocument/2006/relationships/image" Target="../media/image10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11" Type="http://schemas.openxmlformats.org/officeDocument/2006/relationships/image" Target="../media/image27.wmf"/><Relationship Id="rId5" Type="http://schemas.openxmlformats.org/officeDocument/2006/relationships/image" Target="../media/image28.jpeg"/><Relationship Id="rId10" Type="http://schemas.openxmlformats.org/officeDocument/2006/relationships/oleObject" Target="../embeddings/oleObject24.bin"/><Relationship Id="rId4" Type="http://schemas.openxmlformats.org/officeDocument/2006/relationships/hyperlink" Target="http://www.clipart.com/en/close-up?o=3763067&amp;a=c&amp;q=brick&amp;k_mode=any&amp;s=1&amp;e=21&amp;show=&amp;c=&amp;cid=&amp;findincat=&amp;g=&amp;cc=1561:55:2376:486:11:1518:69&amp;page=1&amp;k_exc=&amp;pubid=&amp;color=&amp;b=k&amp;date=" TargetMode="External"/><Relationship Id="rId9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/en/close-up?o=3763067&amp;a=c&amp;q=brick&amp;k_mode=any&amp;s=1&amp;e=21&amp;show=&amp;c=&amp;cid=&amp;findincat=&amp;g=&amp;cc=1561:55:2376:486:11:1518:69&amp;page=1&amp;k_exc=&amp;pubid=&amp;color=&amp;b=k&amp;date=" TargetMode="External"/><Relationship Id="rId7" Type="http://schemas.openxmlformats.org/officeDocument/2006/relationships/hyperlink" Target="http://www.bcscience.com/bc10/pgs/quiz_section9.2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customXml" Target="../ink/ink1.xml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emf"/><Relationship Id="rId4" Type="http://schemas.openxmlformats.org/officeDocument/2006/relationships/image" Target="../media/image11.png"/><Relationship Id="rId9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11" Type="http://schemas.openxmlformats.org/officeDocument/2006/relationships/customXml" Target="../ink/ink3.xml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>
            <a:extLst>
              <a:ext uri="{FF2B5EF4-FFF2-40B4-BE49-F238E27FC236}">
                <a16:creationId xmlns:a16="http://schemas.microsoft.com/office/drawing/2014/main" id="{C4079B04-5B61-4DE0-9E3B-484DEEE4CA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5CDDDEE-7A65-465F-ABAC-7B68F3932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9.2 Calculating Acceleration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755189A7-2F9A-4024-9DC1-6D8F88C05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088313" cy="2520950"/>
          </a:xfrm>
        </p:spPr>
        <p:txBody>
          <a:bodyPr/>
          <a:lstStyle/>
          <a:p>
            <a:pPr eaLnBrk="1" hangingPunct="1"/>
            <a:r>
              <a:rPr lang="en-US" altLang="en-US" i="1" dirty="0"/>
              <a:t>The </a:t>
            </a:r>
            <a:r>
              <a:rPr lang="en-US" altLang="en-US" i="1" dirty="0">
                <a:solidFill>
                  <a:srgbClr val="FF0000"/>
                </a:solidFill>
              </a:rPr>
              <a:t>acceleration</a:t>
            </a:r>
            <a:r>
              <a:rPr lang="en-US" altLang="en-US" i="1" dirty="0"/>
              <a:t> of an object depends on </a:t>
            </a:r>
            <a:r>
              <a:rPr lang="en-US" altLang="en-US" i="1" dirty="0">
                <a:solidFill>
                  <a:srgbClr val="FF0000"/>
                </a:solidFill>
              </a:rPr>
              <a:t>the change </a:t>
            </a:r>
            <a:r>
              <a:rPr lang="en-US" altLang="en-US" i="1" dirty="0"/>
              <a:t>in </a:t>
            </a:r>
            <a:r>
              <a:rPr lang="en-US" altLang="en-US" i="1" dirty="0">
                <a:solidFill>
                  <a:srgbClr val="FF0000"/>
                </a:solidFill>
              </a:rPr>
              <a:t>velocity</a:t>
            </a:r>
            <a:r>
              <a:rPr lang="en-US" altLang="en-US" i="1" dirty="0"/>
              <a:t> and the </a:t>
            </a:r>
            <a:r>
              <a:rPr lang="en-US" altLang="en-US" i="1" dirty="0">
                <a:solidFill>
                  <a:srgbClr val="FF0000"/>
                </a:solidFill>
              </a:rPr>
              <a:t>time required </a:t>
            </a:r>
            <a:r>
              <a:rPr lang="en-US" altLang="en-US" i="1" dirty="0"/>
              <a:t>to change the velocity.</a:t>
            </a:r>
          </a:p>
          <a:p>
            <a:pPr eaLnBrk="1" hangingPunct="1"/>
            <a:r>
              <a:rPr lang="en-US" altLang="en-US" i="1" dirty="0"/>
              <a:t>When </a:t>
            </a:r>
            <a:r>
              <a:rPr lang="en-US" altLang="en-US" i="1" dirty="0">
                <a:solidFill>
                  <a:srgbClr val="FF0000"/>
                </a:solidFill>
              </a:rPr>
              <a:t>stopping</a:t>
            </a:r>
            <a:r>
              <a:rPr lang="en-US" altLang="en-US" i="1" dirty="0"/>
              <a:t> a </a:t>
            </a:r>
            <a:r>
              <a:rPr lang="en-US" altLang="en-US" i="1" dirty="0">
                <a:solidFill>
                  <a:srgbClr val="FF0000"/>
                </a:solidFill>
              </a:rPr>
              <a:t>moving</a:t>
            </a:r>
            <a:r>
              <a:rPr lang="en-US" altLang="en-US" i="1" dirty="0"/>
              <a:t> object, the relationship between time and acceleration is:</a:t>
            </a:r>
          </a:p>
          <a:p>
            <a:pPr lvl="1" eaLnBrk="1" hangingPunct="1"/>
            <a:r>
              <a:rPr lang="en-US" altLang="en-US" i="1" dirty="0">
                <a:solidFill>
                  <a:srgbClr val="FF0000"/>
                </a:solidFill>
              </a:rPr>
              <a:t>Increasing </a:t>
            </a:r>
            <a:r>
              <a:rPr lang="en-US" altLang="en-US" i="1" dirty="0"/>
              <a:t>the stopping time </a:t>
            </a:r>
            <a:r>
              <a:rPr lang="en-US" altLang="en-US" i="1" dirty="0">
                <a:solidFill>
                  <a:srgbClr val="FF0000"/>
                </a:solidFill>
              </a:rPr>
              <a:t>decreases</a:t>
            </a:r>
            <a:r>
              <a:rPr lang="en-US" altLang="en-US" i="1" dirty="0"/>
              <a:t> the acceleration.</a:t>
            </a:r>
          </a:p>
          <a:p>
            <a:pPr lvl="1" eaLnBrk="1" hangingPunct="1"/>
            <a:r>
              <a:rPr lang="en-US" altLang="en-US" i="1" dirty="0">
                <a:solidFill>
                  <a:srgbClr val="FF0000"/>
                </a:solidFill>
              </a:rPr>
              <a:t>Decreasing</a:t>
            </a:r>
            <a:r>
              <a:rPr lang="en-US" altLang="en-US" i="1" dirty="0"/>
              <a:t> the stopping time </a:t>
            </a:r>
            <a:r>
              <a:rPr lang="en-US" altLang="en-US" i="1" dirty="0">
                <a:solidFill>
                  <a:srgbClr val="FF0000"/>
                </a:solidFill>
              </a:rPr>
              <a:t>increases</a:t>
            </a:r>
            <a:r>
              <a:rPr lang="en-US" altLang="en-US" i="1" dirty="0"/>
              <a:t> the acceleration.</a:t>
            </a:r>
          </a:p>
        </p:txBody>
      </p:sp>
      <p:sp>
        <p:nvSpPr>
          <p:cNvPr id="16389" name="Text Box 9">
            <a:extLst>
              <a:ext uri="{FF2B5EF4-FFF2-40B4-BE49-F238E27FC236}">
                <a16:creationId xmlns:a16="http://schemas.microsoft.com/office/drawing/2014/main" id="{03BFFBDA-A699-4419-9B47-7A8E30049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6165850"/>
            <a:ext cx="1403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 392</a:t>
            </a: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16390" name="Picture 13">
            <a:extLst>
              <a:ext uri="{FF2B5EF4-FFF2-40B4-BE49-F238E27FC236}">
                <a16:creationId xmlns:a16="http://schemas.microsoft.com/office/drawing/2014/main" id="{CA39445A-F291-4B3E-8DB6-A0055C0CB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50482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4">
            <a:extLst>
              <a:ext uri="{FF2B5EF4-FFF2-40B4-BE49-F238E27FC236}">
                <a16:creationId xmlns:a16="http://schemas.microsoft.com/office/drawing/2014/main" id="{D86AB529-1F5B-46CF-9C02-B5DB3EA72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4149725"/>
            <a:ext cx="29003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1800" b="0">
                <a:solidFill>
                  <a:schemeClr val="tx2"/>
                </a:solidFill>
              </a:rPr>
              <a:t>Airbags cause the person to slow down in a longer period of time compared to hitting a solid object, such as the dashboard. This increased time results in a smaller deceleration.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>
            <a:extLst>
              <a:ext uri="{FF2B5EF4-FFF2-40B4-BE49-F238E27FC236}">
                <a16:creationId xmlns:a16="http://schemas.microsoft.com/office/drawing/2014/main" id="{086DAAFB-7E8B-4288-8E80-31FD92BBFC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068327C-B487-4D76-AFA9-875BEE0BF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Calculating Acceleration</a:t>
            </a:r>
          </a:p>
        </p:txBody>
      </p:sp>
      <p:sp>
        <p:nvSpPr>
          <p:cNvPr id="3079" name="Rectangle 3">
            <a:extLst>
              <a:ext uri="{FF2B5EF4-FFF2-40B4-BE49-F238E27FC236}">
                <a16:creationId xmlns:a16="http://schemas.microsoft.com/office/drawing/2014/main" id="{2C3E81A5-1134-4C18-A818-F991EECA9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791325" cy="2778125"/>
          </a:xfrm>
        </p:spPr>
        <p:txBody>
          <a:bodyPr/>
          <a:lstStyle/>
          <a:p>
            <a:pPr eaLnBrk="1" hangingPunct="1"/>
            <a:r>
              <a:rPr lang="en-US" altLang="en-US"/>
              <a:t>To find the </a:t>
            </a:r>
            <a:r>
              <a:rPr lang="en-US" altLang="en-US">
                <a:solidFill>
                  <a:srgbClr val="FF0000"/>
                </a:solidFill>
              </a:rPr>
              <a:t>time interval</a:t>
            </a:r>
            <a:r>
              <a:rPr lang="en-US" altLang="en-US"/>
              <a:t> when we know change in velocity and acceleration we use the equation: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/>
              <a:t>Example:</a:t>
            </a:r>
          </a:p>
          <a:p>
            <a:pPr lvl="1" eaLnBrk="1" hangingPunct="1"/>
            <a:r>
              <a:rPr lang="en-US" altLang="en-US"/>
              <a:t>A train is travelling </a:t>
            </a:r>
            <a:r>
              <a:rPr lang="en-US" altLang="en-US">
                <a:solidFill>
                  <a:srgbClr val="FF0000"/>
                </a:solidFill>
              </a:rPr>
              <a:t>east </a:t>
            </a:r>
            <a:r>
              <a:rPr lang="en-US" altLang="en-US"/>
              <a:t>at </a:t>
            </a:r>
            <a:r>
              <a:rPr lang="en-US" altLang="en-US">
                <a:solidFill>
                  <a:srgbClr val="FF0000"/>
                </a:solidFill>
              </a:rPr>
              <a:t>14 m/s</a:t>
            </a:r>
            <a:r>
              <a:rPr lang="en-US" altLang="en-US"/>
              <a:t>. </a:t>
            </a:r>
            <a:r>
              <a:rPr lang="en-US" altLang="en-US">
                <a:solidFill>
                  <a:srgbClr val="FF0000"/>
                </a:solidFill>
              </a:rPr>
              <a:t>How long </a:t>
            </a:r>
            <a:r>
              <a:rPr lang="en-US" altLang="en-US"/>
              <a:t>would to increase its velocity to </a:t>
            </a:r>
            <a:r>
              <a:rPr lang="en-US" altLang="en-US">
                <a:solidFill>
                  <a:srgbClr val="FF0000"/>
                </a:solidFill>
              </a:rPr>
              <a:t>22 m/s ea</a:t>
            </a:r>
            <a:r>
              <a:rPr lang="en-US" altLang="en-US"/>
              <a:t>st, if it accelerated at    </a:t>
            </a:r>
            <a:r>
              <a:rPr lang="en-US" altLang="en-US">
                <a:solidFill>
                  <a:srgbClr val="FF0000"/>
                </a:solidFill>
              </a:rPr>
              <a:t>0.50 m/s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east</a:t>
            </a:r>
            <a:r>
              <a:rPr lang="en-US" altLang="en-US"/>
              <a:t>? Assign east direction positive (+).</a:t>
            </a: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7A9F3560-870C-43A9-8146-CDA18A78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396 - 397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EB98FDB8-997A-43DC-BB62-7D6CFC081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79" name="Rectangle 10">
            <a:extLst>
              <a:ext uri="{FF2B5EF4-FFF2-40B4-BE49-F238E27FC236}">
                <a16:creationId xmlns:a16="http://schemas.microsoft.com/office/drawing/2014/main" id="{B193089F-31B6-45B7-9AF0-D03F7BF1A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28680" name="Picture 12" descr="21147496">
            <a:hlinkClick r:id="rId4"/>
            <a:extLst>
              <a:ext uri="{FF2B5EF4-FFF2-40B4-BE49-F238E27FC236}">
                <a16:creationId xmlns:a16="http://schemas.microsoft.com/office/drawing/2014/main" id="{EC548FA7-3A38-463D-9D24-61ABBD03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00438"/>
            <a:ext cx="222567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14">
            <a:extLst>
              <a:ext uri="{FF2B5EF4-FFF2-40B4-BE49-F238E27FC236}">
                <a16:creationId xmlns:a16="http://schemas.microsoft.com/office/drawing/2014/main" id="{E2CE1EB8-616E-4FFE-B9A3-4EB25B05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82" name="Rectangle 16">
            <a:extLst>
              <a:ext uri="{FF2B5EF4-FFF2-40B4-BE49-F238E27FC236}">
                <a16:creationId xmlns:a16="http://schemas.microsoft.com/office/drawing/2014/main" id="{E43C694B-FDCA-45B3-A6F1-4E8A757F0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83" name="Rectangle 18">
            <a:extLst>
              <a:ext uri="{FF2B5EF4-FFF2-40B4-BE49-F238E27FC236}">
                <a16:creationId xmlns:a16="http://schemas.microsoft.com/office/drawing/2014/main" id="{A1B34E0C-718D-4C75-AC28-FE042B879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graphicFrame>
        <p:nvGraphicFramePr>
          <p:cNvPr id="28686" name="Object 21">
            <a:extLst>
              <a:ext uri="{FF2B5EF4-FFF2-40B4-BE49-F238E27FC236}">
                <a16:creationId xmlns:a16="http://schemas.microsoft.com/office/drawing/2014/main" id="{BE4A2CF3-3C38-4A3F-9B3C-0BD7C7B615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0188" y="2235200"/>
          <a:ext cx="10890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Equation" r:id="rId6" imgW="520700" imgH="368300" progId="Equation.3">
                  <p:embed/>
                </p:oleObj>
              </mc:Choice>
              <mc:Fallback>
                <p:oleObj name="Equation" r:id="rId6" imgW="520700" imgH="368300" progId="Equation.3">
                  <p:embed/>
                  <p:pic>
                    <p:nvPicPr>
                      <p:cNvPr id="28686" name="Object 21">
                        <a:extLst>
                          <a:ext uri="{FF2B5EF4-FFF2-40B4-BE49-F238E27FC236}">
                            <a16:creationId xmlns:a16="http://schemas.microsoft.com/office/drawing/2014/main" id="{BE4A2CF3-3C38-4A3F-9B3C-0BD7C7B615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235200"/>
                        <a:ext cx="1089025" cy="77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>
            <a:extLst>
              <a:ext uri="{FF2B5EF4-FFF2-40B4-BE49-F238E27FC236}">
                <a16:creationId xmlns:a16="http://schemas.microsoft.com/office/drawing/2014/main" id="{086DAAFB-7E8B-4288-8E80-31FD92BBFC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068327C-B487-4D76-AFA9-875BEE0BF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Calculating Acceleration</a:t>
            </a:r>
          </a:p>
        </p:txBody>
      </p:sp>
      <p:sp>
        <p:nvSpPr>
          <p:cNvPr id="3079" name="Rectangle 3">
            <a:extLst>
              <a:ext uri="{FF2B5EF4-FFF2-40B4-BE49-F238E27FC236}">
                <a16:creationId xmlns:a16="http://schemas.microsoft.com/office/drawing/2014/main" id="{2C3E81A5-1134-4C18-A818-F991EECA9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791325" cy="2778125"/>
          </a:xfrm>
        </p:spPr>
        <p:txBody>
          <a:bodyPr/>
          <a:lstStyle/>
          <a:p>
            <a:pPr eaLnBrk="1" hangingPunct="1"/>
            <a:r>
              <a:rPr lang="en-US" altLang="en-US"/>
              <a:t>To find the </a:t>
            </a:r>
            <a:r>
              <a:rPr lang="en-US" altLang="en-US">
                <a:solidFill>
                  <a:srgbClr val="FF0000"/>
                </a:solidFill>
              </a:rPr>
              <a:t>time interval</a:t>
            </a:r>
            <a:r>
              <a:rPr lang="en-US" altLang="en-US"/>
              <a:t> when we know change in velocity and acceleration we use the equation: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/>
              <a:t>Example:</a:t>
            </a:r>
          </a:p>
          <a:p>
            <a:pPr lvl="1" eaLnBrk="1" hangingPunct="1"/>
            <a:r>
              <a:rPr lang="en-US" altLang="en-US"/>
              <a:t>A train is travelling </a:t>
            </a:r>
            <a:r>
              <a:rPr lang="en-US" altLang="en-US">
                <a:solidFill>
                  <a:srgbClr val="FF0000"/>
                </a:solidFill>
              </a:rPr>
              <a:t>east </a:t>
            </a:r>
            <a:r>
              <a:rPr lang="en-US" altLang="en-US"/>
              <a:t>at </a:t>
            </a:r>
            <a:r>
              <a:rPr lang="en-US" altLang="en-US">
                <a:solidFill>
                  <a:srgbClr val="FF0000"/>
                </a:solidFill>
              </a:rPr>
              <a:t>14 m/s</a:t>
            </a:r>
            <a:r>
              <a:rPr lang="en-US" altLang="en-US"/>
              <a:t>. </a:t>
            </a:r>
            <a:r>
              <a:rPr lang="en-US" altLang="en-US">
                <a:solidFill>
                  <a:srgbClr val="FF0000"/>
                </a:solidFill>
              </a:rPr>
              <a:t>How long </a:t>
            </a:r>
            <a:r>
              <a:rPr lang="en-US" altLang="en-US"/>
              <a:t>would to increase its velocity to </a:t>
            </a:r>
            <a:r>
              <a:rPr lang="en-US" altLang="en-US">
                <a:solidFill>
                  <a:srgbClr val="FF0000"/>
                </a:solidFill>
              </a:rPr>
              <a:t>22 m/s ea</a:t>
            </a:r>
            <a:r>
              <a:rPr lang="en-US" altLang="en-US"/>
              <a:t>st, if it accelerated at    </a:t>
            </a:r>
            <a:r>
              <a:rPr lang="en-US" altLang="en-US">
                <a:solidFill>
                  <a:srgbClr val="FF0000"/>
                </a:solidFill>
              </a:rPr>
              <a:t>0.50 m/s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east</a:t>
            </a:r>
            <a:r>
              <a:rPr lang="en-US" altLang="en-US"/>
              <a:t>? Assign east direction positive (+).</a:t>
            </a: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7A9F3560-870C-43A9-8146-CDA18A78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396 - 397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EB98FDB8-997A-43DC-BB62-7D6CFC081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79" name="Rectangle 10">
            <a:extLst>
              <a:ext uri="{FF2B5EF4-FFF2-40B4-BE49-F238E27FC236}">
                <a16:creationId xmlns:a16="http://schemas.microsoft.com/office/drawing/2014/main" id="{B193089F-31B6-45B7-9AF0-D03F7BF1A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28680" name="Picture 12" descr="21147496">
            <a:hlinkClick r:id="rId4"/>
            <a:extLst>
              <a:ext uri="{FF2B5EF4-FFF2-40B4-BE49-F238E27FC236}">
                <a16:creationId xmlns:a16="http://schemas.microsoft.com/office/drawing/2014/main" id="{EC548FA7-3A38-463D-9D24-61ABBD03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00438"/>
            <a:ext cx="222567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14">
            <a:extLst>
              <a:ext uri="{FF2B5EF4-FFF2-40B4-BE49-F238E27FC236}">
                <a16:creationId xmlns:a16="http://schemas.microsoft.com/office/drawing/2014/main" id="{E2CE1EB8-616E-4FFE-B9A3-4EB25B05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82" name="Rectangle 16">
            <a:extLst>
              <a:ext uri="{FF2B5EF4-FFF2-40B4-BE49-F238E27FC236}">
                <a16:creationId xmlns:a16="http://schemas.microsoft.com/office/drawing/2014/main" id="{E43C694B-FDCA-45B3-A6F1-4E8A757F0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83" name="Rectangle 18">
            <a:extLst>
              <a:ext uri="{FF2B5EF4-FFF2-40B4-BE49-F238E27FC236}">
                <a16:creationId xmlns:a16="http://schemas.microsoft.com/office/drawing/2014/main" id="{A1B34E0C-718D-4C75-AC28-FE042B879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087" name="Text Box 19">
            <a:extLst>
              <a:ext uri="{FF2B5EF4-FFF2-40B4-BE49-F238E27FC236}">
                <a16:creationId xmlns:a16="http://schemas.microsoft.com/office/drawing/2014/main" id="{0A727468-000D-49C3-8DA8-1D32F24BC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508500"/>
            <a:ext cx="2459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2000"/>
              <a:t>To find the value of</a:t>
            </a:r>
            <a:r>
              <a:rPr lang="en-CA" altLang="en-US" sz="2000">
                <a:latin typeface="Arial" panose="020B0604020202020204" pitchFamily="34" charset="0"/>
              </a:rPr>
              <a:t> </a:t>
            </a:r>
            <a:r>
              <a:rPr lang="en-CA" altLang="en-US" sz="2000">
                <a:latin typeface="Symbol" panose="05050102010706020507" pitchFamily="18" charset="2"/>
              </a:rPr>
              <a:t>D</a:t>
            </a:r>
            <a:r>
              <a:rPr lang="en-CA" altLang="en-US" sz="2000"/>
              <a:t>t:</a:t>
            </a:r>
            <a:endParaRPr lang="en-CA" altLang="en-US" sz="2000">
              <a:latin typeface="Arial" panose="020B0604020202020204" pitchFamily="34" charset="0"/>
            </a:endParaRPr>
          </a:p>
        </p:txBody>
      </p:sp>
      <p:graphicFrame>
        <p:nvGraphicFramePr>
          <p:cNvPr id="28686" name="Object 21">
            <a:extLst>
              <a:ext uri="{FF2B5EF4-FFF2-40B4-BE49-F238E27FC236}">
                <a16:creationId xmlns:a16="http://schemas.microsoft.com/office/drawing/2014/main" id="{BE4A2CF3-3C38-4A3F-9B3C-0BD7C7B615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0188" y="2235200"/>
          <a:ext cx="10890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" name="Equation" r:id="rId6" imgW="520700" imgH="368300" progId="Equation.3">
                  <p:embed/>
                </p:oleObj>
              </mc:Choice>
              <mc:Fallback>
                <p:oleObj name="Equation" r:id="rId6" imgW="520700" imgH="368300" progId="Equation.3">
                  <p:embed/>
                  <p:pic>
                    <p:nvPicPr>
                      <p:cNvPr id="28686" name="Object 21">
                        <a:extLst>
                          <a:ext uri="{FF2B5EF4-FFF2-40B4-BE49-F238E27FC236}">
                            <a16:creationId xmlns:a16="http://schemas.microsoft.com/office/drawing/2014/main" id="{BE4A2CF3-3C38-4A3F-9B3C-0BD7C7B615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235200"/>
                        <a:ext cx="1089025" cy="77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2">
            <a:extLst>
              <a:ext uri="{FF2B5EF4-FFF2-40B4-BE49-F238E27FC236}">
                <a16:creationId xmlns:a16="http://schemas.microsoft.com/office/drawing/2014/main" id="{06805F1B-2E9B-4FA3-9BE4-DC758FFADA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1388" y="4122738"/>
          <a:ext cx="342423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8" imgW="2527300" imgH="203200" progId="Equation.3">
                  <p:embed/>
                </p:oleObj>
              </mc:Choice>
              <mc:Fallback>
                <p:oleObj name="Equation" r:id="rId8" imgW="2527300" imgH="203200" progId="Equation.3">
                  <p:embed/>
                  <p:pic>
                    <p:nvPicPr>
                      <p:cNvPr id="3075" name="Object 22">
                        <a:extLst>
                          <a:ext uri="{FF2B5EF4-FFF2-40B4-BE49-F238E27FC236}">
                            <a16:creationId xmlns:a16="http://schemas.microsoft.com/office/drawing/2014/main" id="{06805F1B-2E9B-4FA3-9BE4-DC758FFAD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4122738"/>
                        <a:ext cx="3424237" cy="2746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65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  <p:bldP spid="30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>
            <a:extLst>
              <a:ext uri="{FF2B5EF4-FFF2-40B4-BE49-F238E27FC236}">
                <a16:creationId xmlns:a16="http://schemas.microsoft.com/office/drawing/2014/main" id="{086DAAFB-7E8B-4288-8E80-31FD92BBFC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068327C-B487-4D76-AFA9-875BEE0BF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Calculating Acceleration</a:t>
            </a:r>
          </a:p>
        </p:txBody>
      </p:sp>
      <p:sp>
        <p:nvSpPr>
          <p:cNvPr id="3079" name="Rectangle 3">
            <a:extLst>
              <a:ext uri="{FF2B5EF4-FFF2-40B4-BE49-F238E27FC236}">
                <a16:creationId xmlns:a16="http://schemas.microsoft.com/office/drawing/2014/main" id="{2C3E81A5-1134-4C18-A818-F991EECA9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791325" cy="2778125"/>
          </a:xfrm>
        </p:spPr>
        <p:txBody>
          <a:bodyPr/>
          <a:lstStyle/>
          <a:p>
            <a:pPr eaLnBrk="1" hangingPunct="1"/>
            <a:r>
              <a:rPr lang="en-US" altLang="en-US"/>
              <a:t>To find the </a:t>
            </a:r>
            <a:r>
              <a:rPr lang="en-US" altLang="en-US">
                <a:solidFill>
                  <a:srgbClr val="FF0000"/>
                </a:solidFill>
              </a:rPr>
              <a:t>time interval</a:t>
            </a:r>
            <a:r>
              <a:rPr lang="en-US" altLang="en-US"/>
              <a:t> when we know change in velocity and acceleration we use the equation: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/>
              <a:t>Example:</a:t>
            </a:r>
          </a:p>
          <a:p>
            <a:pPr lvl="1" eaLnBrk="1" hangingPunct="1"/>
            <a:r>
              <a:rPr lang="en-US" altLang="en-US"/>
              <a:t>A train is travelling </a:t>
            </a:r>
            <a:r>
              <a:rPr lang="en-US" altLang="en-US">
                <a:solidFill>
                  <a:srgbClr val="FF0000"/>
                </a:solidFill>
              </a:rPr>
              <a:t>east </a:t>
            </a:r>
            <a:r>
              <a:rPr lang="en-US" altLang="en-US"/>
              <a:t>at </a:t>
            </a:r>
            <a:r>
              <a:rPr lang="en-US" altLang="en-US">
                <a:solidFill>
                  <a:srgbClr val="FF0000"/>
                </a:solidFill>
              </a:rPr>
              <a:t>14 m/s</a:t>
            </a:r>
            <a:r>
              <a:rPr lang="en-US" altLang="en-US"/>
              <a:t>. </a:t>
            </a:r>
            <a:r>
              <a:rPr lang="en-US" altLang="en-US">
                <a:solidFill>
                  <a:srgbClr val="FF0000"/>
                </a:solidFill>
              </a:rPr>
              <a:t>How long </a:t>
            </a:r>
            <a:r>
              <a:rPr lang="en-US" altLang="en-US"/>
              <a:t>would to increase its velocity to </a:t>
            </a:r>
            <a:r>
              <a:rPr lang="en-US" altLang="en-US">
                <a:solidFill>
                  <a:srgbClr val="FF0000"/>
                </a:solidFill>
              </a:rPr>
              <a:t>22 m/s ea</a:t>
            </a:r>
            <a:r>
              <a:rPr lang="en-US" altLang="en-US"/>
              <a:t>st, if it accelerated at    </a:t>
            </a:r>
            <a:r>
              <a:rPr lang="en-US" altLang="en-US">
                <a:solidFill>
                  <a:srgbClr val="FF0000"/>
                </a:solidFill>
              </a:rPr>
              <a:t>0.50 m/s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east</a:t>
            </a:r>
            <a:r>
              <a:rPr lang="en-US" altLang="en-US"/>
              <a:t>? Assign east direction positive (+).</a:t>
            </a: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7A9F3560-870C-43A9-8146-CDA18A78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396 - 397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EB98FDB8-997A-43DC-BB62-7D6CFC081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79" name="Rectangle 10">
            <a:extLst>
              <a:ext uri="{FF2B5EF4-FFF2-40B4-BE49-F238E27FC236}">
                <a16:creationId xmlns:a16="http://schemas.microsoft.com/office/drawing/2014/main" id="{B193089F-31B6-45B7-9AF0-D03F7BF1A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28680" name="Picture 12" descr="21147496">
            <a:hlinkClick r:id="rId4"/>
            <a:extLst>
              <a:ext uri="{FF2B5EF4-FFF2-40B4-BE49-F238E27FC236}">
                <a16:creationId xmlns:a16="http://schemas.microsoft.com/office/drawing/2014/main" id="{EC548FA7-3A38-463D-9D24-61ABBD03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00438"/>
            <a:ext cx="2225675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14">
            <a:extLst>
              <a:ext uri="{FF2B5EF4-FFF2-40B4-BE49-F238E27FC236}">
                <a16:creationId xmlns:a16="http://schemas.microsoft.com/office/drawing/2014/main" id="{E2CE1EB8-616E-4FFE-B9A3-4EB25B052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82" name="Rectangle 16">
            <a:extLst>
              <a:ext uri="{FF2B5EF4-FFF2-40B4-BE49-F238E27FC236}">
                <a16:creationId xmlns:a16="http://schemas.microsoft.com/office/drawing/2014/main" id="{E43C694B-FDCA-45B3-A6F1-4E8A757F0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90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8683" name="Rectangle 18">
            <a:extLst>
              <a:ext uri="{FF2B5EF4-FFF2-40B4-BE49-F238E27FC236}">
                <a16:creationId xmlns:a16="http://schemas.microsoft.com/office/drawing/2014/main" id="{A1B34E0C-718D-4C75-AC28-FE042B879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087" name="Text Box 19">
            <a:extLst>
              <a:ext uri="{FF2B5EF4-FFF2-40B4-BE49-F238E27FC236}">
                <a16:creationId xmlns:a16="http://schemas.microsoft.com/office/drawing/2014/main" id="{0A727468-000D-49C3-8DA8-1D32F24BC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508500"/>
            <a:ext cx="2459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2000"/>
              <a:t>To find the value of</a:t>
            </a:r>
            <a:r>
              <a:rPr lang="en-CA" altLang="en-US" sz="2000">
                <a:latin typeface="Arial" panose="020B0604020202020204" pitchFamily="34" charset="0"/>
              </a:rPr>
              <a:t> </a:t>
            </a:r>
            <a:r>
              <a:rPr lang="en-CA" altLang="en-US" sz="2000">
                <a:latin typeface="Symbol" panose="05050102010706020507" pitchFamily="18" charset="2"/>
              </a:rPr>
              <a:t>D</a:t>
            </a:r>
            <a:r>
              <a:rPr lang="en-CA" altLang="en-US" sz="2000"/>
              <a:t>t:</a:t>
            </a:r>
            <a:endParaRPr lang="en-CA" altLang="en-US" sz="2000">
              <a:latin typeface="Arial" panose="020B0604020202020204" pitchFamily="34" charset="0"/>
            </a:endParaRPr>
          </a:p>
        </p:txBody>
      </p:sp>
      <p:sp>
        <p:nvSpPr>
          <p:cNvPr id="3088" name="Text Box 20">
            <a:extLst>
              <a:ext uri="{FF2B5EF4-FFF2-40B4-BE49-F238E27FC236}">
                <a16:creationId xmlns:a16="http://schemas.microsoft.com/office/drawing/2014/main" id="{E98072D5-C96A-4E9F-B2F5-F728C7369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308725"/>
            <a:ext cx="547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2000"/>
              <a:t>It would take </a:t>
            </a:r>
            <a:r>
              <a:rPr lang="en-CA" altLang="en-US" sz="2000">
                <a:solidFill>
                  <a:srgbClr val="FF0000"/>
                </a:solidFill>
              </a:rPr>
              <a:t>16 s</a:t>
            </a:r>
            <a:r>
              <a:rPr lang="en-CA" altLang="en-US" sz="2000"/>
              <a:t> for the train to increase its velocity.</a:t>
            </a:r>
          </a:p>
        </p:txBody>
      </p:sp>
      <p:graphicFrame>
        <p:nvGraphicFramePr>
          <p:cNvPr id="28686" name="Object 21">
            <a:extLst>
              <a:ext uri="{FF2B5EF4-FFF2-40B4-BE49-F238E27FC236}">
                <a16:creationId xmlns:a16="http://schemas.microsoft.com/office/drawing/2014/main" id="{BE4A2CF3-3C38-4A3F-9B3C-0BD7C7B615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0188" y="2235200"/>
          <a:ext cx="10890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" name="Equation" r:id="rId6" imgW="520700" imgH="368300" progId="Equation.3">
                  <p:embed/>
                </p:oleObj>
              </mc:Choice>
              <mc:Fallback>
                <p:oleObj name="Equation" r:id="rId6" imgW="520700" imgH="368300" progId="Equation.3">
                  <p:embed/>
                  <p:pic>
                    <p:nvPicPr>
                      <p:cNvPr id="28686" name="Object 21">
                        <a:extLst>
                          <a:ext uri="{FF2B5EF4-FFF2-40B4-BE49-F238E27FC236}">
                            <a16:creationId xmlns:a16="http://schemas.microsoft.com/office/drawing/2014/main" id="{BE4A2CF3-3C38-4A3F-9B3C-0BD7C7B615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2235200"/>
                        <a:ext cx="1089025" cy="77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22">
            <a:extLst>
              <a:ext uri="{FF2B5EF4-FFF2-40B4-BE49-F238E27FC236}">
                <a16:creationId xmlns:a16="http://schemas.microsoft.com/office/drawing/2014/main" id="{06805F1B-2E9B-4FA3-9BE4-DC758FFADA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1388" y="4122738"/>
          <a:ext cx="342423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Equation" r:id="rId8" imgW="2527300" imgH="203200" progId="Equation.3">
                  <p:embed/>
                </p:oleObj>
              </mc:Choice>
              <mc:Fallback>
                <p:oleObj name="Equation" r:id="rId8" imgW="2527300" imgH="203200" progId="Equation.3">
                  <p:embed/>
                  <p:pic>
                    <p:nvPicPr>
                      <p:cNvPr id="3075" name="Object 22">
                        <a:extLst>
                          <a:ext uri="{FF2B5EF4-FFF2-40B4-BE49-F238E27FC236}">
                            <a16:creationId xmlns:a16="http://schemas.microsoft.com/office/drawing/2014/main" id="{06805F1B-2E9B-4FA3-9BE4-DC758FFAD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4122738"/>
                        <a:ext cx="3424237" cy="2746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23">
            <a:extLst>
              <a:ext uri="{FF2B5EF4-FFF2-40B4-BE49-F238E27FC236}">
                <a16:creationId xmlns:a16="http://schemas.microsoft.com/office/drawing/2014/main" id="{C580A9ED-4830-4389-AED2-119AFA202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6175" y="4743450"/>
          <a:ext cx="13335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Equation" r:id="rId10" imgW="889000" imgH="1041400" progId="Equation.3">
                  <p:embed/>
                </p:oleObj>
              </mc:Choice>
              <mc:Fallback>
                <p:oleObj name="Equation" r:id="rId10" imgW="889000" imgH="1041400" progId="Equation.3">
                  <p:embed/>
                  <p:pic>
                    <p:nvPicPr>
                      <p:cNvPr id="3076" name="Object 23">
                        <a:extLst>
                          <a:ext uri="{FF2B5EF4-FFF2-40B4-BE49-F238E27FC236}">
                            <a16:creationId xmlns:a16="http://schemas.microsoft.com/office/drawing/2014/main" id="{C580A9ED-4830-4389-AED2-119AFA2025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4743450"/>
                        <a:ext cx="1333500" cy="156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8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  <p:bldP spid="3087" grpId="0" build="p"/>
      <p:bldP spid="30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>
            <a:extLst>
              <a:ext uri="{FF2B5EF4-FFF2-40B4-BE49-F238E27FC236}">
                <a16:creationId xmlns:a16="http://schemas.microsoft.com/office/drawing/2014/main" id="{E9828927-F390-412E-ABD7-949327F86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6B4DA2E-3C53-47C1-A394-F945A7BCD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Calculating Acceleration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50F434F-EBB3-4A6A-A337-75375D16F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288088" cy="508158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/>
              <a:t>Try the following acceleration problems.</a:t>
            </a:r>
          </a:p>
          <a:p>
            <a:pPr marL="838200" lvl="1" indent="-3810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solidFill>
                <a:schemeClr val="hlink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/>
              <a:t>A truck starting from rest accelerates uniformly to 18 m/s [W] in 4.5 s. What is the truck’s acceleration?</a:t>
            </a: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/>
              <a:t>A toboggan moving 5.0 m/s forward decelerates backward at -0.40 m/s</a:t>
            </a:r>
            <a:r>
              <a:rPr lang="en-US" altLang="en-US" baseline="30000"/>
              <a:t>2</a:t>
            </a:r>
            <a:r>
              <a:rPr lang="en-US" altLang="en-US"/>
              <a:t> for 10 s. What is the toboggan’s velocity at the end of the 10 s?</a:t>
            </a: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/>
              <a:t>How much time does it take a car travelling south at 12 m/s to increase its velocity to      26 m/s south if it accelerates at 3.5 m/s</a:t>
            </a:r>
            <a:r>
              <a:rPr lang="en-US" altLang="en-US" baseline="30000"/>
              <a:t>2</a:t>
            </a:r>
            <a:r>
              <a:rPr lang="en-US" altLang="en-US"/>
              <a:t> south?</a:t>
            </a: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endParaRPr lang="en-US" alt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D1D7B5BD-1A68-4A1B-A99F-74054FB9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237288"/>
            <a:ext cx="1708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 397</a:t>
            </a: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30726" name="Picture 6" descr="20091707">
            <a:hlinkClick r:id="rId3"/>
            <a:extLst>
              <a:ext uri="{FF2B5EF4-FFF2-40B4-BE49-F238E27FC236}">
                <a16:creationId xmlns:a16="http://schemas.microsoft.com/office/drawing/2014/main" id="{5C40D9EC-9EAC-4A1C-B239-8B0B0B304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76475"/>
            <a:ext cx="16510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8" descr="20326876">
            <a:hlinkClick r:id="rId5"/>
            <a:extLst>
              <a:ext uri="{FF2B5EF4-FFF2-40B4-BE49-F238E27FC236}">
                <a16:creationId xmlns:a16="http://schemas.microsoft.com/office/drawing/2014/main" id="{799CEEB6-E961-47A5-B6DD-9DE7475D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644900"/>
            <a:ext cx="1508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 descr="21615096">
            <a:hlinkClick r:id="rId7"/>
            <a:extLst>
              <a:ext uri="{FF2B5EF4-FFF2-40B4-BE49-F238E27FC236}">
                <a16:creationId xmlns:a16="http://schemas.microsoft.com/office/drawing/2014/main" id="{5C527ABE-A8A5-4339-BA5B-256DFB773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29225"/>
            <a:ext cx="180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11">
            <a:extLst>
              <a:ext uri="{FF2B5EF4-FFF2-40B4-BE49-F238E27FC236}">
                <a16:creationId xmlns:a16="http://schemas.microsoft.com/office/drawing/2014/main" id="{723FEC52-736F-49CA-9821-F7D9AD4CD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6134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0730" name="Text Box 12">
            <a:extLst>
              <a:ext uri="{FF2B5EF4-FFF2-40B4-BE49-F238E27FC236}">
                <a16:creationId xmlns:a16="http://schemas.microsoft.com/office/drawing/2014/main" id="{871ECA6D-CEFB-4228-850B-A7C9B904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2484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0">
                <a:solidFill>
                  <a:schemeClr val="tx2"/>
                </a:solidFill>
                <a:latin typeface="Arial" panose="020B0604020202020204" pitchFamily="34" charset="0"/>
              </a:rPr>
              <a:t>Answers are on the next slide.</a:t>
            </a:r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>
            <a:extLst>
              <a:ext uri="{FF2B5EF4-FFF2-40B4-BE49-F238E27FC236}">
                <a16:creationId xmlns:a16="http://schemas.microsoft.com/office/drawing/2014/main" id="{50910D0F-74CC-4EAA-9285-587985045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0E316E3-AF5D-4E80-B895-12E127EC6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Calculating Acceleration (continued)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91D0F16-1EE4-4F7E-A456-CC87C37B6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288088" cy="5081588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/>
              <a:t>Try the following acceleration problems.</a:t>
            </a: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/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/>
              <a:t>A truck starting from rest accelerates uniformly to 18 m/s [W] in 4.5 s. What is the truck’s acceleration? </a:t>
            </a:r>
            <a:r>
              <a:rPr lang="en-US" altLang="en-US">
                <a:solidFill>
                  <a:srgbClr val="FF0000"/>
                </a:solidFill>
              </a:rPr>
              <a:t>(4.0 m/s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[W])</a:t>
            </a: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/>
              <a:t>A toboggan moving 5.0 m/s forward decelerates backward at -0.40 m/s</a:t>
            </a:r>
            <a:r>
              <a:rPr lang="en-US" altLang="en-US" baseline="30000"/>
              <a:t>2</a:t>
            </a:r>
            <a:r>
              <a:rPr lang="en-US" altLang="en-US"/>
              <a:t> for 10 s. What is the toboggan’s velocity at the end of the 10 s? </a:t>
            </a:r>
            <a:r>
              <a:rPr lang="en-US" altLang="en-US">
                <a:solidFill>
                  <a:srgbClr val="FF0000"/>
                </a:solidFill>
              </a:rPr>
              <a:t>(1.0 m/s forward)</a:t>
            </a: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/>
              <a:t>How much time does it take a car travelling south at 12 m/s to increase its velocity to      26 m/s south if it accelerates at 3.5 m/s</a:t>
            </a:r>
            <a:r>
              <a:rPr lang="en-US" altLang="en-US" baseline="30000"/>
              <a:t>2</a:t>
            </a:r>
            <a:r>
              <a:rPr lang="en-US" altLang="en-US"/>
              <a:t> south? </a:t>
            </a:r>
            <a:r>
              <a:rPr lang="en-US" altLang="en-US">
                <a:solidFill>
                  <a:srgbClr val="FF0000"/>
                </a:solidFill>
              </a:rPr>
              <a:t>(4.0 s)        </a:t>
            </a: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endParaRPr lang="en-US" alt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90052FD3-B39A-4D23-A690-043C4CCAE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237288"/>
            <a:ext cx="1708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 397</a:t>
            </a: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32774" name="Picture 5" descr="20091707">
            <a:hlinkClick r:id="rId3"/>
            <a:extLst>
              <a:ext uri="{FF2B5EF4-FFF2-40B4-BE49-F238E27FC236}">
                <a16:creationId xmlns:a16="http://schemas.microsoft.com/office/drawing/2014/main" id="{76D15953-1814-457E-809E-657EA09CF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76475"/>
            <a:ext cx="16510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20326876">
            <a:hlinkClick r:id="rId5"/>
            <a:extLst>
              <a:ext uri="{FF2B5EF4-FFF2-40B4-BE49-F238E27FC236}">
                <a16:creationId xmlns:a16="http://schemas.microsoft.com/office/drawing/2014/main" id="{EB0A3009-7FD0-4AD8-ADE1-4C869B3B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644900"/>
            <a:ext cx="15081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21615096">
            <a:hlinkClick r:id="rId7"/>
            <a:extLst>
              <a:ext uri="{FF2B5EF4-FFF2-40B4-BE49-F238E27FC236}">
                <a16:creationId xmlns:a16="http://schemas.microsoft.com/office/drawing/2014/main" id="{CB58A1E6-100B-4668-9B73-97621D141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29225"/>
            <a:ext cx="180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>
            <a:extLst>
              <a:ext uri="{FF2B5EF4-FFF2-40B4-BE49-F238E27FC236}">
                <a16:creationId xmlns:a16="http://schemas.microsoft.com/office/drawing/2014/main" id="{65BFE74F-1BA3-4899-8447-566C6FBB7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8A8C772-60A1-4C6F-818C-8809150C3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Gravity</a:t>
            </a:r>
            <a:r>
              <a:rPr lang="en-US" altLang="en-US"/>
              <a:t> and Acceleration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47DE5C2-01E9-4D0B-B014-D7B960776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713788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Objects near the surface of </a:t>
            </a:r>
            <a:r>
              <a:rPr lang="en-US" altLang="en-US" dirty="0">
                <a:solidFill>
                  <a:srgbClr val="FF0000"/>
                </a:solidFill>
              </a:rPr>
              <a:t>Earth</a:t>
            </a:r>
            <a:r>
              <a:rPr lang="en-US" altLang="en-US" dirty="0"/>
              <a:t> fall to </a:t>
            </a:r>
            <a:r>
              <a:rPr lang="en-US" altLang="en-US" dirty="0">
                <a:solidFill>
                  <a:srgbClr val="FF0000"/>
                </a:solidFill>
              </a:rPr>
              <a:t>Earth</a:t>
            </a:r>
            <a:r>
              <a:rPr lang="en-US" altLang="en-US" dirty="0"/>
              <a:t> due to the force of </a:t>
            </a:r>
            <a:r>
              <a:rPr lang="en-US" altLang="en-US" dirty="0">
                <a:solidFill>
                  <a:srgbClr val="FF0000"/>
                </a:solidFill>
              </a:rPr>
              <a:t>gravity</a:t>
            </a:r>
            <a:r>
              <a:rPr lang="en-US" altLang="en-US" dirty="0"/>
              <a:t>.</a:t>
            </a:r>
          </a:p>
          <a:p>
            <a:pPr lvl="1" eaLnBrk="1" hangingPunct="1"/>
            <a:r>
              <a:rPr lang="en-US" altLang="en-US" dirty="0"/>
              <a:t>Gravity is a </a:t>
            </a:r>
            <a:r>
              <a:rPr lang="en-US" altLang="en-US" dirty="0">
                <a:solidFill>
                  <a:srgbClr val="FF0000"/>
                </a:solidFill>
              </a:rPr>
              <a:t>pulling force </a:t>
            </a:r>
            <a:r>
              <a:rPr lang="en-US" altLang="en-US" dirty="0"/>
              <a:t>that acts </a:t>
            </a:r>
            <a:r>
              <a:rPr lang="en-US" altLang="en-US" dirty="0">
                <a:solidFill>
                  <a:srgbClr val="FF0000"/>
                </a:solidFill>
              </a:rPr>
              <a:t>between</a:t>
            </a:r>
            <a:r>
              <a:rPr lang="en-US" altLang="en-US" dirty="0"/>
              <a:t> two or more masses.</a:t>
            </a:r>
          </a:p>
          <a:p>
            <a:pPr eaLnBrk="1" hangingPunct="1"/>
            <a:r>
              <a:rPr lang="en-US" altLang="en-US" dirty="0"/>
              <a:t>Air resistance is a </a:t>
            </a:r>
            <a:r>
              <a:rPr lang="en-US" altLang="en-US" dirty="0">
                <a:solidFill>
                  <a:srgbClr val="FF0000"/>
                </a:solidFill>
              </a:rPr>
              <a:t>friction-like force </a:t>
            </a:r>
            <a:r>
              <a:rPr lang="en-US" altLang="en-US" dirty="0"/>
              <a:t>that opposes the motion of objects that move through the air.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Ignoring</a:t>
            </a:r>
            <a:r>
              <a:rPr lang="en-US" altLang="en-US" dirty="0"/>
              <a:t> air resistance, all objects will accelerate towards Earth at the </a:t>
            </a:r>
            <a:r>
              <a:rPr lang="en-US" altLang="en-US" dirty="0">
                <a:solidFill>
                  <a:srgbClr val="FF0000"/>
                </a:solidFill>
              </a:rPr>
              <a:t>same rate</a:t>
            </a:r>
            <a:r>
              <a:rPr lang="en-US" altLang="en-US" dirty="0"/>
              <a:t>.</a:t>
            </a:r>
          </a:p>
          <a:p>
            <a:pPr lvl="1" eaLnBrk="1" hangingPunct="1"/>
            <a:r>
              <a:rPr lang="en-US" altLang="en-US" dirty="0"/>
              <a:t>The acceleration due to gravity is CONSTANT </a:t>
            </a:r>
            <a:r>
              <a:rPr lang="en-US" altLang="en-US" dirty="0">
                <a:solidFill>
                  <a:srgbClr val="FF0000"/>
                </a:solidFill>
              </a:rPr>
              <a:t>9.8 m/s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>
                <a:solidFill>
                  <a:srgbClr val="FF0000"/>
                </a:solidFill>
              </a:rPr>
              <a:t> downward (negative)</a:t>
            </a:r>
            <a:endParaRPr lang="en-US" altLang="en-US" dirty="0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9FE5DEE5-DEB0-4281-810B-3459180C1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72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398 - 399</a:t>
            </a: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34822" name="Picture 5">
            <a:extLst>
              <a:ext uri="{FF2B5EF4-FFF2-40B4-BE49-F238E27FC236}">
                <a16:creationId xmlns:a16="http://schemas.microsoft.com/office/drawing/2014/main" id="{12F1BD6C-774A-4146-BA85-D7CB8CED1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6613"/>
            <a:ext cx="6611938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8">
                <a:extLst>
                  <a:ext uri="{FF2B5EF4-FFF2-40B4-BE49-F238E27FC236}">
                    <a16:creationId xmlns:a16="http://schemas.microsoft.com/office/drawing/2014/main" id="{E3BAB3DE-F80F-47D0-814E-73E791351DF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7700" y="5356225"/>
              <a:ext cx="247650" cy="841375"/>
            </p14:xfrm>
          </p:contentPart>
        </mc:Choice>
        <mc:Fallback xmlns="">
          <p:pic>
            <p:nvPicPr>
              <p:cNvPr id="4098" name="Ink 8">
                <a:extLst>
                  <a:ext uri="{FF2B5EF4-FFF2-40B4-BE49-F238E27FC236}">
                    <a16:creationId xmlns:a16="http://schemas.microsoft.com/office/drawing/2014/main" id="{E3BAB3DE-F80F-47D0-814E-73E791351DF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368" y="5346888"/>
                <a:ext cx="266313" cy="8600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27222191-79D1-4EA2-9C19-CE32BA969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62CB7B5-1922-4688-83D5-132C6E031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Calculating Motion Due to Gravity</a:t>
            </a:r>
          </a:p>
        </p:txBody>
      </p:sp>
      <p:sp>
        <p:nvSpPr>
          <p:cNvPr id="4104" name="Rectangle 3">
            <a:extLst>
              <a:ext uri="{FF2B5EF4-FFF2-40B4-BE49-F238E27FC236}">
                <a16:creationId xmlns:a16="http://schemas.microsoft.com/office/drawing/2014/main" id="{8C7EB9E2-8CA1-4263-AE9E-D539C43F34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81138"/>
            <a:ext cx="8520113" cy="3352800"/>
          </a:xfrm>
        </p:spPr>
        <p:txBody>
          <a:bodyPr/>
          <a:lstStyle/>
          <a:p>
            <a:pPr eaLnBrk="1" hangingPunct="1"/>
            <a:r>
              <a:rPr lang="en-US" altLang="en-US"/>
              <a:t>To analyze situation where objects are </a:t>
            </a:r>
            <a:r>
              <a:rPr lang="en-US" altLang="en-US">
                <a:solidFill>
                  <a:srgbClr val="FF0000"/>
                </a:solidFill>
              </a:rPr>
              <a:t>accelerating due to gravity</a:t>
            </a:r>
            <a:r>
              <a:rPr lang="en-US" altLang="en-US"/>
              <a:t>, use the equations: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these equations, the </a:t>
            </a:r>
            <a:r>
              <a:rPr lang="en-US" altLang="en-US">
                <a:solidFill>
                  <a:srgbClr val="FF0000"/>
                </a:solidFill>
              </a:rPr>
              <a:t>acceleration</a:t>
            </a:r>
            <a:r>
              <a:rPr lang="en-US" altLang="en-US"/>
              <a:t> (   ) is </a:t>
            </a:r>
            <a:r>
              <a:rPr lang="en-US" altLang="en-US">
                <a:solidFill>
                  <a:srgbClr val="FF0000"/>
                </a:solidFill>
              </a:rPr>
              <a:t>9.8 m/s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downward</a:t>
            </a:r>
            <a:r>
              <a:rPr lang="en-US" altLang="en-US"/>
              <a:t>. </a:t>
            </a:r>
          </a:p>
          <a:p>
            <a:pPr eaLnBrk="1" hangingPunct="1"/>
            <a:r>
              <a:rPr lang="en-US" altLang="en-US"/>
              <a:t>Example:</a:t>
            </a:r>
          </a:p>
          <a:p>
            <a:pPr lvl="1" eaLnBrk="1" hangingPunct="1"/>
            <a:r>
              <a:rPr lang="en-US" altLang="en-US"/>
              <a:t>Suppose a rock falls from the top of a cliff. What is the change in velocity of the rock after it has fallen for 1.5 s? Assign “</a:t>
            </a:r>
            <a:r>
              <a:rPr lang="en-US" altLang="en-US">
                <a:solidFill>
                  <a:srgbClr val="FF0000"/>
                </a:solidFill>
              </a:rPr>
              <a:t>down</a:t>
            </a:r>
            <a:r>
              <a:rPr lang="en-US" altLang="en-US"/>
              <a:t>” as </a:t>
            </a:r>
            <a:r>
              <a:rPr lang="en-US" altLang="en-US">
                <a:solidFill>
                  <a:srgbClr val="FF0000"/>
                </a:solidFill>
              </a:rPr>
              <a:t>negative (-).</a:t>
            </a: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54E98F5A-814E-4BD0-B970-D5B46700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8" y="6165850"/>
            <a:ext cx="144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 400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6870" name="Rectangle 7">
            <a:extLst>
              <a:ext uri="{FF2B5EF4-FFF2-40B4-BE49-F238E27FC236}">
                <a16:creationId xmlns:a16="http://schemas.microsoft.com/office/drawing/2014/main" id="{8D33968D-42A5-4CAC-87D6-E607AC38E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6871" name="Rectangle 11">
            <a:extLst>
              <a:ext uri="{FF2B5EF4-FFF2-40B4-BE49-F238E27FC236}">
                <a16:creationId xmlns:a16="http://schemas.microsoft.com/office/drawing/2014/main" id="{ABE09F6A-26C2-4BA6-AF81-2913504E6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6872" name="Rectangle 13">
            <a:extLst>
              <a:ext uri="{FF2B5EF4-FFF2-40B4-BE49-F238E27FC236}">
                <a16:creationId xmlns:a16="http://schemas.microsoft.com/office/drawing/2014/main" id="{4EF1C8F3-E2CB-430A-95A2-6A4CF010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graphicFrame>
        <p:nvGraphicFramePr>
          <p:cNvPr id="36873" name="Object 12">
            <a:extLst>
              <a:ext uri="{FF2B5EF4-FFF2-40B4-BE49-F238E27FC236}">
                <a16:creationId xmlns:a16="http://schemas.microsoft.com/office/drawing/2014/main" id="{9B395DF2-1889-42E4-9F15-831AEC77D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338" y="3173413"/>
          <a:ext cx="2047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5" name="Equation" r:id="rId4" imgW="114300" imgH="139700" progId="Equation.3">
                  <p:embed/>
                </p:oleObj>
              </mc:Choice>
              <mc:Fallback>
                <p:oleObj name="Equation" r:id="rId4" imgW="114300" imgH="139700" progId="Equation.3">
                  <p:embed/>
                  <p:pic>
                    <p:nvPicPr>
                      <p:cNvPr id="36873" name="Object 12">
                        <a:extLst>
                          <a:ext uri="{FF2B5EF4-FFF2-40B4-BE49-F238E27FC236}">
                            <a16:creationId xmlns:a16="http://schemas.microsoft.com/office/drawing/2014/main" id="{9B395DF2-1889-42E4-9F15-831AEC77D7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3173413"/>
                        <a:ext cx="204787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15">
            <a:extLst>
              <a:ext uri="{FF2B5EF4-FFF2-40B4-BE49-F238E27FC236}">
                <a16:creationId xmlns:a16="http://schemas.microsoft.com/office/drawing/2014/main" id="{C08966F7-8F0D-4271-85EF-DC5C7B11D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5884863"/>
            <a:ext cx="6454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CA" altLang="en-US" sz="2000" dirty="0"/>
          </a:p>
        </p:txBody>
      </p:sp>
      <p:graphicFrame>
        <p:nvGraphicFramePr>
          <p:cNvPr id="36876" name="Object 16">
            <a:extLst>
              <a:ext uri="{FF2B5EF4-FFF2-40B4-BE49-F238E27FC236}">
                <a16:creationId xmlns:a16="http://schemas.microsoft.com/office/drawing/2014/main" id="{87C68FF0-4CB1-456F-A5CF-184C8C6FA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0713" y="2243138"/>
          <a:ext cx="10668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6" imgW="469900" imgH="368300" progId="Equation.3">
                  <p:embed/>
                </p:oleObj>
              </mc:Choice>
              <mc:Fallback>
                <p:oleObj name="Equation" r:id="rId6" imgW="469900" imgH="368300" progId="Equation.3">
                  <p:embed/>
                  <p:pic>
                    <p:nvPicPr>
                      <p:cNvPr id="36876" name="Object 16">
                        <a:extLst>
                          <a:ext uri="{FF2B5EF4-FFF2-40B4-BE49-F238E27FC236}">
                            <a16:creationId xmlns:a16="http://schemas.microsoft.com/office/drawing/2014/main" id="{87C68FF0-4CB1-456F-A5CF-184C8C6FA6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243138"/>
                        <a:ext cx="10668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8">
            <a:extLst>
              <a:ext uri="{FF2B5EF4-FFF2-40B4-BE49-F238E27FC236}">
                <a16:creationId xmlns:a16="http://schemas.microsoft.com/office/drawing/2014/main" id="{FD5A1FEC-C2F5-4A4A-9CAD-A7412E1D8C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2376488"/>
          <a:ext cx="18288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Equation" r:id="rId8" imgW="787400" imgH="165100" progId="Equation.3">
                  <p:embed/>
                </p:oleObj>
              </mc:Choice>
              <mc:Fallback>
                <p:oleObj name="Equation" r:id="rId8" imgW="787400" imgH="165100" progId="Equation.3">
                  <p:embed/>
                  <p:pic>
                    <p:nvPicPr>
                      <p:cNvPr id="36877" name="Object 18">
                        <a:extLst>
                          <a:ext uri="{FF2B5EF4-FFF2-40B4-BE49-F238E27FC236}">
                            <a16:creationId xmlns:a16="http://schemas.microsoft.com/office/drawing/2014/main" id="{FD5A1FEC-C2F5-4A4A-9CAD-A7412E1D8C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76488"/>
                        <a:ext cx="18288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9">
            <a:extLst>
              <a:ext uri="{FF2B5EF4-FFF2-40B4-BE49-F238E27FC236}">
                <a16:creationId xmlns:a16="http://schemas.microsoft.com/office/drawing/2014/main" id="{9E8E0983-D2F1-4153-AD75-F336F15E0E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6300" y="2146300"/>
          <a:ext cx="11160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10" imgW="520700" imgH="368300" progId="Equation.3">
                  <p:embed/>
                </p:oleObj>
              </mc:Choice>
              <mc:Fallback>
                <p:oleObj name="Equation" r:id="rId10" imgW="520700" imgH="368300" progId="Equation.3">
                  <p:embed/>
                  <p:pic>
                    <p:nvPicPr>
                      <p:cNvPr id="36878" name="Object 19">
                        <a:extLst>
                          <a:ext uri="{FF2B5EF4-FFF2-40B4-BE49-F238E27FC236}">
                            <a16:creationId xmlns:a16="http://schemas.microsoft.com/office/drawing/2014/main" id="{9E8E0983-D2F1-4153-AD75-F336F15E0E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2146300"/>
                        <a:ext cx="111601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p"/>
      <p:bldP spid="41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27222191-79D1-4EA2-9C19-CE32BA969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62CB7B5-1922-4688-83D5-132C6E031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Calculating Motion Due to Gravity</a:t>
            </a:r>
          </a:p>
        </p:txBody>
      </p:sp>
      <p:sp>
        <p:nvSpPr>
          <p:cNvPr id="4104" name="Rectangle 3">
            <a:extLst>
              <a:ext uri="{FF2B5EF4-FFF2-40B4-BE49-F238E27FC236}">
                <a16:creationId xmlns:a16="http://schemas.microsoft.com/office/drawing/2014/main" id="{8C7EB9E2-8CA1-4263-AE9E-D539C43F34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81138"/>
            <a:ext cx="8520113" cy="3352800"/>
          </a:xfrm>
        </p:spPr>
        <p:txBody>
          <a:bodyPr/>
          <a:lstStyle/>
          <a:p>
            <a:pPr eaLnBrk="1" hangingPunct="1"/>
            <a:r>
              <a:rPr lang="en-US" altLang="en-US"/>
              <a:t>To analyze situation where objects are </a:t>
            </a:r>
            <a:r>
              <a:rPr lang="en-US" altLang="en-US">
                <a:solidFill>
                  <a:srgbClr val="FF0000"/>
                </a:solidFill>
              </a:rPr>
              <a:t>accelerating due to gravity</a:t>
            </a:r>
            <a:r>
              <a:rPr lang="en-US" altLang="en-US"/>
              <a:t>, use the equations: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 these equations, the </a:t>
            </a:r>
            <a:r>
              <a:rPr lang="en-US" altLang="en-US">
                <a:solidFill>
                  <a:srgbClr val="FF0000"/>
                </a:solidFill>
              </a:rPr>
              <a:t>acceleration</a:t>
            </a:r>
            <a:r>
              <a:rPr lang="en-US" altLang="en-US"/>
              <a:t> (   ) is </a:t>
            </a:r>
            <a:r>
              <a:rPr lang="en-US" altLang="en-US">
                <a:solidFill>
                  <a:srgbClr val="FF0000"/>
                </a:solidFill>
              </a:rPr>
              <a:t>9.8 m/s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downward</a:t>
            </a:r>
            <a:r>
              <a:rPr lang="en-US" altLang="en-US"/>
              <a:t>. </a:t>
            </a:r>
          </a:p>
          <a:p>
            <a:pPr eaLnBrk="1" hangingPunct="1"/>
            <a:r>
              <a:rPr lang="en-US" altLang="en-US"/>
              <a:t>Example:</a:t>
            </a:r>
          </a:p>
          <a:p>
            <a:pPr lvl="1" eaLnBrk="1" hangingPunct="1"/>
            <a:r>
              <a:rPr lang="en-US" altLang="en-US"/>
              <a:t>Suppose a rock falls from the top of a cliff. What is the change in velocity of the rock after it has fallen for 1.5 s? Assign “</a:t>
            </a:r>
            <a:r>
              <a:rPr lang="en-US" altLang="en-US">
                <a:solidFill>
                  <a:srgbClr val="FF0000"/>
                </a:solidFill>
              </a:rPr>
              <a:t>down</a:t>
            </a:r>
            <a:r>
              <a:rPr lang="en-US" altLang="en-US"/>
              <a:t>” as </a:t>
            </a:r>
            <a:r>
              <a:rPr lang="en-US" altLang="en-US">
                <a:solidFill>
                  <a:srgbClr val="FF0000"/>
                </a:solidFill>
              </a:rPr>
              <a:t>negative (-).</a:t>
            </a: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54E98F5A-814E-4BD0-B970-D5B467005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738" y="6165850"/>
            <a:ext cx="144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 400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6870" name="Rectangle 7">
            <a:extLst>
              <a:ext uri="{FF2B5EF4-FFF2-40B4-BE49-F238E27FC236}">
                <a16:creationId xmlns:a16="http://schemas.microsoft.com/office/drawing/2014/main" id="{8D33968D-42A5-4CAC-87D6-E607AC38E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6871" name="Rectangle 11">
            <a:extLst>
              <a:ext uri="{FF2B5EF4-FFF2-40B4-BE49-F238E27FC236}">
                <a16:creationId xmlns:a16="http://schemas.microsoft.com/office/drawing/2014/main" id="{ABE09F6A-26C2-4BA6-AF81-2913504E6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6872" name="Rectangle 13">
            <a:extLst>
              <a:ext uri="{FF2B5EF4-FFF2-40B4-BE49-F238E27FC236}">
                <a16:creationId xmlns:a16="http://schemas.microsoft.com/office/drawing/2014/main" id="{4EF1C8F3-E2CB-430A-95A2-6A4CF0103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graphicFrame>
        <p:nvGraphicFramePr>
          <p:cNvPr id="36873" name="Object 12">
            <a:extLst>
              <a:ext uri="{FF2B5EF4-FFF2-40B4-BE49-F238E27FC236}">
                <a16:creationId xmlns:a16="http://schemas.microsoft.com/office/drawing/2014/main" id="{9B395DF2-1889-42E4-9F15-831AEC77D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6338" y="3173413"/>
          <a:ext cx="204787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3" name="Equation" r:id="rId4" imgW="114300" imgH="139700" progId="Equation.3">
                  <p:embed/>
                </p:oleObj>
              </mc:Choice>
              <mc:Fallback>
                <p:oleObj name="Equation" r:id="rId4" imgW="114300" imgH="139700" progId="Equation.3">
                  <p:embed/>
                  <p:pic>
                    <p:nvPicPr>
                      <p:cNvPr id="36873" name="Object 12">
                        <a:extLst>
                          <a:ext uri="{FF2B5EF4-FFF2-40B4-BE49-F238E27FC236}">
                            <a16:creationId xmlns:a16="http://schemas.microsoft.com/office/drawing/2014/main" id="{9B395DF2-1889-42E4-9F15-831AEC77D7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3173413"/>
                        <a:ext cx="204787" cy="24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9" name="Picture 14">
            <a:extLst>
              <a:ext uri="{FF2B5EF4-FFF2-40B4-BE49-F238E27FC236}">
                <a16:creationId xmlns:a16="http://schemas.microsoft.com/office/drawing/2014/main" id="{89672854-2E8F-4CF2-A164-0DCA290E1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3101975" cy="1112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Text Box 15">
            <a:extLst>
              <a:ext uri="{FF2B5EF4-FFF2-40B4-BE49-F238E27FC236}">
                <a16:creationId xmlns:a16="http://schemas.microsoft.com/office/drawing/2014/main" id="{C08966F7-8F0D-4271-85EF-DC5C7B11D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5884863"/>
            <a:ext cx="6454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2000"/>
              <a:t>Since down is negative (-), the change in the rock’s velocity is </a:t>
            </a:r>
            <a:r>
              <a:rPr lang="en-CA" altLang="en-US" sz="2000">
                <a:solidFill>
                  <a:srgbClr val="FF0000"/>
                </a:solidFill>
              </a:rPr>
              <a:t>15 m/s down</a:t>
            </a:r>
            <a:r>
              <a:rPr lang="en-CA" altLang="en-US" sz="2000"/>
              <a:t>.</a:t>
            </a:r>
          </a:p>
        </p:txBody>
      </p:sp>
      <p:graphicFrame>
        <p:nvGraphicFramePr>
          <p:cNvPr id="36876" name="Object 16">
            <a:extLst>
              <a:ext uri="{FF2B5EF4-FFF2-40B4-BE49-F238E27FC236}">
                <a16:creationId xmlns:a16="http://schemas.microsoft.com/office/drawing/2014/main" id="{87C68FF0-4CB1-456F-A5CF-184C8C6FA6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0713" y="2243138"/>
          <a:ext cx="10668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7" imgW="469900" imgH="368300" progId="Equation.3">
                  <p:embed/>
                </p:oleObj>
              </mc:Choice>
              <mc:Fallback>
                <p:oleObj name="Equation" r:id="rId7" imgW="469900" imgH="368300" progId="Equation.3">
                  <p:embed/>
                  <p:pic>
                    <p:nvPicPr>
                      <p:cNvPr id="36876" name="Object 16">
                        <a:extLst>
                          <a:ext uri="{FF2B5EF4-FFF2-40B4-BE49-F238E27FC236}">
                            <a16:creationId xmlns:a16="http://schemas.microsoft.com/office/drawing/2014/main" id="{87C68FF0-4CB1-456F-A5CF-184C8C6FA6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243138"/>
                        <a:ext cx="10668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7" name="Object 18">
            <a:extLst>
              <a:ext uri="{FF2B5EF4-FFF2-40B4-BE49-F238E27FC236}">
                <a16:creationId xmlns:a16="http://schemas.microsoft.com/office/drawing/2014/main" id="{FD5A1FEC-C2F5-4A4A-9CAD-A7412E1D8C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2376488"/>
          <a:ext cx="18288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9" imgW="787400" imgH="165100" progId="Equation.3">
                  <p:embed/>
                </p:oleObj>
              </mc:Choice>
              <mc:Fallback>
                <p:oleObj name="Equation" r:id="rId9" imgW="787400" imgH="165100" progId="Equation.3">
                  <p:embed/>
                  <p:pic>
                    <p:nvPicPr>
                      <p:cNvPr id="36877" name="Object 18">
                        <a:extLst>
                          <a:ext uri="{FF2B5EF4-FFF2-40B4-BE49-F238E27FC236}">
                            <a16:creationId xmlns:a16="http://schemas.microsoft.com/office/drawing/2014/main" id="{FD5A1FEC-C2F5-4A4A-9CAD-A7412E1D8C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376488"/>
                        <a:ext cx="18288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9">
            <a:extLst>
              <a:ext uri="{FF2B5EF4-FFF2-40B4-BE49-F238E27FC236}">
                <a16:creationId xmlns:a16="http://schemas.microsoft.com/office/drawing/2014/main" id="{9E8E0983-D2F1-4153-AD75-F336F15E0E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6300" y="2146300"/>
          <a:ext cx="1116013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11" imgW="520700" imgH="368300" progId="Equation.3">
                  <p:embed/>
                </p:oleObj>
              </mc:Choice>
              <mc:Fallback>
                <p:oleObj name="Equation" r:id="rId11" imgW="520700" imgH="368300" progId="Equation.3">
                  <p:embed/>
                  <p:pic>
                    <p:nvPicPr>
                      <p:cNvPr id="36878" name="Object 19">
                        <a:extLst>
                          <a:ext uri="{FF2B5EF4-FFF2-40B4-BE49-F238E27FC236}">
                            <a16:creationId xmlns:a16="http://schemas.microsoft.com/office/drawing/2014/main" id="{9E8E0983-D2F1-4153-AD75-F336F15E0E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2146300"/>
                        <a:ext cx="1116013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880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p"/>
      <p:bldP spid="41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>
            <a:extLst>
              <a:ext uri="{FF2B5EF4-FFF2-40B4-BE49-F238E27FC236}">
                <a16:creationId xmlns:a16="http://schemas.microsoft.com/office/drawing/2014/main" id="{4B8EE946-38B2-45BE-B481-D5EEE5EDF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F2645AC-9E62-4651-849D-73873FB53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Calculating Motion Due to Gravity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A3911BA-B22A-4227-BDC3-E7B7D3C4FC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6430963" cy="374015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/>
              <a:t>Try the following acceleration due to gravity problems.</a:t>
            </a:r>
            <a:endParaRPr lang="en-US" altLang="en-US">
              <a:solidFill>
                <a:srgbClr val="E2C200"/>
              </a:solidFill>
            </a:endParaRP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/>
              <a:t>What is the change in velocity of a brick that falls for 3.5 s?</a:t>
            </a: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/>
              <a:t>A ball is thrown straight up into the air at 14 m/s. How long does it take for the ball to slow down to an upward velocity of 6.0 m/s?</a:t>
            </a:r>
          </a:p>
          <a:p>
            <a:pPr marL="457200" indent="-457200" eaLnBrk="1" hangingPunct="1">
              <a:lnSpc>
                <a:spcPct val="90000"/>
              </a:lnSpc>
              <a:buFont typeface="Times" panose="02020603050405020304" pitchFamily="18" charset="0"/>
              <a:buAutoNum type="arabicPeriod"/>
            </a:pPr>
            <a:r>
              <a:rPr lang="en-US" altLang="en-US"/>
              <a:t>A rock is thrown downwards with an initial velocity of 8.0 m/s. What is the velocity of the rock after 1.5 s?</a:t>
            </a:r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F3D2A4BA-C827-42D9-A3CA-98A8C01E3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3463" y="6165850"/>
            <a:ext cx="1482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 400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8918" name="Rectangle 10">
            <a:extLst>
              <a:ext uri="{FF2B5EF4-FFF2-40B4-BE49-F238E27FC236}">
                <a16:creationId xmlns:a16="http://schemas.microsoft.com/office/drawing/2014/main" id="{E3CB7291-CAF0-4F16-BE9D-DF0BFB3E4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060950"/>
            <a:ext cx="5903912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38919" name="Picture 12" descr="20336678">
            <a:hlinkClick r:id="rId4"/>
            <a:extLst>
              <a:ext uri="{FF2B5EF4-FFF2-40B4-BE49-F238E27FC236}">
                <a16:creationId xmlns:a16="http://schemas.microsoft.com/office/drawing/2014/main" id="{B880327A-F17F-4ECA-B0DF-F3F478D1A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89138"/>
            <a:ext cx="9318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3">
            <a:extLst>
              <a:ext uri="{FF2B5EF4-FFF2-40B4-BE49-F238E27FC236}">
                <a16:creationId xmlns:a16="http://schemas.microsoft.com/office/drawing/2014/main" id="{8A385763-B7AC-43A5-AD3C-95D8BE83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81300"/>
            <a:ext cx="903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4">
            <a:extLst>
              <a:ext uri="{FF2B5EF4-FFF2-40B4-BE49-F238E27FC236}">
                <a16:creationId xmlns:a16="http://schemas.microsoft.com/office/drawing/2014/main" id="{35CF3E11-F978-4615-99F0-EEF057995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37063"/>
            <a:ext cx="8651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22" name="Object 0">
            <a:extLst>
              <a:ext uri="{FF2B5EF4-FFF2-40B4-BE49-F238E27FC236}">
                <a16:creationId xmlns:a16="http://schemas.microsoft.com/office/drawing/2014/main" id="{1A5D264E-FCC7-49BD-B585-34EEF942FD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3475" y="5224463"/>
          <a:ext cx="10668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1" name="Equation" r:id="rId8" imgW="469900" imgH="368300" progId="Equation.3">
                  <p:embed/>
                </p:oleObj>
              </mc:Choice>
              <mc:Fallback>
                <p:oleObj name="Equation" r:id="rId8" imgW="469900" imgH="368300" progId="Equation.3">
                  <p:embed/>
                  <p:pic>
                    <p:nvPicPr>
                      <p:cNvPr id="38922" name="Object 0">
                        <a:extLst>
                          <a:ext uri="{FF2B5EF4-FFF2-40B4-BE49-F238E27FC236}">
                            <a16:creationId xmlns:a16="http://schemas.microsoft.com/office/drawing/2014/main" id="{1A5D264E-FCC7-49BD-B585-34EEF942FD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5224463"/>
                        <a:ext cx="10668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3" name="Object 1">
            <a:extLst>
              <a:ext uri="{FF2B5EF4-FFF2-40B4-BE49-F238E27FC236}">
                <a16:creationId xmlns:a16="http://schemas.microsoft.com/office/drawing/2014/main" id="{3CD4D31D-2917-4FE7-A552-E734D38314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4475" y="5432425"/>
          <a:ext cx="18288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Equation" r:id="rId10" imgW="787400" imgH="165100" progId="Equation.3">
                  <p:embed/>
                </p:oleObj>
              </mc:Choice>
              <mc:Fallback>
                <p:oleObj name="Equation" r:id="rId10" imgW="787400" imgH="165100" progId="Equation.3">
                  <p:embed/>
                  <p:pic>
                    <p:nvPicPr>
                      <p:cNvPr id="38923" name="Object 1">
                        <a:extLst>
                          <a:ext uri="{FF2B5EF4-FFF2-40B4-BE49-F238E27FC236}">
                            <a16:creationId xmlns:a16="http://schemas.microsoft.com/office/drawing/2014/main" id="{3CD4D31D-2917-4FE7-A552-E734D38314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5432425"/>
                        <a:ext cx="18288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4" name="Object 2">
            <a:extLst>
              <a:ext uri="{FF2B5EF4-FFF2-40B4-BE49-F238E27FC236}">
                <a16:creationId xmlns:a16="http://schemas.microsoft.com/office/drawing/2014/main" id="{3B1D684C-D29C-4AF3-A5A1-5FC42EAABE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3650" y="5227638"/>
          <a:ext cx="11160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Equation" r:id="rId12" imgW="520700" imgH="368300" progId="Equation.3">
                  <p:embed/>
                </p:oleObj>
              </mc:Choice>
              <mc:Fallback>
                <p:oleObj name="Equation" r:id="rId12" imgW="520700" imgH="368300" progId="Equation.3">
                  <p:embed/>
                  <p:pic>
                    <p:nvPicPr>
                      <p:cNvPr id="38924" name="Object 2">
                        <a:extLst>
                          <a:ext uri="{FF2B5EF4-FFF2-40B4-BE49-F238E27FC236}">
                            <a16:creationId xmlns:a16="http://schemas.microsoft.com/office/drawing/2014/main" id="{3B1D684C-D29C-4AF3-A5A1-5FC42EAABE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5227638"/>
                        <a:ext cx="11160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5" name="Text Box 21">
            <a:extLst>
              <a:ext uri="{FF2B5EF4-FFF2-40B4-BE49-F238E27FC236}">
                <a16:creationId xmlns:a16="http://schemas.microsoft.com/office/drawing/2014/main" id="{D975B777-9166-4809-A8AA-948B05E51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00" y="6367463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0">
                <a:solidFill>
                  <a:schemeClr val="tx2"/>
                </a:solidFill>
                <a:latin typeface="Arial" panose="020B0604020202020204" pitchFamily="34" charset="0"/>
              </a:rPr>
              <a:t>Answers are on the next slide.</a:t>
            </a:r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>
            <a:extLst>
              <a:ext uri="{FF2B5EF4-FFF2-40B4-BE49-F238E27FC236}">
                <a16:creationId xmlns:a16="http://schemas.microsoft.com/office/drawing/2014/main" id="{96B3B9E2-0FA4-4EC3-BE43-CF75A4B5E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1A35609-99DD-408E-9FFD-F2388F7C4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Calculating Motion Due to Gravity (continued)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7F2276C-F804-4D1E-A0DC-96CE5F1429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6430963" cy="4144962"/>
          </a:xfrm>
        </p:spPr>
        <p:txBody>
          <a:bodyPr/>
          <a:lstStyle/>
          <a:p>
            <a:pPr marL="457200" indent="-457200" eaLnBrk="1" hangingPunct="1">
              <a:buFont typeface="Times" panose="02020603050405020304" pitchFamily="18" charset="0"/>
              <a:buNone/>
            </a:pPr>
            <a:r>
              <a:rPr lang="en-US" altLang="en-US"/>
              <a:t>Try the following acceleration due to gravity problems. </a:t>
            </a:r>
            <a:endParaRPr lang="en-US" altLang="en-US">
              <a:solidFill>
                <a:srgbClr val="E2C200"/>
              </a:solidFill>
            </a:endParaRPr>
          </a:p>
          <a:p>
            <a:pPr marL="457200" indent="-457200" eaLnBrk="1" hangingPunct="1">
              <a:buFont typeface="Times" panose="02020603050405020304" pitchFamily="18" charset="0"/>
              <a:buAutoNum type="arabicPeriod"/>
            </a:pPr>
            <a:r>
              <a:rPr lang="en-US" altLang="en-US"/>
              <a:t>What is the change in velocity of a brick that falls for 3.5 s? </a:t>
            </a:r>
            <a:r>
              <a:rPr lang="en-US" altLang="en-US">
                <a:solidFill>
                  <a:srgbClr val="FF0000"/>
                </a:solidFill>
              </a:rPr>
              <a:t>(34 m/s downward)</a:t>
            </a:r>
          </a:p>
          <a:p>
            <a:pPr marL="457200" indent="-457200" eaLnBrk="1" hangingPunct="1">
              <a:buFont typeface="Times" panose="02020603050405020304" pitchFamily="18" charset="0"/>
              <a:buAutoNum type="arabicPeriod"/>
            </a:pPr>
            <a:r>
              <a:rPr lang="en-US" altLang="en-US"/>
              <a:t>A ball is thrown straight up into the air at 14 m/s. How long does it take for the ball to slow down to an upward velocity of 6.0 m/s? </a:t>
            </a:r>
            <a:r>
              <a:rPr lang="en-US" altLang="en-US">
                <a:solidFill>
                  <a:srgbClr val="FF0000"/>
                </a:solidFill>
              </a:rPr>
              <a:t>(0.82 s)</a:t>
            </a:r>
          </a:p>
          <a:p>
            <a:pPr marL="457200" indent="-457200" eaLnBrk="1" hangingPunct="1">
              <a:buFont typeface="Times" panose="02020603050405020304" pitchFamily="18" charset="0"/>
              <a:buAutoNum type="arabicPeriod"/>
            </a:pPr>
            <a:r>
              <a:rPr lang="en-US" altLang="en-US"/>
              <a:t>A rock is thrown downwards with an initial velocity of 8.0 m/s. What is the velocity of the rock after 1.5 s? </a:t>
            </a:r>
            <a:r>
              <a:rPr lang="en-US" altLang="en-US">
                <a:solidFill>
                  <a:srgbClr val="FF0000"/>
                </a:solidFill>
              </a:rPr>
              <a:t>(23 m/s downward)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92B7F8A4-D0F9-4F48-B191-3E945736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6165850"/>
            <a:ext cx="141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 400</a:t>
            </a: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40966" name="Picture 9" descr="20336678">
            <a:hlinkClick r:id="rId3"/>
            <a:extLst>
              <a:ext uri="{FF2B5EF4-FFF2-40B4-BE49-F238E27FC236}">
                <a16:creationId xmlns:a16="http://schemas.microsoft.com/office/drawing/2014/main" id="{8E25B1BA-0405-46AE-8E47-4B08AD01C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989138"/>
            <a:ext cx="93186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0">
            <a:extLst>
              <a:ext uri="{FF2B5EF4-FFF2-40B4-BE49-F238E27FC236}">
                <a16:creationId xmlns:a16="http://schemas.microsoft.com/office/drawing/2014/main" id="{E64ADB78-005D-440F-B564-CEDCC447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81300"/>
            <a:ext cx="903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1">
            <a:extLst>
              <a:ext uri="{FF2B5EF4-FFF2-40B4-BE49-F238E27FC236}">
                <a16:creationId xmlns:a16="http://schemas.microsoft.com/office/drawing/2014/main" id="{CE9E0DD3-9FF4-418B-864A-3E322227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37063"/>
            <a:ext cx="8651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14">
            <a:extLst>
              <a:ext uri="{FF2B5EF4-FFF2-40B4-BE49-F238E27FC236}">
                <a16:creationId xmlns:a16="http://schemas.microsoft.com/office/drawing/2014/main" id="{613B746E-1893-4E4A-A245-E25CAC278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6237288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b="0">
                <a:latin typeface="Arial Rounded MT Bold" panose="020F0704030504030204" pitchFamily="34" charset="0"/>
                <a:hlinkClick r:id="rId7"/>
              </a:rPr>
              <a:t>Take the Section 9.2 Quiz</a:t>
            </a:r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>
            <a:extLst>
              <a:ext uri="{FF2B5EF4-FFF2-40B4-BE49-F238E27FC236}">
                <a16:creationId xmlns:a16="http://schemas.microsoft.com/office/drawing/2014/main" id="{11311D92-816C-42B7-9D27-B84583400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D12F7BDE-3007-41E1-ADA9-7932226B5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Velocity-Time Graphs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B5598EB-EFD7-48F6-945F-E41459754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088313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Recall: The motion of an object with </a:t>
            </a:r>
            <a:r>
              <a:rPr lang="en-US" altLang="en-US" dirty="0">
                <a:solidFill>
                  <a:srgbClr val="FF0000"/>
                </a:solidFill>
              </a:rPr>
              <a:t>uniform motion</a:t>
            </a:r>
            <a:r>
              <a:rPr lang="en-US" altLang="en-US" dirty="0"/>
              <a:t> can be represented by a </a:t>
            </a:r>
            <a:r>
              <a:rPr lang="en-US" altLang="en-US" dirty="0">
                <a:solidFill>
                  <a:srgbClr val="FF0000"/>
                </a:solidFill>
              </a:rPr>
              <a:t>position-time graph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motion of an object with a </a:t>
            </a:r>
            <a:r>
              <a:rPr lang="en-US" altLang="en-US" dirty="0">
                <a:solidFill>
                  <a:srgbClr val="FF0000"/>
                </a:solidFill>
              </a:rPr>
              <a:t>changing velocity </a:t>
            </a:r>
            <a:r>
              <a:rPr lang="en-US" altLang="en-US" dirty="0"/>
              <a:t>can be represented by a </a:t>
            </a:r>
            <a:r>
              <a:rPr lang="en-US" altLang="en-US" dirty="0">
                <a:solidFill>
                  <a:srgbClr val="FF0000"/>
                </a:solidFill>
              </a:rPr>
              <a:t>velocity-time graph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FF0000"/>
                </a:solidFill>
              </a:rPr>
              <a:t>slope</a:t>
            </a:r>
            <a:r>
              <a:rPr lang="en-US" altLang="en-US" dirty="0"/>
              <a:t> of a </a:t>
            </a:r>
            <a:r>
              <a:rPr lang="en-US" altLang="en-US" dirty="0">
                <a:solidFill>
                  <a:srgbClr val="FF0000"/>
                </a:solidFill>
              </a:rPr>
              <a:t>velocity-time graph </a:t>
            </a:r>
            <a:r>
              <a:rPr lang="en-US" altLang="en-US" dirty="0"/>
              <a:t>is </a:t>
            </a:r>
            <a:r>
              <a:rPr lang="en-US" altLang="en-US" dirty="0">
                <a:solidFill>
                  <a:srgbClr val="FF0000"/>
                </a:solidFill>
              </a:rPr>
              <a:t>average acceleration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Acceleration is measured in </a:t>
            </a:r>
            <a:r>
              <a:rPr lang="en-US" altLang="en-US" dirty="0">
                <a:solidFill>
                  <a:srgbClr val="FF0000"/>
                </a:solidFill>
              </a:rPr>
              <a:t>m/s</a:t>
            </a:r>
            <a:r>
              <a:rPr lang="en-US" altLang="en-US" baseline="30000" dirty="0">
                <a:solidFill>
                  <a:srgbClr val="FF0000"/>
                </a:solidFill>
              </a:rPr>
              <a:t>2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9B6765F7-0440-4C11-BD3B-E6A3FC33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1722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 393 - 394</a:t>
            </a: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18E744F9-1E4C-45D0-A268-09EBB598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789363"/>
            <a:ext cx="476408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6">
            <a:extLst>
              <a:ext uri="{FF2B5EF4-FFF2-40B4-BE49-F238E27FC236}">
                <a16:creationId xmlns:a16="http://schemas.microsoft.com/office/drawing/2014/main" id="{BCE93632-13EF-47B3-AECF-E6702EADE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157788"/>
            <a:ext cx="2251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1800" b="0">
                <a:solidFill>
                  <a:schemeClr val="tx2"/>
                </a:solidFill>
              </a:rPr>
              <a:t>The slope of a velocity-time graph is the average acceleration of the object.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D69802C7-696C-485A-B8BA-6E7F633977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4981CCBF-C0BD-47C9-8024-50538CABD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Determining Motion from a Velocity-Time Graph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0834E46-4372-4B9D-8667-C8A9A4904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088313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 velocity-time graph can be analyzed to describe the </a:t>
            </a:r>
            <a:br>
              <a:rPr lang="en-US" altLang="en-US" dirty="0">
                <a:ea typeface="+mn-lt"/>
                <a:cs typeface="+mn-lt"/>
              </a:rPr>
            </a:br>
            <a:r>
              <a:rPr lang="en-US" altLang="en-US" dirty="0"/>
              <a:t>motion of an object.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Positive</a:t>
            </a:r>
            <a:r>
              <a:rPr lang="en-US" altLang="en-US" dirty="0"/>
              <a:t> slope (</a:t>
            </a:r>
            <a:r>
              <a:rPr lang="en-US" altLang="en-US" dirty="0">
                <a:solidFill>
                  <a:srgbClr val="000000"/>
                </a:solidFill>
              </a:rPr>
              <a:t>positive </a:t>
            </a:r>
            <a:r>
              <a:rPr lang="en-US" altLang="en-US" dirty="0"/>
              <a:t>acceleration) – object’s </a:t>
            </a:r>
            <a:r>
              <a:rPr lang="en-US" altLang="en-US" dirty="0">
                <a:solidFill>
                  <a:srgbClr val="000000"/>
                </a:solidFill>
              </a:rPr>
              <a:t>velocity is i</a:t>
            </a:r>
            <a:r>
              <a:rPr lang="en-US" altLang="en-US" u="sng" dirty="0">
                <a:solidFill>
                  <a:srgbClr val="000000"/>
                </a:solidFill>
              </a:rPr>
              <a:t>ncreasing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/>
              <a:t>in the </a:t>
            </a:r>
            <a:r>
              <a:rPr lang="en-US" altLang="en-US" u="sng" dirty="0"/>
              <a:t>positive</a:t>
            </a:r>
            <a:r>
              <a:rPr lang="en-US" altLang="en-US" dirty="0"/>
              <a:t> direction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Zero</a:t>
            </a:r>
            <a:r>
              <a:rPr lang="en-US" altLang="en-US" dirty="0"/>
              <a:t> slope (</a:t>
            </a:r>
            <a:r>
              <a:rPr lang="en-US" altLang="en-US" dirty="0">
                <a:solidFill>
                  <a:srgbClr val="000000"/>
                </a:solidFill>
              </a:rPr>
              <a:t>zero </a:t>
            </a:r>
            <a:r>
              <a:rPr lang="en-US" altLang="en-US" dirty="0"/>
              <a:t>acceleration) – object’s </a:t>
            </a:r>
            <a:r>
              <a:rPr lang="en-US" altLang="en-US" dirty="0">
                <a:solidFill>
                  <a:srgbClr val="000000"/>
                </a:solidFill>
              </a:rPr>
              <a:t>velocity is </a:t>
            </a:r>
            <a:r>
              <a:rPr lang="en-US" altLang="en-US" u="sng" dirty="0">
                <a:solidFill>
                  <a:srgbClr val="000000"/>
                </a:solidFill>
              </a:rPr>
              <a:t>constant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</a:rPr>
              <a:t>Negative</a:t>
            </a:r>
            <a:r>
              <a:rPr lang="en-US" altLang="en-US" dirty="0"/>
              <a:t> slope (</a:t>
            </a:r>
            <a:r>
              <a:rPr lang="en-US" altLang="en-US" dirty="0">
                <a:solidFill>
                  <a:srgbClr val="000000"/>
                </a:solidFill>
              </a:rPr>
              <a:t>negative</a:t>
            </a:r>
            <a:r>
              <a:rPr lang="en-US" altLang="en-US" dirty="0"/>
              <a:t> acceleration) – object’s </a:t>
            </a:r>
            <a:r>
              <a:rPr lang="en-US" altLang="en-US" dirty="0">
                <a:solidFill>
                  <a:srgbClr val="000000"/>
                </a:solidFill>
              </a:rPr>
              <a:t>velocity is </a:t>
            </a:r>
            <a:r>
              <a:rPr lang="en-US" altLang="en-US" u="sng" dirty="0">
                <a:solidFill>
                  <a:srgbClr val="000000"/>
                </a:solidFill>
              </a:rPr>
              <a:t>decreasing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in the </a:t>
            </a:r>
            <a:r>
              <a:rPr lang="en-US" altLang="en-US" u="sng" dirty="0"/>
              <a:t>positive</a:t>
            </a:r>
            <a:r>
              <a:rPr lang="en-US" altLang="en-US" dirty="0"/>
              <a:t> direction OR  </a:t>
            </a:r>
            <a:r>
              <a:rPr lang="en-US" altLang="en-US" u="sng" dirty="0"/>
              <a:t>increasing</a:t>
            </a:r>
            <a:r>
              <a:rPr lang="en-US" altLang="en-US" dirty="0"/>
              <a:t> in the </a:t>
            </a:r>
            <a:r>
              <a:rPr lang="en-US" altLang="en-US" u="sng" dirty="0"/>
              <a:t>negative</a:t>
            </a:r>
            <a:r>
              <a:rPr lang="en-US" altLang="en-US" dirty="0"/>
              <a:t> direction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5CB3C9E4-1AB5-49E9-841A-D053617E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394 - 395</a:t>
            </a: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20486" name="Picture 5">
            <a:extLst>
              <a:ext uri="{FF2B5EF4-FFF2-40B4-BE49-F238E27FC236}">
                <a16:creationId xmlns:a16="http://schemas.microsoft.com/office/drawing/2014/main" id="{94236451-0E63-4179-876A-B43802812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409416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6">
            <a:extLst>
              <a:ext uri="{FF2B5EF4-FFF2-40B4-BE49-F238E27FC236}">
                <a16:creationId xmlns:a16="http://schemas.microsoft.com/office/drawing/2014/main" id="{91A701B3-E254-405F-81D7-81C6B639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49725"/>
            <a:ext cx="44196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1600" b="0">
                <a:solidFill>
                  <a:schemeClr val="tx2"/>
                </a:solidFill>
              </a:rPr>
              <a:t>State during which time interval:</a:t>
            </a: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1600" b="0">
                <a:solidFill>
                  <a:schemeClr val="tx2"/>
                </a:solidFill>
              </a:rPr>
              <a:t>the acceleration was zero.</a:t>
            </a: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1600" b="0">
                <a:solidFill>
                  <a:schemeClr val="tx2"/>
                </a:solidFill>
              </a:rPr>
              <a:t>the acceleration was negative.</a:t>
            </a: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1600" b="0">
                <a:solidFill>
                  <a:schemeClr val="tx2"/>
                </a:solidFill>
              </a:rPr>
              <a:t>the acceleration was positive.</a:t>
            </a: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1600" b="0">
                <a:solidFill>
                  <a:schemeClr val="tx2"/>
                </a:solidFill>
              </a:rPr>
              <a:t>the object was increasing its velocity north.</a:t>
            </a: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1600" b="0">
                <a:solidFill>
                  <a:schemeClr val="tx2"/>
                </a:solidFill>
              </a:rPr>
              <a:t>the object was decreasing its velocity north.</a:t>
            </a: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1600" b="0">
                <a:solidFill>
                  <a:schemeClr val="tx2"/>
                </a:solidFill>
              </a:rPr>
              <a:t>the object was moving at a constant velocity north.</a:t>
            </a:r>
          </a:p>
        </p:txBody>
      </p:sp>
      <p:sp>
        <p:nvSpPr>
          <p:cNvPr id="20488" name="Text Box 7">
            <a:extLst>
              <a:ext uri="{FF2B5EF4-FFF2-40B4-BE49-F238E27FC236}">
                <a16:creationId xmlns:a16="http://schemas.microsoft.com/office/drawing/2014/main" id="{E5B7E404-DF51-4F21-8C12-C50792E72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324600"/>
            <a:ext cx="3182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1800" b="0">
                <a:solidFill>
                  <a:srgbClr val="E2C200"/>
                </a:solidFill>
                <a:latin typeface="Arial" panose="020B0604020202020204" pitchFamily="34" charset="0"/>
              </a:rPr>
              <a:t>Answers are on the next slide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allAtOnce"/>
      <p:bldP spid="2253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>
            <a:extLst>
              <a:ext uri="{FF2B5EF4-FFF2-40B4-BE49-F238E27FC236}">
                <a16:creationId xmlns:a16="http://schemas.microsoft.com/office/drawing/2014/main" id="{D5D2A015-441D-4DA7-90BC-FC6647CD9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653D4CF-046E-4226-B32E-F7E0793A0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Determining Motion from a Velocity-Time Graph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6CCF40CD-FCA5-4272-B1C5-7C8FC67F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394 - 395</a:t>
            </a: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66DECAC7-F2CA-4225-B611-2991F4DEF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496728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id="{9134FC1A-DD41-4555-956D-997FBF55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292600"/>
            <a:ext cx="61864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2000" b="0">
                <a:solidFill>
                  <a:schemeClr val="tx2"/>
                </a:solidFill>
              </a:rPr>
              <a:t>State during which time interval:</a:t>
            </a: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2000" b="0">
                <a:solidFill>
                  <a:schemeClr val="tx2"/>
                </a:solidFill>
              </a:rPr>
              <a:t>the acceleration was zero. </a:t>
            </a:r>
            <a:r>
              <a:rPr lang="en-CA" altLang="en-US" sz="2000" b="0">
                <a:solidFill>
                  <a:srgbClr val="FF0000"/>
                </a:solidFill>
              </a:rPr>
              <a:t>(</a:t>
            </a:r>
            <a:r>
              <a:rPr lang="en-CA" altLang="en-US" sz="2000" b="0" i="1">
                <a:solidFill>
                  <a:srgbClr val="FF0000"/>
                </a:solidFill>
              </a:rPr>
              <a:t>t</a:t>
            </a:r>
            <a:r>
              <a:rPr lang="en-CA" altLang="en-US" sz="2000" b="0" i="1" baseline="-25000">
                <a:solidFill>
                  <a:srgbClr val="FF0000"/>
                </a:solidFill>
              </a:rPr>
              <a:t>1</a:t>
            </a:r>
            <a:r>
              <a:rPr lang="en-CA" altLang="en-US" sz="2000" b="0" i="1">
                <a:solidFill>
                  <a:srgbClr val="FF0000"/>
                </a:solidFill>
              </a:rPr>
              <a:t> to t</a:t>
            </a:r>
            <a:r>
              <a:rPr lang="en-CA" altLang="en-US" sz="2000" b="0" i="1" baseline="-25000">
                <a:solidFill>
                  <a:srgbClr val="FF0000"/>
                </a:solidFill>
              </a:rPr>
              <a:t>2</a:t>
            </a:r>
            <a:r>
              <a:rPr lang="en-CA" altLang="en-US" sz="2000" b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2000" b="0">
                <a:solidFill>
                  <a:schemeClr val="tx2"/>
                </a:solidFill>
              </a:rPr>
              <a:t>the acceleration was negative. </a:t>
            </a:r>
            <a:r>
              <a:rPr lang="en-CA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CA" altLang="en-US" sz="1800" b="0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CA" altLang="en-US" sz="1800" b="0" i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CA" altLang="en-US" sz="1800" b="0" i="1">
                <a:solidFill>
                  <a:srgbClr val="FF0000"/>
                </a:solidFill>
                <a:latin typeface="Arial" panose="020B0604020202020204" pitchFamily="34" charset="0"/>
              </a:rPr>
              <a:t> to t</a:t>
            </a:r>
            <a:r>
              <a:rPr lang="en-CA" altLang="en-US" sz="1800" b="0" i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CA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CA" altLang="en-US" sz="1800" b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2000" b="0">
                <a:solidFill>
                  <a:schemeClr val="tx2"/>
                </a:solidFill>
              </a:rPr>
              <a:t>the acceleration was positive. </a:t>
            </a:r>
            <a:r>
              <a:rPr lang="en-CA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CA" altLang="en-US" sz="1800" b="0" i="1">
                <a:solidFill>
                  <a:srgbClr val="FF0000"/>
                </a:solidFill>
                <a:latin typeface="Arial" panose="020B0604020202020204" pitchFamily="34" charset="0"/>
              </a:rPr>
              <a:t>0 to t</a:t>
            </a:r>
            <a:r>
              <a:rPr lang="en-CA" altLang="en-US" sz="1800" b="0" i="1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CA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CA" altLang="en-US" sz="1800" b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2000" b="0">
                <a:solidFill>
                  <a:schemeClr val="tx2"/>
                </a:solidFill>
              </a:rPr>
              <a:t>the object was increasing it’s velocity north. </a:t>
            </a:r>
            <a:r>
              <a:rPr lang="en-CA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CA" altLang="en-US" sz="1800" b="0" i="1">
                <a:solidFill>
                  <a:srgbClr val="FF0000"/>
                </a:solidFill>
                <a:latin typeface="Arial" panose="020B0604020202020204" pitchFamily="34" charset="0"/>
              </a:rPr>
              <a:t>0 to t</a:t>
            </a:r>
            <a:r>
              <a:rPr lang="en-CA" altLang="en-US" sz="1800" b="0" i="1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CA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CA" altLang="en-US" sz="1800" b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2000" b="0">
                <a:solidFill>
                  <a:schemeClr val="tx2"/>
                </a:solidFill>
              </a:rPr>
              <a:t>the object was decreasing it’s velocity north. </a:t>
            </a:r>
            <a:r>
              <a:rPr lang="en-CA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CA" altLang="en-US" sz="1800" b="0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CA" altLang="en-US" sz="1800" b="0" i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CA" altLang="en-US" sz="1800" b="0" i="1">
                <a:solidFill>
                  <a:srgbClr val="FF0000"/>
                </a:solidFill>
                <a:latin typeface="Arial" panose="020B0604020202020204" pitchFamily="34" charset="0"/>
              </a:rPr>
              <a:t> to t</a:t>
            </a:r>
            <a:r>
              <a:rPr lang="en-CA" altLang="en-US" sz="1800" b="0" i="1" baseline="-250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CA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CA" altLang="en-US" sz="1800" b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lphaLcParenR"/>
            </a:pPr>
            <a:r>
              <a:rPr lang="en-CA" altLang="en-US" sz="2000" b="0">
                <a:solidFill>
                  <a:schemeClr val="tx2"/>
                </a:solidFill>
              </a:rPr>
              <a:t>the object was moving at a constant velocity north. </a:t>
            </a:r>
            <a:r>
              <a:rPr lang="en-CA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CA" altLang="en-US" sz="1800" b="0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CA" altLang="en-US" sz="1800" b="0" i="1" baseline="-250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en-CA" altLang="en-US" sz="1800" b="0" i="1">
                <a:solidFill>
                  <a:srgbClr val="FF0000"/>
                </a:solidFill>
                <a:latin typeface="Arial" panose="020B0604020202020204" pitchFamily="34" charset="0"/>
              </a:rPr>
              <a:t> to t</a:t>
            </a:r>
            <a:r>
              <a:rPr lang="en-CA" altLang="en-US" sz="1800" b="0" i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CA" altLang="en-US" sz="1800" b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9185301E-0629-4D45-8234-618D66E59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E8C31EC-2008-48D3-B0C0-27C62680E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Calculating Acceleration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AFF9350A-531D-4FE8-A986-D7F0ED068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575425" cy="4000919"/>
          </a:xfrm>
        </p:spPr>
        <p:txBody>
          <a:bodyPr/>
          <a:lstStyle/>
          <a:p>
            <a:pPr eaLnBrk="1" hangingPunct="1"/>
            <a:r>
              <a:rPr lang="en-US" altLang="en-US" dirty="0"/>
              <a:t>The relationship of </a:t>
            </a:r>
            <a:r>
              <a:rPr lang="en-US" altLang="en-US" dirty="0">
                <a:solidFill>
                  <a:srgbClr val="FF0000"/>
                </a:solidFill>
              </a:rPr>
              <a:t>acceleration</a:t>
            </a:r>
            <a:r>
              <a:rPr lang="en-US" altLang="en-US" dirty="0"/>
              <a:t>, change in velocity, and time interval :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/>
          </a:p>
          <a:p>
            <a:pPr eaLnBrk="1" hangingPunct="1">
              <a:buNone/>
            </a:pPr>
            <a:endParaRPr lang="en-US" altLang="en-US" dirty="0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dirty="0"/>
              <a:t>Example:</a:t>
            </a:r>
          </a:p>
          <a:p>
            <a:pPr lvl="1" eaLnBrk="1" hangingPunct="1"/>
            <a:r>
              <a:rPr lang="en-US" altLang="en-US" sz="2800" dirty="0"/>
              <a:t>A pool ball travelling at </a:t>
            </a:r>
            <a:r>
              <a:rPr lang="en-US" altLang="en-US" sz="2800" dirty="0">
                <a:solidFill>
                  <a:srgbClr val="FF0000"/>
                </a:solidFill>
              </a:rPr>
              <a:t>2.5 m/s </a:t>
            </a:r>
            <a:r>
              <a:rPr lang="en-US" altLang="en-US" sz="2800" dirty="0"/>
              <a:t>towards the cushion bounces off at </a:t>
            </a:r>
            <a:r>
              <a:rPr lang="en-US" altLang="en-US" sz="2800" dirty="0">
                <a:solidFill>
                  <a:srgbClr val="FF0000"/>
                </a:solidFill>
              </a:rPr>
              <a:t>1.5 m/s</a:t>
            </a:r>
            <a:r>
              <a:rPr lang="en-US" altLang="en-US" sz="2800" dirty="0"/>
              <a:t>. If the ball was in contact with the cushion for </a:t>
            </a:r>
            <a:r>
              <a:rPr lang="en-US" altLang="en-US" sz="2800" dirty="0">
                <a:solidFill>
                  <a:srgbClr val="FF0000"/>
                </a:solidFill>
              </a:rPr>
              <a:t>0.20 s</a:t>
            </a:r>
            <a:r>
              <a:rPr lang="en-US" altLang="en-US" sz="2800" dirty="0"/>
              <a:t>, what is the ball’s acceleration? (Assume towards the cushion is the </a:t>
            </a:r>
            <a:r>
              <a:rPr lang="en-US" altLang="en-US" sz="2800" dirty="0">
                <a:solidFill>
                  <a:srgbClr val="FF0000"/>
                </a:solidFill>
              </a:rPr>
              <a:t>positive</a:t>
            </a:r>
            <a:r>
              <a:rPr lang="en-US" altLang="en-US" sz="2800" dirty="0"/>
              <a:t> direction.</a:t>
            </a:r>
            <a:r>
              <a:rPr lang="en-US" altLang="en-US" dirty="0"/>
              <a:t>)</a:t>
            </a: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51421556-9F8D-4189-AB04-9E68AAD1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396 - 397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6DE485C2-F9DA-493F-921C-385FD0848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1E865976-F484-4CDD-9CD7-4AE58983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76475"/>
            <a:ext cx="2184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5" name="Object 9">
            <a:extLst>
              <a:ext uri="{FF2B5EF4-FFF2-40B4-BE49-F238E27FC236}">
                <a16:creationId xmlns:a16="http://schemas.microsoft.com/office/drawing/2014/main" id="{0EEFBABC-7535-4241-AE25-B72360866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1113" y="2246313"/>
          <a:ext cx="13731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Equation" r:id="rId5" imgW="469900" imgH="368300" progId="Equation.3">
                  <p:embed/>
                </p:oleObj>
              </mc:Choice>
              <mc:Fallback>
                <p:oleObj name="Equation" r:id="rId5" imgW="469900" imgH="368300" progId="Equation.3">
                  <p:embed/>
                  <p:pic>
                    <p:nvPicPr>
                      <p:cNvPr id="24585" name="Object 9">
                        <a:extLst>
                          <a:ext uri="{FF2B5EF4-FFF2-40B4-BE49-F238E27FC236}">
                            <a16:creationId xmlns:a16="http://schemas.microsoft.com/office/drawing/2014/main" id="{0EEFBABC-7535-4241-AE25-B72360866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2246313"/>
                        <a:ext cx="1373187" cy="1076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0">
            <a:extLst>
              <a:ext uri="{FF2B5EF4-FFF2-40B4-BE49-F238E27FC236}">
                <a16:creationId xmlns:a16="http://schemas.microsoft.com/office/drawing/2014/main" id="{51CFA125-B47C-4122-A059-5B5722924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95800"/>
            <a:ext cx="1905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The ball’s velocity changes from 2.5 m/s toward the cushion (A) to 1.5 m/s away from the cushion (B).  </a:t>
            </a:r>
            <a:endParaRPr lang="en-US" altLang="en-US" b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9185301E-0629-4D45-8234-618D66E59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E8C31EC-2008-48D3-B0C0-27C62680E4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Calculating Acceleration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AFF9350A-531D-4FE8-A986-D7F0ED068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575425" cy="3425825"/>
          </a:xfrm>
        </p:spPr>
        <p:txBody>
          <a:bodyPr/>
          <a:lstStyle/>
          <a:p>
            <a:pPr eaLnBrk="1" hangingPunct="1"/>
            <a:r>
              <a:rPr lang="en-US" altLang="en-US"/>
              <a:t>The relationship of </a:t>
            </a:r>
            <a:r>
              <a:rPr lang="en-US" altLang="en-US">
                <a:solidFill>
                  <a:srgbClr val="FF0000"/>
                </a:solidFill>
              </a:rPr>
              <a:t>acceleration</a:t>
            </a:r>
            <a:r>
              <a:rPr lang="en-US" altLang="en-US"/>
              <a:t>, change in velocity, and time interval is given by the equation: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/>
              <a:t>Example:</a:t>
            </a:r>
          </a:p>
          <a:p>
            <a:pPr lvl="1" eaLnBrk="1" hangingPunct="1"/>
            <a:r>
              <a:rPr lang="en-US" altLang="en-US"/>
              <a:t>A pool ball travelling at </a:t>
            </a:r>
            <a:r>
              <a:rPr lang="en-US" altLang="en-US">
                <a:solidFill>
                  <a:srgbClr val="FF0000"/>
                </a:solidFill>
              </a:rPr>
              <a:t>2.5 m/s </a:t>
            </a:r>
            <a:r>
              <a:rPr lang="en-US" altLang="en-US"/>
              <a:t>towards the cushion bounces off at </a:t>
            </a:r>
            <a:r>
              <a:rPr lang="en-US" altLang="en-US">
                <a:solidFill>
                  <a:srgbClr val="FF0000"/>
                </a:solidFill>
              </a:rPr>
              <a:t>1.5 m/s</a:t>
            </a:r>
            <a:r>
              <a:rPr lang="en-US" altLang="en-US"/>
              <a:t>. If the ball was in contact with the cushion for </a:t>
            </a:r>
            <a:r>
              <a:rPr lang="en-US" altLang="en-US">
                <a:solidFill>
                  <a:srgbClr val="FF0000"/>
                </a:solidFill>
              </a:rPr>
              <a:t>0.20 s</a:t>
            </a:r>
            <a:r>
              <a:rPr lang="en-US" altLang="en-US"/>
              <a:t>, what is the ball’s acceleration? (Assume towards the cushion is the </a:t>
            </a:r>
            <a:r>
              <a:rPr lang="en-US" altLang="en-US">
                <a:solidFill>
                  <a:srgbClr val="FF0000"/>
                </a:solidFill>
              </a:rPr>
              <a:t>positive</a:t>
            </a:r>
            <a:r>
              <a:rPr lang="en-US" altLang="en-US"/>
              <a:t> direction.)</a:t>
            </a: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51421556-9F8D-4189-AB04-9E68AAD1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172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396 - 397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6DE485C2-F9DA-493F-921C-385FD0848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24583" name="Picture 7">
            <a:extLst>
              <a:ext uri="{FF2B5EF4-FFF2-40B4-BE49-F238E27FC236}">
                <a16:creationId xmlns:a16="http://schemas.microsoft.com/office/drawing/2014/main" id="{1E865976-F484-4CDD-9CD7-4AE58983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276475"/>
            <a:ext cx="2184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>
            <a:extLst>
              <a:ext uri="{FF2B5EF4-FFF2-40B4-BE49-F238E27FC236}">
                <a16:creationId xmlns:a16="http://schemas.microsoft.com/office/drawing/2014/main" id="{9914A663-B4CA-441A-9DA6-05C1DFDB4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660900"/>
            <a:ext cx="4683125" cy="2019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585" name="Object 9">
            <a:extLst>
              <a:ext uri="{FF2B5EF4-FFF2-40B4-BE49-F238E27FC236}">
                <a16:creationId xmlns:a16="http://schemas.microsoft.com/office/drawing/2014/main" id="{0EEFBABC-7535-4241-AE25-B72360866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1113" y="2246313"/>
          <a:ext cx="1373187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5" name="Equation" r:id="rId6" imgW="469900" imgH="368300" progId="Equation.3">
                  <p:embed/>
                </p:oleObj>
              </mc:Choice>
              <mc:Fallback>
                <p:oleObj name="Equation" r:id="rId6" imgW="469900" imgH="368300" progId="Equation.3">
                  <p:embed/>
                  <p:pic>
                    <p:nvPicPr>
                      <p:cNvPr id="24585" name="Object 9">
                        <a:extLst>
                          <a:ext uri="{FF2B5EF4-FFF2-40B4-BE49-F238E27FC236}">
                            <a16:creationId xmlns:a16="http://schemas.microsoft.com/office/drawing/2014/main" id="{0EEFBABC-7535-4241-AE25-B72360866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2246313"/>
                        <a:ext cx="1373187" cy="1076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Text Box 10">
            <a:extLst>
              <a:ext uri="{FF2B5EF4-FFF2-40B4-BE49-F238E27FC236}">
                <a16:creationId xmlns:a16="http://schemas.microsoft.com/office/drawing/2014/main" id="{51CFA125-B47C-4122-A059-5B5722924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495800"/>
            <a:ext cx="1905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The ball’s velocity changes from 2.5 m/s toward the cushion (A) to 1.5 m/s away from the cushion (B).  </a:t>
            </a:r>
            <a:endParaRPr lang="en-US" altLang="en-US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4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1B17C578-1E1C-40CE-BE35-8052071826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2541374-9D3E-4210-8BE3-17B8FF7A5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Calculating Acceleration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46D97DA-9D36-4A44-9906-8D2921F70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503988" cy="3281363"/>
          </a:xfrm>
        </p:spPr>
        <p:txBody>
          <a:bodyPr/>
          <a:lstStyle/>
          <a:p>
            <a:pPr eaLnBrk="1" hangingPunct="1"/>
            <a:r>
              <a:rPr lang="en-US" altLang="en-US" dirty="0"/>
              <a:t>To find the </a:t>
            </a:r>
            <a:r>
              <a:rPr lang="en-US" altLang="en-US" dirty="0">
                <a:solidFill>
                  <a:srgbClr val="FF0000"/>
                </a:solidFill>
              </a:rPr>
              <a:t>change in velocity</a:t>
            </a:r>
            <a:r>
              <a:rPr lang="en-US" altLang="en-US" dirty="0"/>
              <a:t> when we know acceleration and time we use the equation: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dirty="0"/>
              <a:t>Example:</a:t>
            </a:r>
          </a:p>
          <a:p>
            <a:pPr lvl="1" eaLnBrk="1" hangingPunct="1"/>
            <a:r>
              <a:rPr lang="en-US" altLang="en-US" sz="2800" dirty="0"/>
              <a:t>A car accelerates from </a:t>
            </a:r>
            <a:r>
              <a:rPr lang="en-US" altLang="en-US" sz="2800" dirty="0">
                <a:solidFill>
                  <a:srgbClr val="000000"/>
                </a:solidFill>
              </a:rPr>
              <a:t>rest </a:t>
            </a:r>
            <a:r>
              <a:rPr lang="en-US" altLang="en-US" sz="2800" dirty="0"/>
              <a:t>at </a:t>
            </a:r>
            <a:r>
              <a:rPr lang="en-US" altLang="en-US" sz="2800" dirty="0">
                <a:solidFill>
                  <a:srgbClr val="000000"/>
                </a:solidFill>
              </a:rPr>
              <a:t>3.0 m/s</a:t>
            </a:r>
            <a:r>
              <a:rPr lang="en-US" altLang="en-US" sz="2800" baseline="30000" dirty="0">
                <a:solidFill>
                  <a:srgbClr val="000000"/>
                </a:solidFill>
              </a:rPr>
              <a:t>2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/>
              <a:t>forward for </a:t>
            </a:r>
            <a:r>
              <a:rPr lang="en-US" altLang="en-US" sz="2800" dirty="0">
                <a:solidFill>
                  <a:srgbClr val="000000"/>
                </a:solidFill>
              </a:rPr>
              <a:t>5.0 s</a:t>
            </a:r>
            <a:r>
              <a:rPr lang="en-US" altLang="en-US" sz="2800" dirty="0"/>
              <a:t>. What is the </a:t>
            </a:r>
            <a:r>
              <a:rPr lang="en-US" altLang="en-US" sz="2800" dirty="0">
                <a:solidFill>
                  <a:srgbClr val="000000"/>
                </a:solidFill>
              </a:rPr>
              <a:t>velocity</a:t>
            </a:r>
            <a:r>
              <a:rPr lang="en-US" altLang="en-US" sz="2800" dirty="0"/>
              <a:t> of the car at the end of 5.0 s?</a:t>
            </a: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76E9C476-772A-4B11-8CD2-352D08D37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72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396 - 397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630" name="Rectangle 10">
            <a:extLst>
              <a:ext uri="{FF2B5EF4-FFF2-40B4-BE49-F238E27FC236}">
                <a16:creationId xmlns:a16="http://schemas.microsoft.com/office/drawing/2014/main" id="{00AB8056-9529-44C8-A58D-CC1BC081D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26631" name="Picture 11">
            <a:extLst>
              <a:ext uri="{FF2B5EF4-FFF2-40B4-BE49-F238E27FC236}">
                <a16:creationId xmlns:a16="http://schemas.microsoft.com/office/drawing/2014/main" id="{262C4A01-D016-459D-88E0-DEA7C628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2997200"/>
            <a:ext cx="23510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13">
            <a:extLst>
              <a:ext uri="{FF2B5EF4-FFF2-40B4-BE49-F238E27FC236}">
                <a16:creationId xmlns:a16="http://schemas.microsoft.com/office/drawing/2014/main" id="{58A0BDC8-C534-4E87-BF46-EAA5F83B3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633" name="Rectangle 15">
            <a:extLst>
              <a:ext uri="{FF2B5EF4-FFF2-40B4-BE49-F238E27FC236}">
                <a16:creationId xmlns:a16="http://schemas.microsoft.com/office/drawing/2014/main" id="{05D0569F-913C-4C57-A2DA-26C460BB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graphicFrame>
        <p:nvGraphicFramePr>
          <p:cNvPr id="26636" name="Object 0">
            <a:extLst>
              <a:ext uri="{FF2B5EF4-FFF2-40B4-BE49-F238E27FC236}">
                <a16:creationId xmlns:a16="http://schemas.microsoft.com/office/drawing/2014/main" id="{34576340-0C94-4C72-831D-3043F3EAE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4263" y="2408238"/>
          <a:ext cx="28336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" name="Equation" r:id="rId5" imgW="787400" imgH="165100" progId="Equation.3">
                  <p:embed/>
                </p:oleObj>
              </mc:Choice>
              <mc:Fallback>
                <p:oleObj name="Equation" r:id="rId5" imgW="787400" imgH="165100" progId="Equation.3">
                  <p:embed/>
                  <p:pic>
                    <p:nvPicPr>
                      <p:cNvPr id="26636" name="Object 0">
                        <a:extLst>
                          <a:ext uri="{FF2B5EF4-FFF2-40B4-BE49-F238E27FC236}">
                            <a16:creationId xmlns:a16="http://schemas.microsoft.com/office/drawing/2014/main" id="{34576340-0C94-4C72-831D-3043F3EAED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408238"/>
                        <a:ext cx="2833687" cy="593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21">
            <a:extLst>
              <a:ext uri="{FF2B5EF4-FFF2-40B4-BE49-F238E27FC236}">
                <a16:creationId xmlns:a16="http://schemas.microsoft.com/office/drawing/2014/main" id="{409330FF-A6AE-4991-8896-8A6366257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244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The car accelerates from rest for 5.0 s.</a:t>
            </a:r>
            <a:endParaRPr lang="en-US" altLang="en-US" b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3" name="Ink 16">
                <a:extLst>
                  <a:ext uri="{FF2B5EF4-FFF2-40B4-BE49-F238E27FC236}">
                    <a16:creationId xmlns:a16="http://schemas.microsoft.com/office/drawing/2014/main" id="{886D7849-F6FD-458F-BFA5-A9B18AF842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75" y="1801813"/>
              <a:ext cx="996950" cy="25400"/>
            </p14:xfrm>
          </p:contentPart>
        </mc:Choice>
        <mc:Fallback xmlns="">
          <p:pic>
            <p:nvPicPr>
              <p:cNvPr id="2053" name="Ink 16">
                <a:extLst>
                  <a:ext uri="{FF2B5EF4-FFF2-40B4-BE49-F238E27FC236}">
                    <a16:creationId xmlns:a16="http://schemas.microsoft.com/office/drawing/2014/main" id="{886D7849-F6FD-458F-BFA5-A9B18AF842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34017" y="1791956"/>
                <a:ext cx="1015665" cy="451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1B17C578-1E1C-40CE-BE35-8052071826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2541374-9D3E-4210-8BE3-17B8FF7A5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Calculating Acceleration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46D97DA-9D36-4A44-9906-8D2921F70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503988" cy="3281363"/>
          </a:xfrm>
        </p:spPr>
        <p:txBody>
          <a:bodyPr/>
          <a:lstStyle/>
          <a:p>
            <a:pPr eaLnBrk="1" hangingPunct="1"/>
            <a:r>
              <a:rPr lang="en-US" altLang="en-US"/>
              <a:t>To find the </a:t>
            </a:r>
            <a:r>
              <a:rPr lang="en-US" altLang="en-US">
                <a:solidFill>
                  <a:srgbClr val="FF0000"/>
                </a:solidFill>
              </a:rPr>
              <a:t>change in velocity</a:t>
            </a:r>
            <a:r>
              <a:rPr lang="en-US" altLang="en-US"/>
              <a:t> when we know acceleration and time we use the equation: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/>
              <a:t>Example:</a:t>
            </a:r>
          </a:p>
          <a:p>
            <a:pPr lvl="1" eaLnBrk="1" hangingPunct="1"/>
            <a:r>
              <a:rPr lang="en-US" altLang="en-US"/>
              <a:t>A car accelerates from </a:t>
            </a:r>
            <a:r>
              <a:rPr lang="en-US" altLang="en-US">
                <a:solidFill>
                  <a:srgbClr val="FF0000"/>
                </a:solidFill>
              </a:rPr>
              <a:t>rest </a:t>
            </a:r>
            <a:r>
              <a:rPr lang="en-US" altLang="en-US"/>
              <a:t>at </a:t>
            </a:r>
            <a:r>
              <a:rPr lang="en-US" altLang="en-US">
                <a:solidFill>
                  <a:srgbClr val="FF0000"/>
                </a:solidFill>
              </a:rPr>
              <a:t>3.0 m/s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forward for </a:t>
            </a:r>
            <a:r>
              <a:rPr lang="en-US" altLang="en-US">
                <a:solidFill>
                  <a:srgbClr val="FF0000"/>
                </a:solidFill>
              </a:rPr>
              <a:t>5.0 s</a:t>
            </a:r>
            <a:r>
              <a:rPr lang="en-US" altLang="en-US"/>
              <a:t>. What is the </a:t>
            </a:r>
            <a:r>
              <a:rPr lang="en-US" altLang="en-US">
                <a:solidFill>
                  <a:srgbClr val="FF0000"/>
                </a:solidFill>
              </a:rPr>
              <a:t>velocity</a:t>
            </a:r>
            <a:r>
              <a:rPr lang="en-US" altLang="en-US"/>
              <a:t> of the car at the end of 5.0 s?</a:t>
            </a: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76E9C476-772A-4B11-8CD2-352D08D37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72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396 - 397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630" name="Rectangle 10">
            <a:extLst>
              <a:ext uri="{FF2B5EF4-FFF2-40B4-BE49-F238E27FC236}">
                <a16:creationId xmlns:a16="http://schemas.microsoft.com/office/drawing/2014/main" id="{00AB8056-9529-44C8-A58D-CC1BC081D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26631" name="Picture 11">
            <a:extLst>
              <a:ext uri="{FF2B5EF4-FFF2-40B4-BE49-F238E27FC236}">
                <a16:creationId xmlns:a16="http://schemas.microsoft.com/office/drawing/2014/main" id="{262C4A01-D016-459D-88E0-DEA7C628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2997200"/>
            <a:ext cx="23510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13">
            <a:extLst>
              <a:ext uri="{FF2B5EF4-FFF2-40B4-BE49-F238E27FC236}">
                <a16:creationId xmlns:a16="http://schemas.microsoft.com/office/drawing/2014/main" id="{58A0BDC8-C534-4E87-BF46-EAA5F83B3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633" name="Rectangle 15">
            <a:extLst>
              <a:ext uri="{FF2B5EF4-FFF2-40B4-BE49-F238E27FC236}">
                <a16:creationId xmlns:a16="http://schemas.microsoft.com/office/drawing/2014/main" id="{05D0569F-913C-4C57-A2DA-26C460BB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2494DB2C-4810-4B4C-878A-4A7A7E4B7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4914900"/>
            <a:ext cx="5113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2000" dirty="0"/>
              <a:t>The car’s change in velocity is </a:t>
            </a:r>
            <a:r>
              <a:rPr lang="en-CA" altLang="en-US" sz="2000" dirty="0">
                <a:solidFill>
                  <a:srgbClr val="FF0000"/>
                </a:solidFill>
              </a:rPr>
              <a:t>15 m/s forward</a:t>
            </a:r>
            <a:r>
              <a:rPr lang="en-CA" altLang="en-US" sz="2000" dirty="0"/>
              <a:t>, therefore...</a:t>
            </a:r>
          </a:p>
        </p:txBody>
      </p:sp>
      <p:graphicFrame>
        <p:nvGraphicFramePr>
          <p:cNvPr id="26636" name="Object 0">
            <a:extLst>
              <a:ext uri="{FF2B5EF4-FFF2-40B4-BE49-F238E27FC236}">
                <a16:creationId xmlns:a16="http://schemas.microsoft.com/office/drawing/2014/main" id="{34576340-0C94-4C72-831D-3043F3EAE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4263" y="2408238"/>
          <a:ext cx="28336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" name="Equation" r:id="rId5" imgW="787400" imgH="165100" progId="Equation.3">
                  <p:embed/>
                </p:oleObj>
              </mc:Choice>
              <mc:Fallback>
                <p:oleObj name="Equation" r:id="rId5" imgW="787400" imgH="165100" progId="Equation.3">
                  <p:embed/>
                  <p:pic>
                    <p:nvPicPr>
                      <p:cNvPr id="26636" name="Object 0">
                        <a:extLst>
                          <a:ext uri="{FF2B5EF4-FFF2-40B4-BE49-F238E27FC236}">
                            <a16:creationId xmlns:a16="http://schemas.microsoft.com/office/drawing/2014/main" id="{34576340-0C94-4C72-831D-3043F3EAED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408238"/>
                        <a:ext cx="2833687" cy="593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">
            <a:extLst>
              <a:ext uri="{FF2B5EF4-FFF2-40B4-BE49-F238E27FC236}">
                <a16:creationId xmlns:a16="http://schemas.microsoft.com/office/drawing/2014/main" id="{3F80105F-5B23-47D5-853A-14023592E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077521"/>
              </p:ext>
            </p:extLst>
          </p:nvPr>
        </p:nvGraphicFramePr>
        <p:xfrm>
          <a:off x="1766517" y="3733705"/>
          <a:ext cx="2460996" cy="1183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7" imgW="1295400" imgH="660400" progId="Equation.3">
                  <p:embed/>
                </p:oleObj>
              </mc:Choice>
              <mc:Fallback>
                <p:oleObj name="Equation" r:id="rId7" imgW="1295400" imgH="660400" progId="Equation.3">
                  <p:embed/>
                  <p:pic>
                    <p:nvPicPr>
                      <p:cNvPr id="2051" name="Object 1">
                        <a:extLst>
                          <a:ext uri="{FF2B5EF4-FFF2-40B4-BE49-F238E27FC236}">
                            <a16:creationId xmlns:a16="http://schemas.microsoft.com/office/drawing/2014/main" id="{3F80105F-5B23-47D5-853A-14023592ED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517" y="3733705"/>
                        <a:ext cx="2460996" cy="118398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21">
            <a:extLst>
              <a:ext uri="{FF2B5EF4-FFF2-40B4-BE49-F238E27FC236}">
                <a16:creationId xmlns:a16="http://schemas.microsoft.com/office/drawing/2014/main" id="{409330FF-A6AE-4991-8896-8A6366257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244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The car accelerates from rest for 5.0 s.</a:t>
            </a:r>
            <a:endParaRPr lang="en-US" altLang="en-US" b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3" name="Ink 16">
                <a:extLst>
                  <a:ext uri="{FF2B5EF4-FFF2-40B4-BE49-F238E27FC236}">
                    <a16:creationId xmlns:a16="http://schemas.microsoft.com/office/drawing/2014/main" id="{886D7849-F6FD-458F-BFA5-A9B18AF842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75" y="1801813"/>
              <a:ext cx="996950" cy="25400"/>
            </p14:xfrm>
          </p:contentPart>
        </mc:Choice>
        <mc:Fallback>
          <p:pic>
            <p:nvPicPr>
              <p:cNvPr id="2053" name="Ink 16">
                <a:extLst>
                  <a:ext uri="{FF2B5EF4-FFF2-40B4-BE49-F238E27FC236}">
                    <a16:creationId xmlns:a16="http://schemas.microsoft.com/office/drawing/2014/main" id="{886D7849-F6FD-458F-BFA5-A9B18AF842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4017" y="1791956"/>
                <a:ext cx="1015665" cy="451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9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1B17C578-1E1C-40CE-BE35-8052071826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 b="0">
                <a:latin typeface="Arial" panose="020B0604020202020204" pitchFamily="34" charset="0"/>
              </a:rPr>
              <a:t>(c) McGraw Hill Ryerson 2007</a:t>
            </a:r>
            <a:endParaRPr lang="en-US" altLang="en-US" sz="1400" b="0" i="0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2541374-9D3E-4210-8BE3-17B8FF7A5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pPr eaLnBrk="1" hangingPunct="1"/>
            <a:r>
              <a:rPr lang="en-US" altLang="en-US"/>
              <a:t>Calculating Acceleration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46D97DA-9D36-4A44-9906-8D2921F70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6503988" cy="3281363"/>
          </a:xfrm>
        </p:spPr>
        <p:txBody>
          <a:bodyPr/>
          <a:lstStyle/>
          <a:p>
            <a:pPr eaLnBrk="1" hangingPunct="1"/>
            <a:r>
              <a:rPr lang="en-US" altLang="en-US"/>
              <a:t>To find the </a:t>
            </a:r>
            <a:r>
              <a:rPr lang="en-US" altLang="en-US">
                <a:solidFill>
                  <a:srgbClr val="FF0000"/>
                </a:solidFill>
              </a:rPr>
              <a:t>change in velocity</a:t>
            </a:r>
            <a:r>
              <a:rPr lang="en-US" altLang="en-US"/>
              <a:t> when we know acceleration and time we use the equation:</a:t>
            </a:r>
          </a:p>
          <a:p>
            <a:pPr eaLnBrk="1" hangingPunct="1">
              <a:buFont typeface="Times" panose="02020603050405020304" pitchFamily="18" charset="0"/>
              <a:buNone/>
            </a:pPr>
            <a:endParaRPr lang="en-US" altLang="en-US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/>
              <a:t>Example:</a:t>
            </a:r>
          </a:p>
          <a:p>
            <a:pPr lvl="1" eaLnBrk="1" hangingPunct="1"/>
            <a:r>
              <a:rPr lang="en-US" altLang="en-US"/>
              <a:t>A car accelerates from </a:t>
            </a:r>
            <a:r>
              <a:rPr lang="en-US" altLang="en-US">
                <a:solidFill>
                  <a:srgbClr val="FF0000"/>
                </a:solidFill>
              </a:rPr>
              <a:t>rest </a:t>
            </a:r>
            <a:r>
              <a:rPr lang="en-US" altLang="en-US"/>
              <a:t>at </a:t>
            </a:r>
            <a:r>
              <a:rPr lang="en-US" altLang="en-US">
                <a:solidFill>
                  <a:srgbClr val="FF0000"/>
                </a:solidFill>
              </a:rPr>
              <a:t>3.0 m/s</a:t>
            </a:r>
            <a:r>
              <a:rPr lang="en-US" altLang="en-US" baseline="30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forward for </a:t>
            </a:r>
            <a:r>
              <a:rPr lang="en-US" altLang="en-US">
                <a:solidFill>
                  <a:srgbClr val="FF0000"/>
                </a:solidFill>
              </a:rPr>
              <a:t>5.0 s</a:t>
            </a:r>
            <a:r>
              <a:rPr lang="en-US" altLang="en-US"/>
              <a:t>. What is the </a:t>
            </a:r>
            <a:r>
              <a:rPr lang="en-US" altLang="en-US">
                <a:solidFill>
                  <a:srgbClr val="FF0000"/>
                </a:solidFill>
              </a:rPr>
              <a:t>velocity</a:t>
            </a:r>
            <a:r>
              <a:rPr lang="en-US" altLang="en-US"/>
              <a:t> of the car at the end of 5.0 s?</a:t>
            </a: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76E9C476-772A-4B11-8CD2-352D08D37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172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 See pages 396 - 397</a:t>
            </a: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630" name="Rectangle 10">
            <a:extLst>
              <a:ext uri="{FF2B5EF4-FFF2-40B4-BE49-F238E27FC236}">
                <a16:creationId xmlns:a16="http://schemas.microsoft.com/office/drawing/2014/main" id="{00AB8056-9529-44C8-A58D-CC1BC081D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pic>
        <p:nvPicPr>
          <p:cNvPr id="26631" name="Picture 11">
            <a:extLst>
              <a:ext uri="{FF2B5EF4-FFF2-40B4-BE49-F238E27FC236}">
                <a16:creationId xmlns:a16="http://schemas.microsoft.com/office/drawing/2014/main" id="{262C4A01-D016-459D-88E0-DEA7C628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2997200"/>
            <a:ext cx="23510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Rectangle 13">
            <a:extLst>
              <a:ext uri="{FF2B5EF4-FFF2-40B4-BE49-F238E27FC236}">
                <a16:creationId xmlns:a16="http://schemas.microsoft.com/office/drawing/2014/main" id="{58A0BDC8-C534-4E87-BF46-EAA5F83B3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26633" name="Rectangle 15">
            <a:extLst>
              <a:ext uri="{FF2B5EF4-FFF2-40B4-BE49-F238E27FC236}">
                <a16:creationId xmlns:a16="http://schemas.microsoft.com/office/drawing/2014/main" id="{05D0569F-913C-4C57-A2DA-26C460BB3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b="0">
              <a:latin typeface="Arial" panose="020B0604020202020204" pitchFamily="34" charset="0"/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2494DB2C-4810-4B4C-878A-4A7A7E4B7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4914900"/>
            <a:ext cx="51133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2000"/>
              <a:t>The car’s change in velocity is </a:t>
            </a:r>
            <a:r>
              <a:rPr lang="en-CA" altLang="en-US" sz="2000">
                <a:solidFill>
                  <a:srgbClr val="FF0000"/>
                </a:solidFill>
              </a:rPr>
              <a:t>15 m/s forward</a:t>
            </a:r>
            <a:r>
              <a:rPr lang="en-CA" altLang="en-US" sz="2000"/>
              <a:t>, therefore</a:t>
            </a:r>
          </a:p>
        </p:txBody>
      </p:sp>
      <p:sp>
        <p:nvSpPr>
          <p:cNvPr id="2062" name="Text Box 17">
            <a:extLst>
              <a:ext uri="{FF2B5EF4-FFF2-40B4-BE49-F238E27FC236}">
                <a16:creationId xmlns:a16="http://schemas.microsoft.com/office/drawing/2014/main" id="{C9F7365A-86C4-4702-A1F6-C4B1FA85B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308725"/>
            <a:ext cx="4779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2000"/>
              <a:t>The car’s velocity after 5.0 s is </a:t>
            </a:r>
            <a:r>
              <a:rPr lang="en-CA" altLang="en-US" sz="2000">
                <a:solidFill>
                  <a:srgbClr val="FF0000"/>
                </a:solidFill>
              </a:rPr>
              <a:t>15 m/s forward</a:t>
            </a:r>
            <a:r>
              <a:rPr lang="en-CA" altLang="en-US" sz="2000"/>
              <a:t>.</a:t>
            </a:r>
          </a:p>
        </p:txBody>
      </p:sp>
      <p:graphicFrame>
        <p:nvGraphicFramePr>
          <p:cNvPr id="26636" name="Object 0">
            <a:extLst>
              <a:ext uri="{FF2B5EF4-FFF2-40B4-BE49-F238E27FC236}">
                <a16:creationId xmlns:a16="http://schemas.microsoft.com/office/drawing/2014/main" id="{34576340-0C94-4C72-831D-3043F3EAE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4263" y="2408238"/>
          <a:ext cx="28336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9" name="Equation" r:id="rId5" imgW="787400" imgH="165100" progId="Equation.3">
                  <p:embed/>
                </p:oleObj>
              </mc:Choice>
              <mc:Fallback>
                <p:oleObj name="Equation" r:id="rId5" imgW="787400" imgH="165100" progId="Equation.3">
                  <p:embed/>
                  <p:pic>
                    <p:nvPicPr>
                      <p:cNvPr id="26636" name="Object 0">
                        <a:extLst>
                          <a:ext uri="{FF2B5EF4-FFF2-40B4-BE49-F238E27FC236}">
                            <a16:creationId xmlns:a16="http://schemas.microsoft.com/office/drawing/2014/main" id="{34576340-0C94-4C72-831D-3043F3EAED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408238"/>
                        <a:ext cx="2833687" cy="593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">
            <a:extLst>
              <a:ext uri="{FF2B5EF4-FFF2-40B4-BE49-F238E27FC236}">
                <a16:creationId xmlns:a16="http://schemas.microsoft.com/office/drawing/2014/main" id="{3F80105F-5B23-47D5-853A-14023592ED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900" y="4130675"/>
          <a:ext cx="15986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7" imgW="1295400" imgH="660400" progId="Equation.3">
                  <p:embed/>
                </p:oleObj>
              </mc:Choice>
              <mc:Fallback>
                <p:oleObj name="Equation" r:id="rId7" imgW="1295400" imgH="660400" progId="Equation.3">
                  <p:embed/>
                  <p:pic>
                    <p:nvPicPr>
                      <p:cNvPr id="2051" name="Object 1">
                        <a:extLst>
                          <a:ext uri="{FF2B5EF4-FFF2-40B4-BE49-F238E27FC236}">
                            <a16:creationId xmlns:a16="http://schemas.microsoft.com/office/drawing/2014/main" id="{3F80105F-5B23-47D5-853A-14023592ED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4130675"/>
                        <a:ext cx="1598613" cy="814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">
            <a:extLst>
              <a:ext uri="{FF2B5EF4-FFF2-40B4-BE49-F238E27FC236}">
                <a16:creationId xmlns:a16="http://schemas.microsoft.com/office/drawing/2014/main" id="{9D0428D9-2859-4D50-A2A1-D3E5425C2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6200" y="5359400"/>
          <a:ext cx="1243013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Equation" r:id="rId9" imgW="901700" imgH="660400" progId="Equation.3">
                  <p:embed/>
                </p:oleObj>
              </mc:Choice>
              <mc:Fallback>
                <p:oleObj name="Equation" r:id="rId9" imgW="901700" imgH="660400" progId="Equation.3">
                  <p:embed/>
                  <p:pic>
                    <p:nvPicPr>
                      <p:cNvPr id="2052" name="Object 2">
                        <a:extLst>
                          <a:ext uri="{FF2B5EF4-FFF2-40B4-BE49-F238E27FC236}">
                            <a16:creationId xmlns:a16="http://schemas.microsoft.com/office/drawing/2014/main" id="{9D0428D9-2859-4D50-A2A1-D3E5425C2D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359400"/>
                        <a:ext cx="1243013" cy="909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9" name="Text Box 21">
            <a:extLst>
              <a:ext uri="{FF2B5EF4-FFF2-40B4-BE49-F238E27FC236}">
                <a16:creationId xmlns:a16="http://schemas.microsoft.com/office/drawing/2014/main" id="{409330FF-A6AE-4991-8896-8A6366257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2440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 b="0">
                <a:solidFill>
                  <a:srgbClr val="0D5613"/>
                </a:solidFill>
                <a:latin typeface="Arial" panose="020B0604020202020204" pitchFamily="34" charset="0"/>
              </a:rPr>
              <a:t>The car accelerates from rest for 5.0 s.</a:t>
            </a:r>
            <a:endParaRPr lang="en-US" altLang="en-US" b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53" name="Ink 16">
                <a:extLst>
                  <a:ext uri="{FF2B5EF4-FFF2-40B4-BE49-F238E27FC236}">
                    <a16:creationId xmlns:a16="http://schemas.microsoft.com/office/drawing/2014/main" id="{886D7849-F6FD-458F-BFA5-A9B18AF842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3375" y="1801813"/>
              <a:ext cx="996950" cy="25400"/>
            </p14:xfrm>
          </p:contentPart>
        </mc:Choice>
        <mc:Fallback>
          <p:pic>
            <p:nvPicPr>
              <p:cNvPr id="2053" name="Ink 16">
                <a:extLst>
                  <a:ext uri="{FF2B5EF4-FFF2-40B4-BE49-F238E27FC236}">
                    <a16:creationId xmlns:a16="http://schemas.microsoft.com/office/drawing/2014/main" id="{886D7849-F6FD-458F-BFA5-A9B18AF842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34017" y="1791956"/>
                <a:ext cx="1015665" cy="451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5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2062" grpId="0" build="p"/>
    </p:bldLst>
  </p:timing>
</p:sld>
</file>

<file path=ppt/theme/theme1.xml><?xml version="1.0" encoding="utf-8"?>
<a:theme xmlns:a="http://schemas.openxmlformats.org/drawingml/2006/main" name="Lightbar">
  <a:themeElements>
    <a:clrScheme name="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0E713D"/>
      </a:hlink>
      <a:folHlink>
        <a:srgbClr val="0E713D"/>
      </a:folHlink>
    </a:clrScheme>
    <a:fontScheme name="Lightbar">
      <a:majorFont>
        <a:latin typeface="Lucida Grande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Lightbar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2004:Templates:Presentations:Designs:Lightbar</Template>
  <TotalTime>1365</TotalTime>
  <Words>1283</Words>
  <Application>Microsoft Office PowerPoint</Application>
  <PresentationFormat>On-screen Show (4:3)</PresentationFormat>
  <Paragraphs>132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Lightbar</vt:lpstr>
      <vt:lpstr>9.2 Calculating Acceleration</vt:lpstr>
      <vt:lpstr>Velocity-Time Graphs</vt:lpstr>
      <vt:lpstr>Determining Motion from a Velocity-Time Graph</vt:lpstr>
      <vt:lpstr>Determining Motion from a Velocity-Time Graph</vt:lpstr>
      <vt:lpstr>Calculating Acceleration</vt:lpstr>
      <vt:lpstr>Calculating Acceleration</vt:lpstr>
      <vt:lpstr>Calculating Acceleration</vt:lpstr>
      <vt:lpstr>Calculating Acceleration</vt:lpstr>
      <vt:lpstr>Calculating Acceleration</vt:lpstr>
      <vt:lpstr>Calculating Acceleration</vt:lpstr>
      <vt:lpstr>Calculating Acceleration</vt:lpstr>
      <vt:lpstr>Calculating Acceleration</vt:lpstr>
      <vt:lpstr>Calculating Acceleration</vt:lpstr>
      <vt:lpstr>Calculating Acceleration (continued)</vt:lpstr>
      <vt:lpstr>Gravity and Acceleration</vt:lpstr>
      <vt:lpstr>Calculating Motion Due to Gravity</vt:lpstr>
      <vt:lpstr>Calculating Motion Due to Gravity</vt:lpstr>
      <vt:lpstr>Calculating Motion Due to Gravity</vt:lpstr>
      <vt:lpstr>Calculating Motion Due to Gravity (continued)</vt:lpstr>
    </vt:vector>
  </TitlesOfParts>
  <Company>Evantage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Safety in the Science   Classroom</dc:title>
  <dc:creator>Lionel Sandner</dc:creator>
  <cp:lastModifiedBy>twilson</cp:lastModifiedBy>
  <cp:revision>117</cp:revision>
  <dcterms:created xsi:type="dcterms:W3CDTF">2007-02-28T23:56:53Z</dcterms:created>
  <dcterms:modified xsi:type="dcterms:W3CDTF">2018-04-30T21:54:54Z</dcterms:modified>
</cp:coreProperties>
</file>