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90" r:id="rId21"/>
    <p:sldId id="279" r:id="rId22"/>
    <p:sldId id="280" r:id="rId23"/>
    <p:sldId id="281" r:id="rId24"/>
    <p:sldId id="282" r:id="rId25"/>
    <p:sldId id="292" r:id="rId26"/>
    <p:sldId id="293" r:id="rId27"/>
    <p:sldId id="283" r:id="rId28"/>
    <p:sldId id="291" r:id="rId29"/>
    <p:sldId id="284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74" autoAdjust="0"/>
    <p:restoredTop sz="94660"/>
  </p:normalViewPr>
  <p:slideViewPr>
    <p:cSldViewPr snapToGrid="0">
      <p:cViewPr varScale="1">
        <p:scale>
          <a:sx n="42" d="100"/>
          <a:sy n="42" d="100"/>
        </p:scale>
        <p:origin x="6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689D2-B764-4CC0-9170-B0675A712815}" type="datetimeFigureOut">
              <a:rPr lang="en-CA" smtClean="0"/>
              <a:t>13/02/2018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F71AF-5072-494E-BFBC-1FA6EFC6C3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738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Who knows how this is done?</a:t>
            </a:r>
            <a:endParaRPr lang="en-CA" dirty="0"/>
          </a:p>
          <a:p>
            <a:r>
              <a:rPr lang="en-CA" dirty="0"/>
              <a:t>3 bases make a codon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3F3C2-D9A6-4124-8AAB-ED237688B1E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187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Label the diagram</a:t>
            </a:r>
          </a:p>
          <a:p>
            <a:r>
              <a:rPr lang="en-CA" dirty="0"/>
              <a:t>With so many base pairs replicating, the potential for a mismatch is common. </a:t>
            </a:r>
          </a:p>
          <a:p>
            <a:r>
              <a:rPr lang="en-CA" dirty="0"/>
              <a:t>Transcription</a:t>
            </a:r>
            <a:r>
              <a:rPr lang="en-CA" baseline="0" dirty="0"/>
              <a:t> and translation video 5 min:</a:t>
            </a:r>
          </a:p>
          <a:p>
            <a:r>
              <a:rPr lang="en-CA" dirty="0"/>
              <a:t>https://www.youtube.com/watch?v=2zAGAmTkZNY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3F3C2-D9A6-4124-8AAB-ED237688B1E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845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Label the diagram</a:t>
            </a:r>
          </a:p>
          <a:p>
            <a:r>
              <a:rPr lang="en-CA" dirty="0"/>
              <a:t>With so many base pairs replicating, the potential for a mismatch is common. </a:t>
            </a:r>
          </a:p>
          <a:p>
            <a:r>
              <a:rPr lang="en-CA" dirty="0"/>
              <a:t>Transcription</a:t>
            </a:r>
            <a:r>
              <a:rPr lang="en-CA" baseline="0" dirty="0"/>
              <a:t> and translation video 5 min:</a:t>
            </a:r>
          </a:p>
          <a:p>
            <a:r>
              <a:rPr lang="en-CA" dirty="0"/>
              <a:t>https://www.youtube.com/watch?v=2zAGAmTkZNY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3F3C2-D9A6-4124-8AAB-ED237688B1E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004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Argenine</a:t>
            </a:r>
            <a:endParaRPr lang="en-CA" dirty="0"/>
          </a:p>
          <a:p>
            <a:r>
              <a:rPr lang="en-CA" dirty="0"/>
              <a:t>RNA used uracil instead of thymine</a:t>
            </a:r>
            <a:r>
              <a:rPr lang="en-CA" baseline="0" dirty="0"/>
              <a:t>.</a:t>
            </a:r>
          </a:p>
          <a:p>
            <a:r>
              <a:rPr lang="en-CA" baseline="0" dirty="0" err="1"/>
              <a:t>Approx</a:t>
            </a:r>
            <a:r>
              <a:rPr lang="en-CA" baseline="0" dirty="0"/>
              <a:t> 3 billions bases in human genome</a:t>
            </a:r>
          </a:p>
          <a:p>
            <a:r>
              <a:rPr lang="en-CA" baseline="0" dirty="0"/>
              <a:t>4 bases combine to form 20 different amino acids – endless combinations to make any protein, </a:t>
            </a:r>
          </a:p>
          <a:p>
            <a:r>
              <a:rPr lang="en-CA" baseline="0" dirty="0"/>
              <a:t>Many redundant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3F3C2-D9A6-4124-8AAB-ED237688B1EC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637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Argenine</a:t>
            </a:r>
            <a:endParaRPr lang="en-CA" dirty="0"/>
          </a:p>
          <a:p>
            <a:r>
              <a:rPr lang="en-CA" dirty="0"/>
              <a:t>RNA used uracil instead of thymine</a:t>
            </a:r>
            <a:r>
              <a:rPr lang="en-CA" baseline="0" dirty="0"/>
              <a:t>.</a:t>
            </a:r>
          </a:p>
          <a:p>
            <a:r>
              <a:rPr lang="en-CA" baseline="0" dirty="0" err="1"/>
              <a:t>Approx</a:t>
            </a:r>
            <a:r>
              <a:rPr lang="en-CA" baseline="0" dirty="0"/>
              <a:t> 3 billions bases in human genome</a:t>
            </a:r>
          </a:p>
          <a:p>
            <a:r>
              <a:rPr lang="en-CA" baseline="0" dirty="0"/>
              <a:t>4 bases combine to form 20 different amino acids – endless combinations to make any protein, </a:t>
            </a:r>
          </a:p>
          <a:p>
            <a:r>
              <a:rPr lang="en-CA" baseline="0" dirty="0"/>
              <a:t>Many redundant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3F3C2-D9A6-4124-8AAB-ED237688B1EC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614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F10D5-E7FE-421A-8FB0-10E42194C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AD1E22-6F10-4349-9864-757BFD9F5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F1A379-09BE-4141-9B07-DCE35539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E01E-7096-4EE8-AB03-FC4787EF56FA}" type="datetimeFigureOut">
              <a:rPr lang="en-CA" smtClean="0"/>
              <a:t>13/02/2018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211D2A-EAF9-4E85-8F71-8A37C538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53E4B8-6F2C-49BD-8315-B096AF7B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41B6-DA99-4BD0-8F0E-5C14B4B65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741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EB8B02-856D-4CC3-B062-216EE554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CBD6F2-6021-4487-B610-C8C005610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F394CF-9D48-4221-B555-3E4C61A8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E01E-7096-4EE8-AB03-FC4787EF56FA}" type="datetimeFigureOut">
              <a:rPr lang="en-CA" smtClean="0"/>
              <a:t>13/02/2018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0E9AF6-3D13-4E7A-B35C-7F7E3ABA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9CAB7B-01C4-4650-B36D-2337611F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41B6-DA99-4BD0-8F0E-5C14B4B65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214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02A419F-358C-4976-8CDE-F500C4BAA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31D9DE-5FFC-4F86-9087-38ED90A51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0F4D69-AF30-48E9-85C0-223DA9689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E01E-7096-4EE8-AB03-FC4787EF56FA}" type="datetimeFigureOut">
              <a:rPr lang="en-CA" smtClean="0"/>
              <a:t>13/02/2018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67A2CE-2DDA-4A68-8E7A-84D8D0D7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ABBCFB-1294-46B8-9B53-C5AB8002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41B6-DA99-4BD0-8F0E-5C14B4B65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684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7407C-8554-4C6F-B3A5-9D34EEB49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90BDF5-C207-4631-97EE-171D49B58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1F300-1CA1-43B6-9EB3-E6F2E3678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E01E-7096-4EE8-AB03-FC4787EF56FA}" type="datetimeFigureOut">
              <a:rPr lang="en-CA" smtClean="0"/>
              <a:t>13/02/2018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6DBEBB-E8CE-400B-ADF7-37A935D4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FA3F22-CEB8-4A88-855D-FEEAC91C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41B6-DA99-4BD0-8F0E-5C14B4B65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280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39B20B-EE66-4C9F-BA4B-A1BCAC9F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D18143-C21F-4C3F-99A8-36AEC9F3F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74C969-BDC7-4AF8-9689-16ECB097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E01E-7096-4EE8-AB03-FC4787EF56FA}" type="datetimeFigureOut">
              <a:rPr lang="en-CA" smtClean="0"/>
              <a:t>13/02/2018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3D497B-9B7A-48F6-847A-DBA03EDE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59EB7D-62A8-4730-B6D0-D52541B6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41B6-DA99-4BD0-8F0E-5C14B4B65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998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A815B6-5BDA-4C27-8D93-CC737222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10DFE2-4E57-449C-BEF8-9B44E54CF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B6EC53-CF76-42DE-BE7C-44176E62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3347F6-DB0A-4A62-84AB-0EBC873B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E01E-7096-4EE8-AB03-FC4787EF56FA}" type="datetimeFigureOut">
              <a:rPr lang="en-CA" smtClean="0"/>
              <a:t>13/02/2018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6FBBD2-53DC-433D-90B4-2FBF6048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6D9A5A-EE8A-4126-B3E0-CCFAFBD3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41B6-DA99-4BD0-8F0E-5C14B4B65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656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9404C3-D660-4ECB-97D0-A788BBEF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BAE393-3640-4272-9D93-143B55A8A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D8E89C-A47D-46F3-BBE0-166703417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871B590-414D-49E4-87CD-9D2C7C50F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3E0B19-06E9-4EF3-90E3-74473FF53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72CCBB-28D9-4331-8049-6F5BD8D4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E01E-7096-4EE8-AB03-FC4787EF56FA}" type="datetimeFigureOut">
              <a:rPr lang="en-CA" smtClean="0"/>
              <a:t>13/02/2018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7276EE-8632-40DB-8F92-374053A5B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39F36C1-6CD6-4712-9403-8B4BB871C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41B6-DA99-4BD0-8F0E-5C14B4B65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42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51B80E-C2C4-4051-966D-D3373DD7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8D71E57-409D-4A8F-830B-5070B5D1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E01E-7096-4EE8-AB03-FC4787EF56FA}" type="datetimeFigureOut">
              <a:rPr lang="en-CA" smtClean="0"/>
              <a:t>13/02/2018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9250BD-6138-4581-9697-E48D059E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F89D19-BF89-4BF9-82E7-3142C00F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41B6-DA99-4BD0-8F0E-5C14B4B65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719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F69CA9-5749-4036-8645-508CCF01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E01E-7096-4EE8-AB03-FC4787EF56FA}" type="datetimeFigureOut">
              <a:rPr lang="en-CA" smtClean="0"/>
              <a:t>13/02/2018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B4984B-F275-41AD-B510-2499CDFED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B920F7-10EB-4ED6-8EEE-14C22BD3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41B6-DA99-4BD0-8F0E-5C14B4B65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947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49A88B-428E-4557-B8D6-FF40C58C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7F17C2-A941-4B4F-96C6-F0E5FB1C6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64EACF-8C3F-4F31-95E2-926199D6F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E00B18-A774-48D3-94C8-5D07EE1AF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E01E-7096-4EE8-AB03-FC4787EF56FA}" type="datetimeFigureOut">
              <a:rPr lang="en-CA" smtClean="0"/>
              <a:t>13/02/2018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8E15A6-4A0F-497C-ACFF-34552590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2C4583-C5BC-4C05-9393-2F63336D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41B6-DA99-4BD0-8F0E-5C14B4B65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50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8A9E32-BB3A-44FC-B50B-69DF01BD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B00DFD-2BB7-48C1-AD84-AE3820A1F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0A3F3A-56BC-4D46-9EEC-3C1A1F8B1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45CD1D-DB88-4C0D-8DF3-3C284558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E01E-7096-4EE8-AB03-FC4787EF56FA}" type="datetimeFigureOut">
              <a:rPr lang="en-CA" smtClean="0"/>
              <a:t>13/02/2018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B62768-3363-4FE1-8264-118126A9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B0127A-D13D-4E7D-ACA1-A803D03B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41B6-DA99-4BD0-8F0E-5C14B4B65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281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5F31520-8BFC-465F-8E73-783809B5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24AB0D-4F11-420D-AFAD-EFE6E3F97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1B6E16-8A69-4294-A5E8-30650A096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E01E-7096-4EE8-AB03-FC4787EF56FA}" type="datetimeFigureOut">
              <a:rPr lang="en-CA" smtClean="0"/>
              <a:t>13/02/2018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91731D-5E23-47DB-B181-D2EA49202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5FC6D9-4285-458F-AECA-74762627B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841B6-DA99-4BD0-8F0E-5C14B4B65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454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5mJbP23Bu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kq9AcBcoh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Elo-zX1k8M&amp;list=PL-Mqhdan0qYVBC8ILBb-AQKfNNRmBM0N-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DBA2B-1B1E-4E57-AFFA-1CD3CB060D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Gene Expression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A442E12-05BF-4B2E-8753-52CDCCEC5A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From code to protein</a:t>
            </a:r>
          </a:p>
        </p:txBody>
      </p:sp>
    </p:spTree>
    <p:extLst>
      <p:ext uri="{BB962C8B-B14F-4D97-AF65-F5344CB8AC3E}">
        <p14:creationId xmlns:p14="http://schemas.microsoft.com/office/powerpoint/2010/main" val="290336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Amoeba Sisters Protein Synthesis</a:t>
            </a:r>
          </a:p>
          <a:p>
            <a:r>
              <a:rPr lang="en-CA" dirty="0">
                <a:hlinkClick r:id="rId2"/>
              </a:rPr>
              <a:t>https://www.youtube.com/watch?v=h5mJbP23Buo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539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mRNA strand forms a copy of a portion of DNA strand coding for a protein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RNA uses Uracil instead of Thymine</a:t>
            </a:r>
          </a:p>
          <a:p>
            <a:endParaRPr lang="en-CA" dirty="0"/>
          </a:p>
        </p:txBody>
      </p:sp>
      <p:pic>
        <p:nvPicPr>
          <p:cNvPr id="1026" name="Picture 2" descr="Image result for rna uses uracil instead of thym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t="45605" r="13779" b="8373"/>
          <a:stretch/>
        </p:blipFill>
        <p:spPr bwMode="auto">
          <a:xfrm>
            <a:off x="1693333" y="2688167"/>
            <a:ext cx="8669867" cy="362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24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Try This: What is the complementary RNA strand?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DNA        CAGTTATGCCA</a:t>
            </a:r>
          </a:p>
        </p:txBody>
      </p:sp>
    </p:spTree>
    <p:extLst>
      <p:ext uri="{BB962C8B-B14F-4D97-AF65-F5344CB8AC3E}">
        <p14:creationId xmlns:p14="http://schemas.microsoft.com/office/powerpoint/2010/main" val="2433086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Try This: What is the complementary RNA strand?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DNA        CAGTTATGCCA</a:t>
            </a:r>
          </a:p>
          <a:p>
            <a:r>
              <a:rPr lang="en-CA" sz="3600" dirty="0">
                <a:solidFill>
                  <a:srgbClr val="FF0000"/>
                </a:solidFill>
              </a:rPr>
              <a:t>RNA	GUCAAUACGGU</a:t>
            </a:r>
          </a:p>
        </p:txBody>
      </p:sp>
    </p:spTree>
    <p:extLst>
      <p:ext uri="{BB962C8B-B14F-4D97-AF65-F5344CB8AC3E}">
        <p14:creationId xmlns:p14="http://schemas.microsoft.com/office/powerpoint/2010/main" val="2009529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is Transcription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/>
              <a:t>It is needed to get the </a:t>
            </a:r>
            <a:r>
              <a:rPr lang="en-CA" sz="3200" b="1" u="sng" dirty="0"/>
              <a:t>DNA message</a:t>
            </a:r>
            <a:r>
              <a:rPr lang="en-CA" sz="3200" dirty="0"/>
              <a:t> out of the</a:t>
            </a:r>
            <a:r>
              <a:rPr lang="en-CA" sz="3200" b="1" dirty="0"/>
              <a:t> </a:t>
            </a:r>
            <a:r>
              <a:rPr lang="en-CA" sz="3200" b="1" u="sng" dirty="0"/>
              <a:t>nucleus</a:t>
            </a:r>
            <a:r>
              <a:rPr lang="en-CA" sz="3200" dirty="0"/>
              <a:t> so the ribosomes know what</a:t>
            </a:r>
            <a:r>
              <a:rPr lang="en-CA" sz="3200" u="sng" dirty="0"/>
              <a:t> </a:t>
            </a:r>
            <a:r>
              <a:rPr lang="en-CA" sz="3200" b="1" u="sng" dirty="0"/>
              <a:t>protein</a:t>
            </a:r>
            <a:r>
              <a:rPr lang="en-CA" sz="3200" dirty="0"/>
              <a:t> to make.</a:t>
            </a:r>
          </a:p>
          <a:p>
            <a:r>
              <a:rPr lang="en-CA" sz="3200" dirty="0"/>
              <a:t>Without transcription, the ribosome would have no idea what proteins the body needed and would not make any.</a:t>
            </a:r>
          </a:p>
        </p:txBody>
      </p:sp>
    </p:spTree>
    <p:extLst>
      <p:ext uri="{BB962C8B-B14F-4D97-AF65-F5344CB8AC3E}">
        <p14:creationId xmlns:p14="http://schemas.microsoft.com/office/powerpoint/2010/main" val="2286805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88103" cy="1325563"/>
          </a:xfrm>
        </p:spPr>
        <p:txBody>
          <a:bodyPr/>
          <a:lstStyle/>
          <a:p>
            <a:r>
              <a:rPr lang="en-CA" dirty="0"/>
              <a:t>Message leaves Nucleus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088103" cy="4351338"/>
          </a:xfrm>
        </p:spPr>
        <p:txBody>
          <a:bodyPr/>
          <a:lstStyle/>
          <a:p>
            <a:r>
              <a:rPr lang="en-CA" sz="3200" dirty="0"/>
              <a:t>Once the message is copied, the mRNA </a:t>
            </a:r>
            <a:r>
              <a:rPr lang="en-CA" sz="3200" b="1" dirty="0"/>
              <a:t>exits the nucleus </a:t>
            </a:r>
            <a:r>
              <a:rPr lang="en-CA" sz="3200" dirty="0"/>
              <a:t>through a nuclear pore and </a:t>
            </a:r>
            <a:r>
              <a:rPr lang="en-CA" sz="3200" b="1" dirty="0"/>
              <a:t>moves into the cytoplasm </a:t>
            </a:r>
            <a:r>
              <a:rPr lang="en-CA" sz="3200" dirty="0"/>
              <a:t>to the ribosomes</a:t>
            </a:r>
            <a:r>
              <a:rPr lang="en-CA" dirty="0"/>
              <a:t>.</a:t>
            </a:r>
          </a:p>
        </p:txBody>
      </p:sp>
      <p:pic>
        <p:nvPicPr>
          <p:cNvPr id="1026" name="Picture 2" descr="Image result for mrNA exiting nucle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6" b="22088"/>
          <a:stretch/>
        </p:blipFill>
        <p:spPr bwMode="auto">
          <a:xfrm>
            <a:off x="6553199" y="152558"/>
            <a:ext cx="5638801" cy="67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20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67518" cy="1325563"/>
          </a:xfrm>
        </p:spPr>
        <p:txBody>
          <a:bodyPr>
            <a:normAutofit fontScale="90000"/>
          </a:bodyPr>
          <a:lstStyle/>
          <a:p>
            <a:r>
              <a:rPr lang="en-CA" dirty="0"/>
              <a:t>How is the message </a:t>
            </a:r>
            <a:r>
              <a:rPr lang="en-CA" i="1" dirty="0"/>
              <a:t>translated into a protein</a:t>
            </a:r>
            <a:r>
              <a:rPr lang="en-CA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643" y="2420471"/>
            <a:ext cx="4815840" cy="4437529"/>
          </a:xfrm>
        </p:spPr>
        <p:txBody>
          <a:bodyPr>
            <a:normAutofit/>
          </a:bodyPr>
          <a:lstStyle/>
          <a:p>
            <a:r>
              <a:rPr lang="en-CA" sz="3200" dirty="0"/>
              <a:t>The </a:t>
            </a:r>
            <a:r>
              <a:rPr lang="en-CA" sz="3200" b="1" dirty="0"/>
              <a:t>ribosomes</a:t>
            </a:r>
            <a:r>
              <a:rPr lang="en-CA" sz="3200" dirty="0"/>
              <a:t> “read” the message and build the protein in a process called </a:t>
            </a:r>
            <a:r>
              <a:rPr lang="en-CA" sz="3200" b="1" dirty="0"/>
              <a:t>translation</a:t>
            </a:r>
          </a:p>
        </p:txBody>
      </p:sp>
      <p:pic>
        <p:nvPicPr>
          <p:cNvPr id="5" name="Picture 2" descr="Image result for mrNA exiting nucle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t="44043" b="3800"/>
          <a:stretch/>
        </p:blipFill>
        <p:spPr bwMode="auto">
          <a:xfrm>
            <a:off x="5505483" y="0"/>
            <a:ext cx="6686517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13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089"/>
            <a:ext cx="10515600" cy="1325563"/>
          </a:xfrm>
        </p:spPr>
        <p:txBody>
          <a:bodyPr/>
          <a:lstStyle/>
          <a:p>
            <a:r>
              <a:rPr lang="en-CA" dirty="0"/>
              <a:t>Three types of RNA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2065601"/>
            <a:ext cx="10515600" cy="4351338"/>
          </a:xfrm>
        </p:spPr>
        <p:txBody>
          <a:bodyPr/>
          <a:lstStyle/>
          <a:p>
            <a:r>
              <a:rPr lang="en-CA" dirty="0"/>
              <a:t>mRNA				</a:t>
            </a:r>
            <a:r>
              <a:rPr lang="en-CA" dirty="0" err="1"/>
              <a:t>rRNA</a:t>
            </a:r>
            <a:r>
              <a:rPr lang="en-CA" dirty="0"/>
              <a:t>				</a:t>
            </a:r>
            <a:r>
              <a:rPr lang="en-CA" dirty="0" err="1"/>
              <a:t>tRNA</a:t>
            </a:r>
            <a:endParaRPr lang="en-CA" dirty="0"/>
          </a:p>
        </p:txBody>
      </p:sp>
      <p:pic>
        <p:nvPicPr>
          <p:cNvPr id="2051" name="Picture 3" descr="Dna Pic 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1"/>
          <a:stretch/>
        </p:blipFill>
        <p:spPr bwMode="auto">
          <a:xfrm>
            <a:off x="8486246" y="3189284"/>
            <a:ext cx="1882567" cy="329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NA Pic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3310"/>
            <a:ext cx="2556403" cy="363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mage result for rrna imag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1" t="16201" r="38241" b="31810"/>
          <a:stretch/>
        </p:blipFill>
        <p:spPr bwMode="auto">
          <a:xfrm>
            <a:off x="4653491" y="3052098"/>
            <a:ext cx="2573867" cy="35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390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6" name="Picture 4" descr="Image result for rrna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109"/>
            <a:ext cx="8124825" cy="61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65125"/>
            <a:ext cx="11988800" cy="1325563"/>
          </a:xfrm>
        </p:spPr>
        <p:txBody>
          <a:bodyPr/>
          <a:lstStyle/>
          <a:p>
            <a:r>
              <a:rPr lang="en-CA" b="1" dirty="0"/>
              <a:t>Translation (Protein Synthesis) – from RNA to Protein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5625"/>
            <a:ext cx="11900647" cy="5223304"/>
          </a:xfrm>
        </p:spPr>
        <p:txBody>
          <a:bodyPr>
            <a:normAutofit/>
          </a:bodyPr>
          <a:lstStyle/>
          <a:p>
            <a:r>
              <a:rPr lang="en-CA" dirty="0"/>
              <a:t>Ribosomes “read” the sequence of bases in </a:t>
            </a:r>
            <a:r>
              <a:rPr lang="en-CA" b="1" dirty="0"/>
              <a:t>groups of three (codon</a:t>
            </a:r>
            <a:r>
              <a:rPr lang="en-CA" dirty="0"/>
              <a:t>), starting at the “start” codon.</a:t>
            </a:r>
          </a:p>
          <a:p>
            <a:r>
              <a:rPr lang="en-CA" dirty="0"/>
              <a:t>Each codon codes for a particular </a:t>
            </a:r>
            <a:r>
              <a:rPr lang="en-CA" b="1" dirty="0"/>
              <a:t>amino acid</a:t>
            </a:r>
            <a:r>
              <a:rPr lang="en-CA" dirty="0"/>
              <a:t>. </a:t>
            </a:r>
          </a:p>
          <a:p>
            <a:r>
              <a:rPr lang="en-CA" dirty="0"/>
              <a:t>Amino acids are the building blocks of </a:t>
            </a:r>
            <a:r>
              <a:rPr lang="en-CA" b="1" dirty="0"/>
              <a:t>protein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2" descr="Image result for codon RNA strand">
            <a:extLst>
              <a:ext uri="{FF2B5EF4-FFF2-40B4-BE49-F238E27FC236}">
                <a16:creationId xmlns:a16="http://schemas.microsoft.com/office/drawing/2014/main" xmlns="" id="{6E3E18A1-5C4F-4972-8767-BD5C06794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45" y="4023962"/>
            <a:ext cx="8520953" cy="227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47" y="2683183"/>
            <a:ext cx="4368800" cy="1325563"/>
          </a:xfrm>
        </p:spPr>
        <p:txBody>
          <a:bodyPr>
            <a:normAutofit fontScale="90000"/>
          </a:bodyPr>
          <a:lstStyle/>
          <a:p>
            <a:r>
              <a:rPr lang="en-CA" dirty="0"/>
              <a:t>The sequence of bases is the </a:t>
            </a:r>
            <a:r>
              <a:rPr lang="en-CA" b="1" dirty="0"/>
              <a:t>code</a:t>
            </a:r>
            <a:r>
              <a:rPr lang="en-CA" dirty="0"/>
              <a:t> that determines the trait or </a:t>
            </a:r>
            <a:r>
              <a:rPr lang="en-CA" b="1" dirty="0"/>
              <a:t>protein</a:t>
            </a:r>
            <a:r>
              <a:rPr lang="en-CA" dirty="0"/>
              <a:t>.</a:t>
            </a:r>
            <a:r>
              <a:rPr lang="en-CA" baseline="0" dirty="0"/>
              <a:t>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5122" name="Picture 2" descr="Image result for DNA chromosomes nucleu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47" y="725314"/>
            <a:ext cx="6668302" cy="524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810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65125"/>
            <a:ext cx="11988800" cy="1325563"/>
          </a:xfrm>
        </p:spPr>
        <p:txBody>
          <a:bodyPr/>
          <a:lstStyle/>
          <a:p>
            <a:r>
              <a:rPr lang="en-CA" b="1" dirty="0"/>
              <a:t>Translation (Protein Synthesis) – from RNA to Protein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5610730" cy="5223304"/>
          </a:xfrm>
        </p:spPr>
        <p:txBody>
          <a:bodyPr>
            <a:normAutofit/>
          </a:bodyPr>
          <a:lstStyle/>
          <a:p>
            <a:r>
              <a:rPr lang="en-CA" dirty="0"/>
              <a:t>Another form of RNA (</a:t>
            </a:r>
            <a:r>
              <a:rPr lang="en-CA" dirty="0" err="1"/>
              <a:t>tRNA</a:t>
            </a:r>
            <a:r>
              <a:rPr lang="en-CA" dirty="0"/>
              <a:t>) brings amino acids to the ribosome to create a </a:t>
            </a:r>
            <a:r>
              <a:rPr lang="en-CA" b="1" dirty="0"/>
              <a:t>chain,</a:t>
            </a:r>
            <a:r>
              <a:rPr lang="en-CA" dirty="0"/>
              <a:t> forming the </a:t>
            </a:r>
            <a:r>
              <a:rPr lang="en-CA" b="1" dirty="0"/>
              <a:t>protein</a:t>
            </a:r>
          </a:p>
          <a:p>
            <a:r>
              <a:rPr lang="en-CA" dirty="0"/>
              <a:t>Ribosome moves along mRNA until it reaches “</a:t>
            </a:r>
            <a:r>
              <a:rPr lang="en-CA" b="1" dirty="0"/>
              <a:t>stop</a:t>
            </a:r>
            <a:r>
              <a:rPr lang="en-CA" dirty="0"/>
              <a:t>” codon.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4" descr="Image result for transcrip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9"/>
          <a:stretch/>
        </p:blipFill>
        <p:spPr bwMode="auto">
          <a:xfrm>
            <a:off x="6197600" y="1634696"/>
            <a:ext cx="5581650" cy="522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519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28016"/>
            <a:ext cx="3858768" cy="3712464"/>
          </a:xfrm>
        </p:spPr>
        <p:txBody>
          <a:bodyPr>
            <a:normAutofit fontScale="90000"/>
          </a:bodyPr>
          <a:lstStyle/>
          <a:p>
            <a:r>
              <a:rPr lang="en-CA" dirty="0"/>
              <a:t>Codon Chart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sz="3200" dirty="0"/>
              <a:t>What amino acid does CGU code for?</a:t>
            </a:r>
            <a:br>
              <a:rPr lang="en-CA" sz="3200" dirty="0"/>
            </a:br>
            <a:endParaRPr lang="en-CA" sz="3200" dirty="0"/>
          </a:p>
        </p:txBody>
      </p:sp>
      <p:pic>
        <p:nvPicPr>
          <p:cNvPr id="3074" name="Picture 2" descr="Image result for codon cha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208" y="97505"/>
            <a:ext cx="7717536" cy="702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36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28016"/>
            <a:ext cx="3858768" cy="3712464"/>
          </a:xfrm>
        </p:spPr>
        <p:txBody>
          <a:bodyPr>
            <a:normAutofit fontScale="90000"/>
          </a:bodyPr>
          <a:lstStyle/>
          <a:p>
            <a:r>
              <a:rPr lang="en-CA" dirty="0"/>
              <a:t>Codon Chart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sz="3200" dirty="0"/>
              <a:t>What amino acid does CGU code for?</a:t>
            </a:r>
            <a:br>
              <a:rPr lang="en-CA" sz="3200" dirty="0"/>
            </a:br>
            <a:endParaRPr lang="en-CA" sz="3200" dirty="0"/>
          </a:p>
        </p:txBody>
      </p:sp>
      <p:pic>
        <p:nvPicPr>
          <p:cNvPr id="5" name="Content Placeholder 4" descr="Image result for codon tabl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9" t="6907"/>
          <a:stretch/>
        </p:blipFill>
        <p:spPr bwMode="auto">
          <a:xfrm>
            <a:off x="3769420" y="536474"/>
            <a:ext cx="8674828" cy="632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14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the resulting amino acid sequence?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RNA </a:t>
            </a:r>
            <a:r>
              <a:rPr lang="en-CA" sz="3600" dirty="0">
                <a:solidFill>
                  <a:srgbClr val="FF0000"/>
                </a:solidFill>
              </a:rPr>
              <a:t> 	</a:t>
            </a:r>
            <a:r>
              <a:rPr lang="en-CA" sz="3600" dirty="0"/>
              <a:t>GUC AAU ACG GUA</a:t>
            </a:r>
          </a:p>
        </p:txBody>
      </p:sp>
      <p:pic>
        <p:nvPicPr>
          <p:cNvPr id="4" name="Picture 2" descr="Image result for codon chart">
            <a:extLst>
              <a:ext uri="{FF2B5EF4-FFF2-40B4-BE49-F238E27FC236}">
                <a16:creationId xmlns:a16="http://schemas.microsoft.com/office/drawing/2014/main" xmlns="" id="{ADA3A227-E721-4ABC-BD12-E8EC24167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25" y="1364343"/>
            <a:ext cx="5545182" cy="504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3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the amino acid sequence?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RNA </a:t>
            </a:r>
            <a:r>
              <a:rPr lang="en-CA" sz="3600" dirty="0">
                <a:solidFill>
                  <a:srgbClr val="FF0000"/>
                </a:solidFill>
              </a:rPr>
              <a:t> 			</a:t>
            </a:r>
            <a:r>
              <a:rPr lang="en-CA" sz="3600" dirty="0"/>
              <a:t>GUC AAU ACG GUA</a:t>
            </a:r>
          </a:p>
          <a:p>
            <a:r>
              <a:rPr lang="en-CA" sz="3600" dirty="0"/>
              <a:t>Amino acids		</a:t>
            </a:r>
            <a:r>
              <a:rPr lang="en-CA" sz="3600" dirty="0">
                <a:solidFill>
                  <a:srgbClr val="FF0000"/>
                </a:solidFill>
              </a:rPr>
              <a:t>Val – </a:t>
            </a:r>
            <a:r>
              <a:rPr lang="en-CA" sz="3600" dirty="0" err="1">
                <a:solidFill>
                  <a:srgbClr val="FF0000"/>
                </a:solidFill>
              </a:rPr>
              <a:t>Asn</a:t>
            </a:r>
            <a:r>
              <a:rPr lang="en-CA" sz="3600" dirty="0">
                <a:solidFill>
                  <a:srgbClr val="FF0000"/>
                </a:solidFill>
              </a:rPr>
              <a:t> – </a:t>
            </a:r>
            <a:r>
              <a:rPr lang="en-CA" sz="3600" dirty="0" err="1">
                <a:solidFill>
                  <a:srgbClr val="FF0000"/>
                </a:solidFill>
              </a:rPr>
              <a:t>Thr</a:t>
            </a:r>
            <a:r>
              <a:rPr lang="en-CA" sz="3600" dirty="0">
                <a:solidFill>
                  <a:srgbClr val="FF0000"/>
                </a:solidFill>
              </a:rPr>
              <a:t> - Asp</a:t>
            </a:r>
          </a:p>
        </p:txBody>
      </p:sp>
    </p:spTree>
    <p:extLst>
      <p:ext uri="{BB962C8B-B14F-4D97-AF65-F5344CB8AC3E}">
        <p14:creationId xmlns:p14="http://schemas.microsoft.com/office/powerpoint/2010/main" val="359517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is Translation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Translation is need to </a:t>
            </a:r>
            <a:r>
              <a:rPr lang="en-CA" b="1" dirty="0"/>
              <a:t>synthesize (make) proteins</a:t>
            </a:r>
            <a:r>
              <a:rPr lang="en-CA" dirty="0"/>
              <a:t>.</a:t>
            </a:r>
          </a:p>
          <a:p>
            <a:r>
              <a:rPr lang="en-CA" dirty="0"/>
              <a:t>Without translation, proteins wound not be made and we could not replace the proteins that are used by our bodies to grow, repair, or replace damaged tissue. </a:t>
            </a:r>
          </a:p>
          <a:p>
            <a:r>
              <a:rPr lang="en-CA" i="1" dirty="0"/>
              <a:t>You could </a:t>
            </a:r>
            <a:r>
              <a:rPr lang="en-CA" b="1" i="1" u="sng" dirty="0"/>
              <a:t>NOT</a:t>
            </a:r>
            <a:r>
              <a:rPr lang="en-CA" i="1" dirty="0"/>
              <a:t> replace the hair that we loose every day; could NOT grow long fingernails; be able to fight off diseases; cells would fall apart because the proteins were not being </a:t>
            </a:r>
            <a:r>
              <a:rPr lang="en-CA" b="1" i="1" u="sng" dirty="0"/>
              <a:t>replaced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7010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Protein Synthesis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www.youtube.com/watch?v=Ikq9AcBcohA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29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89320" cy="1325563"/>
          </a:xfrm>
        </p:spPr>
        <p:txBody>
          <a:bodyPr/>
          <a:lstStyle/>
          <a:p>
            <a:r>
              <a:rPr lang="en-CA" dirty="0"/>
              <a:t>Gene Expression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 </a:t>
            </a:r>
          </a:p>
        </p:txBody>
      </p:sp>
      <p:pic>
        <p:nvPicPr>
          <p:cNvPr id="5" name="Picture 2" descr="Image result for translation simpl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125"/>
            <a:ext cx="6085523" cy="583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132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6F034-5831-41FF-9327-A142E6D4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 Expression</a:t>
            </a:r>
          </a:p>
        </p:txBody>
      </p:sp>
      <p:pic>
        <p:nvPicPr>
          <p:cNvPr id="2050" name="Picture 2" descr="Image result for codon RNA strand">
            <a:extLst>
              <a:ext uri="{FF2B5EF4-FFF2-40B4-BE49-F238E27FC236}">
                <a16:creationId xmlns:a16="http://schemas.microsoft.com/office/drawing/2014/main" xmlns="" id="{A306660A-1DAB-4988-BEE6-9D68460605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3" y="1360745"/>
            <a:ext cx="10085294" cy="49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51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pic>
        <p:nvPicPr>
          <p:cNvPr id="2050" name="Picture 2" descr="Image result for transcrip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64" y="-668242"/>
            <a:ext cx="6845205" cy="68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5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the importance of proteins?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Proteins are made up of smaller building blocks called </a:t>
            </a:r>
            <a:r>
              <a:rPr lang="en-CA" b="1" dirty="0"/>
              <a:t>amino acids</a:t>
            </a:r>
            <a:r>
              <a:rPr lang="en-CA" dirty="0"/>
              <a:t>, joined together in chains. </a:t>
            </a:r>
          </a:p>
          <a:p>
            <a:r>
              <a:rPr lang="en-CA" i="1" dirty="0"/>
              <a:t>Proteins are molecules that all the cells of the body need in order to work properly.</a:t>
            </a:r>
          </a:p>
          <a:p>
            <a:pPr lvl="0"/>
            <a:r>
              <a:rPr lang="en-CA" dirty="0"/>
              <a:t>They </a:t>
            </a:r>
            <a:r>
              <a:rPr lang="en-CA" b="1" dirty="0"/>
              <a:t>determine the characteristics </a:t>
            </a:r>
            <a:r>
              <a:rPr lang="en-CA" dirty="0"/>
              <a:t>of the organism.</a:t>
            </a:r>
          </a:p>
          <a:p>
            <a:r>
              <a:rPr lang="en-CA" dirty="0"/>
              <a:t>Some proteins </a:t>
            </a:r>
            <a:r>
              <a:rPr lang="en-CA" b="1" dirty="0"/>
              <a:t>carry out cell functions </a:t>
            </a:r>
          </a:p>
          <a:p>
            <a:r>
              <a:rPr lang="en-CA" dirty="0"/>
              <a:t>Some proteins are parts </a:t>
            </a:r>
            <a:r>
              <a:rPr lang="en-CA" b="1" dirty="0"/>
              <a:t>of cell structures (collagen, keratin, elastin)</a:t>
            </a:r>
            <a:endParaRPr lang="en-CA" dirty="0"/>
          </a:p>
          <a:p>
            <a:r>
              <a:rPr lang="en-CA" dirty="0"/>
              <a:t>Some </a:t>
            </a:r>
            <a:r>
              <a:rPr lang="en-CA" b="1" dirty="0"/>
              <a:t>drive chemical reactions </a:t>
            </a:r>
            <a:r>
              <a:rPr lang="en-CA" dirty="0"/>
              <a:t>within the body (enzymes) </a:t>
            </a:r>
          </a:p>
          <a:p>
            <a:r>
              <a:rPr lang="en-CA" dirty="0"/>
              <a:t>Some are </a:t>
            </a:r>
            <a:r>
              <a:rPr lang="en-CA" b="1" dirty="0"/>
              <a:t>messengers</a:t>
            </a:r>
            <a:r>
              <a:rPr lang="en-CA" dirty="0"/>
              <a:t> (hormones).</a:t>
            </a:r>
          </a:p>
          <a:p>
            <a:r>
              <a:rPr lang="en-CA" dirty="0"/>
              <a:t>Some are in our blood (hemoglobin, antibodies, clotting factors)</a:t>
            </a:r>
          </a:p>
          <a:p>
            <a:r>
              <a:rPr lang="en-CA" dirty="0"/>
              <a:t>Humans have as many as 100 000 proteins.</a:t>
            </a:r>
          </a:p>
        </p:txBody>
      </p:sp>
    </p:spTree>
    <p:extLst>
      <p:ext uri="{BB962C8B-B14F-4D97-AF65-F5344CB8AC3E}">
        <p14:creationId xmlns:p14="http://schemas.microsoft.com/office/powerpoint/2010/main" val="854479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CA" dirty="0"/>
              <a:t>Protein Synthesis Worksheet – all except last 5 questions</a:t>
            </a:r>
          </a:p>
        </p:txBody>
      </p:sp>
    </p:spTree>
    <p:extLst>
      <p:ext uri="{BB962C8B-B14F-4D97-AF65-F5344CB8AC3E}">
        <p14:creationId xmlns:p14="http://schemas.microsoft.com/office/powerpoint/2010/main" val="2237737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Errors in DNA Replication cause 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946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Protein Synthesis (Gene Expression) </a:t>
            </a:r>
          </a:p>
        </p:txBody>
      </p:sp>
      <p:pic>
        <p:nvPicPr>
          <p:cNvPr id="16386" name="Picture 2" descr="Image result for transcripti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8"/>
          <a:stretch/>
        </p:blipFill>
        <p:spPr bwMode="auto">
          <a:xfrm>
            <a:off x="2082800" y="1241425"/>
            <a:ext cx="8585200" cy="533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9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Where are proteins made?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Proteins are made in the </a:t>
            </a:r>
            <a:r>
              <a:rPr lang="en-CA" b="1" dirty="0"/>
              <a:t>cytoplasm</a:t>
            </a:r>
            <a:r>
              <a:rPr lang="en-CA" dirty="0"/>
              <a:t> of the cell by </a:t>
            </a:r>
            <a:r>
              <a:rPr lang="en-CA" b="1" dirty="0"/>
              <a:t>ribosomes</a:t>
            </a:r>
            <a:r>
              <a:rPr lang="en-CA" dirty="0"/>
              <a:t>. </a:t>
            </a:r>
          </a:p>
          <a:p>
            <a:r>
              <a:rPr lang="en-CA" dirty="0"/>
              <a:t>Ribosomes are made in the </a:t>
            </a:r>
            <a:r>
              <a:rPr lang="en-CA" b="1" dirty="0"/>
              <a:t>nucleolus</a:t>
            </a:r>
            <a:r>
              <a:rPr lang="en-CA" dirty="0"/>
              <a:t> and then move to the cytoplasm. </a:t>
            </a:r>
          </a:p>
        </p:txBody>
      </p:sp>
      <p:pic>
        <p:nvPicPr>
          <p:cNvPr id="3074" name="Picture 2" descr="Image result for protein made by rib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3109913"/>
            <a:ext cx="42386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nucleo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0" y="3748088"/>
            <a:ext cx="4762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6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1168"/>
            <a:ext cx="9144000" cy="2117967"/>
          </a:xfrm>
        </p:spPr>
        <p:txBody>
          <a:bodyPr>
            <a:normAutofit fontScale="90000"/>
          </a:bodyPr>
          <a:lstStyle/>
          <a:p>
            <a:r>
              <a:rPr lang="en-CA" dirty="0"/>
              <a:t>How does the genetic code become protein? (How is a gene expressed?)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19135"/>
            <a:ext cx="9144000" cy="515505"/>
          </a:xfrm>
        </p:spPr>
        <p:txBody>
          <a:bodyPr/>
          <a:lstStyle/>
          <a:p>
            <a:r>
              <a:rPr lang="en-CA" dirty="0"/>
              <a:t>Gene Expression: DNA Transcription and Translation</a:t>
            </a:r>
          </a:p>
        </p:txBody>
      </p:sp>
      <p:pic>
        <p:nvPicPr>
          <p:cNvPr id="4" name="Picture 2" descr="Image result for what are g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85" y="2834640"/>
            <a:ext cx="6976238" cy="385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62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Gene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544320"/>
            <a:ext cx="9710928" cy="5313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Gene expression</a:t>
            </a:r>
            <a:r>
              <a:rPr lang="en-CA" dirty="0"/>
              <a:t>  is the </a:t>
            </a:r>
            <a:r>
              <a:rPr lang="en-CA" i="1" dirty="0"/>
              <a:t>translation</a:t>
            </a:r>
            <a:r>
              <a:rPr lang="en-CA" dirty="0"/>
              <a:t> of genetic code into the </a:t>
            </a:r>
            <a:r>
              <a:rPr lang="en-CA" i="1" dirty="0"/>
              <a:t>production </a:t>
            </a:r>
            <a:r>
              <a:rPr lang="en-CA" dirty="0"/>
              <a:t>of a protein</a:t>
            </a:r>
          </a:p>
          <a:p>
            <a:r>
              <a:rPr lang="en-CA" dirty="0"/>
              <a:t> occurs in processes: </a:t>
            </a:r>
            <a:r>
              <a:rPr lang="en-CA" b="1" dirty="0"/>
              <a:t>Transcription</a:t>
            </a:r>
            <a:r>
              <a:rPr lang="en-CA" dirty="0"/>
              <a:t> (in nucleus) and </a:t>
            </a:r>
            <a:r>
              <a:rPr lang="en-CA" b="1" dirty="0"/>
              <a:t>Translation </a:t>
            </a:r>
            <a:r>
              <a:rPr lang="en-CA" dirty="0"/>
              <a:t>(outside nucleus)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2" descr="Image result for DNA transl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0" b="28270"/>
          <a:stretch/>
        </p:blipFill>
        <p:spPr bwMode="auto">
          <a:xfrm>
            <a:off x="2410968" y="3230245"/>
            <a:ext cx="8473440" cy="194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7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does the code get out of the nucleus?</a:t>
            </a:r>
            <a:br>
              <a:rPr lang="en-CA" dirty="0"/>
            </a:br>
            <a:r>
              <a:rPr lang="en-CA" b="1" dirty="0"/>
              <a:t>Transcription: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22000" cy="4351338"/>
          </a:xfrm>
        </p:spPr>
        <p:txBody>
          <a:bodyPr/>
          <a:lstStyle/>
          <a:p>
            <a:r>
              <a:rPr lang="en-CA" dirty="0"/>
              <a:t>When the nucleus receives a signal that a particular protein needs to be made, the section of DNA that codes for that protein (gene) is </a:t>
            </a:r>
            <a:r>
              <a:rPr lang="en-CA" b="1" dirty="0"/>
              <a:t>copied</a:t>
            </a:r>
            <a:r>
              <a:rPr lang="en-CA" dirty="0"/>
              <a:t> (process called </a:t>
            </a:r>
            <a:r>
              <a:rPr lang="en-CA" b="1" dirty="0"/>
              <a:t>transcription</a:t>
            </a:r>
            <a:r>
              <a:rPr lang="en-CA" dirty="0"/>
              <a:t>) and taken out into the cytoplasm.</a:t>
            </a:r>
          </a:p>
          <a:p>
            <a:r>
              <a:rPr lang="en-CA" dirty="0"/>
              <a:t>This copied message is made of </a:t>
            </a:r>
            <a:r>
              <a:rPr lang="en-CA" b="1" dirty="0"/>
              <a:t>mRNA</a:t>
            </a:r>
          </a:p>
          <a:p>
            <a:endParaRPr lang="en-CA" dirty="0"/>
          </a:p>
        </p:txBody>
      </p:sp>
      <p:pic>
        <p:nvPicPr>
          <p:cNvPr id="19458" name="Picture 2" descr="Image result for transcri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3411854"/>
            <a:ext cx="63436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387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34050" cy="435133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RNA is </a:t>
            </a:r>
            <a:r>
              <a:rPr lang="en-CA" b="1" dirty="0"/>
              <a:t>ribonucleic acid</a:t>
            </a:r>
          </a:p>
          <a:p>
            <a:r>
              <a:rPr lang="en-CA" dirty="0"/>
              <a:t>Like DNA, it is also a strand of nucleic acids except:</a:t>
            </a:r>
          </a:p>
          <a:p>
            <a:pPr lvl="1"/>
            <a:r>
              <a:rPr lang="en-CA" sz="2800" dirty="0"/>
              <a:t>it is </a:t>
            </a:r>
            <a:r>
              <a:rPr lang="en-CA" sz="2800" b="1" dirty="0"/>
              <a:t>single-stranded</a:t>
            </a:r>
            <a:r>
              <a:rPr lang="en-CA" sz="2800" dirty="0"/>
              <a:t>,</a:t>
            </a:r>
          </a:p>
          <a:p>
            <a:pPr lvl="1"/>
            <a:r>
              <a:rPr lang="en-CA" sz="2800" dirty="0"/>
              <a:t>It’s sugar is ribose instead of deoxyribose</a:t>
            </a:r>
          </a:p>
          <a:p>
            <a:pPr lvl="1"/>
            <a:r>
              <a:rPr lang="en-CA" sz="2800" dirty="0"/>
              <a:t>Uses </a:t>
            </a:r>
            <a:r>
              <a:rPr lang="en-CA" sz="2800" b="1" dirty="0"/>
              <a:t>Uracil </a:t>
            </a:r>
            <a:r>
              <a:rPr lang="en-CA" sz="2800" dirty="0"/>
              <a:t>instead of thymine to pair with adenine. </a:t>
            </a:r>
          </a:p>
          <a:p>
            <a:r>
              <a:rPr lang="en-CA" dirty="0"/>
              <a:t>mRNA is called </a:t>
            </a:r>
            <a:r>
              <a:rPr lang="en-CA" b="1" dirty="0"/>
              <a:t>messenger RNA </a:t>
            </a:r>
            <a:r>
              <a:rPr lang="en-CA" dirty="0"/>
              <a:t>because it takes the copied message out to the ribosomes to make protein.</a:t>
            </a:r>
          </a:p>
        </p:txBody>
      </p:sp>
      <p:pic>
        <p:nvPicPr>
          <p:cNvPr id="9218" name="Picture 2" descr="Image result for rna simple 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65125"/>
            <a:ext cx="5619750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16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 Amoeba Sisters RNA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https://www.youtube.com/watch?v=0Elo-zX1k8M&amp;list=PL-Mqhdan0qYVBC8ILBb-AQKfNNRmBM0N-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0264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764</Words>
  <Application>Microsoft Office PowerPoint</Application>
  <PresentationFormat>Widescreen</PresentationFormat>
  <Paragraphs>112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Gene Expression</vt:lpstr>
      <vt:lpstr>The sequence of bases is the code that determines the trait or protein.  </vt:lpstr>
      <vt:lpstr>What is the importance of proteins?</vt:lpstr>
      <vt:lpstr>Where are proteins made?</vt:lpstr>
      <vt:lpstr>How does the genetic code become protein? (How is a gene expressed?)</vt:lpstr>
      <vt:lpstr>Gene Expression</vt:lpstr>
      <vt:lpstr>How does the code get out of the nucleus? Transcription:</vt:lpstr>
      <vt:lpstr>RNA</vt:lpstr>
      <vt:lpstr>Video Amoeba Sisters RNA</vt:lpstr>
      <vt:lpstr>Video</vt:lpstr>
      <vt:lpstr>mRNA strand forms a copy of a portion of DNA strand coding for a protein</vt:lpstr>
      <vt:lpstr>Try This: What is the complementary RNA strand?</vt:lpstr>
      <vt:lpstr>Try This: What is the complementary RNA strand?</vt:lpstr>
      <vt:lpstr>Why is Transcription Important?</vt:lpstr>
      <vt:lpstr>Message leaves Nucleus</vt:lpstr>
      <vt:lpstr>How is the message translated into a protein?</vt:lpstr>
      <vt:lpstr>Three types of RNA</vt:lpstr>
      <vt:lpstr>PowerPoint Presentation</vt:lpstr>
      <vt:lpstr>Translation (Protein Synthesis) – from RNA to Protein</vt:lpstr>
      <vt:lpstr>Translation (Protein Synthesis) – from RNA to Protein</vt:lpstr>
      <vt:lpstr>Codon Chart    What amino acid does CGU code for? </vt:lpstr>
      <vt:lpstr>Codon Chart    What amino acid does CGU code for? </vt:lpstr>
      <vt:lpstr>What is the resulting amino acid sequence?</vt:lpstr>
      <vt:lpstr>What is the amino acid sequence?</vt:lpstr>
      <vt:lpstr>Why is Translation Important?</vt:lpstr>
      <vt:lpstr>Protein Synthesis Animation</vt:lpstr>
      <vt:lpstr>Gene Expression Summary</vt:lpstr>
      <vt:lpstr>Gene Expression</vt:lpstr>
      <vt:lpstr> </vt:lpstr>
      <vt:lpstr>Assignment</vt:lpstr>
      <vt:lpstr>Errors in DNA Replication cause Mutations</vt:lpstr>
      <vt:lpstr>Protein Synthesis (Gene Expression)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Expression</dc:title>
  <dc:creator>Tammy</dc:creator>
  <cp:lastModifiedBy>Tammy Wilson</cp:lastModifiedBy>
  <cp:revision>8</cp:revision>
  <dcterms:created xsi:type="dcterms:W3CDTF">2018-01-27T22:56:19Z</dcterms:created>
  <dcterms:modified xsi:type="dcterms:W3CDTF">2018-02-14T01:18:25Z</dcterms:modified>
</cp:coreProperties>
</file>