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3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333" r:id="rId11"/>
    <p:sldId id="334" r:id="rId12"/>
    <p:sldId id="337" r:id="rId13"/>
    <p:sldId id="338" r:id="rId14"/>
    <p:sldId id="264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3532F3-EE99-4DD5-A153-5D6FA39436E4}" v="101" dt="2019-11-24T23:30:34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6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EC3C1918-3EAE-4EBC-9FB2-BE28A8043369}"/>
  </pc:docChgLst>
  <pc:docChgLst>
    <pc:chgData name="Tammy Wilson" userId="e3b55da62d900d7c" providerId="LiveId" clId="{FE3532F3-EE99-4DD5-A153-5D6FA39436E4}"/>
    <pc:docChg chg="custSel addSld modSld sldOrd">
      <pc:chgData name="Tammy Wilson" userId="e3b55da62d900d7c" providerId="LiveId" clId="{FE3532F3-EE99-4DD5-A153-5D6FA39436E4}" dt="2019-11-24T23:31:03.332" v="200" actId="20577"/>
      <pc:docMkLst>
        <pc:docMk/>
      </pc:docMkLst>
      <pc:sldChg chg="modSp modAnim">
        <pc:chgData name="Tammy Wilson" userId="e3b55da62d900d7c" providerId="LiveId" clId="{FE3532F3-EE99-4DD5-A153-5D6FA39436E4}" dt="2019-11-24T23:23:35.646" v="82" actId="27636"/>
        <pc:sldMkLst>
          <pc:docMk/>
          <pc:sldMk cId="0" sldId="258"/>
        </pc:sldMkLst>
        <pc:spChg chg="mod">
          <ac:chgData name="Tammy Wilson" userId="e3b55da62d900d7c" providerId="LiveId" clId="{FE3532F3-EE99-4DD5-A153-5D6FA39436E4}" dt="2019-11-24T23:23:35.646" v="82" actId="27636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Tammy Wilson" userId="e3b55da62d900d7c" providerId="LiveId" clId="{FE3532F3-EE99-4DD5-A153-5D6FA39436E4}" dt="2019-11-24T23:23:53.759" v="84" actId="115"/>
        <pc:sldMkLst>
          <pc:docMk/>
          <pc:sldMk cId="0" sldId="259"/>
        </pc:sldMkLst>
        <pc:spChg chg="mod">
          <ac:chgData name="Tammy Wilson" userId="e3b55da62d900d7c" providerId="LiveId" clId="{FE3532F3-EE99-4DD5-A153-5D6FA39436E4}" dt="2019-11-24T23:23:53.759" v="84" actId="115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Tammy Wilson" userId="e3b55da62d900d7c" providerId="LiveId" clId="{FE3532F3-EE99-4DD5-A153-5D6FA39436E4}" dt="2019-11-24T23:24:10.327" v="86" actId="113"/>
        <pc:sldMkLst>
          <pc:docMk/>
          <pc:sldMk cId="0" sldId="260"/>
        </pc:sldMkLst>
        <pc:spChg chg="mod">
          <ac:chgData name="Tammy Wilson" userId="e3b55da62d900d7c" providerId="LiveId" clId="{FE3532F3-EE99-4DD5-A153-5D6FA39436E4}" dt="2019-11-24T23:24:10.327" v="86" actId="113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Tammy Wilson" userId="e3b55da62d900d7c" providerId="LiveId" clId="{FE3532F3-EE99-4DD5-A153-5D6FA39436E4}" dt="2019-11-24T23:24:34.206" v="90" actId="20577"/>
        <pc:sldMkLst>
          <pc:docMk/>
          <pc:sldMk cId="0" sldId="261"/>
        </pc:sldMkLst>
        <pc:spChg chg="mod">
          <ac:chgData name="Tammy Wilson" userId="e3b55da62d900d7c" providerId="LiveId" clId="{FE3532F3-EE99-4DD5-A153-5D6FA39436E4}" dt="2019-11-24T23:24:34.206" v="90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Tammy Wilson" userId="e3b55da62d900d7c" providerId="LiveId" clId="{FE3532F3-EE99-4DD5-A153-5D6FA39436E4}" dt="2019-11-24T23:25:49.792" v="97" actId="20577"/>
        <pc:sldMkLst>
          <pc:docMk/>
          <pc:sldMk cId="0" sldId="262"/>
        </pc:sldMkLst>
        <pc:spChg chg="mod">
          <ac:chgData name="Tammy Wilson" userId="e3b55da62d900d7c" providerId="LiveId" clId="{FE3532F3-EE99-4DD5-A153-5D6FA39436E4}" dt="2019-11-24T23:25:49.792" v="97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Tammy Wilson" userId="e3b55da62d900d7c" providerId="LiveId" clId="{FE3532F3-EE99-4DD5-A153-5D6FA39436E4}" dt="2019-11-24T23:27:35.560" v="106" actId="14100"/>
        <pc:sldMkLst>
          <pc:docMk/>
          <pc:sldMk cId="0" sldId="264"/>
        </pc:sldMkLst>
        <pc:picChg chg="mod">
          <ac:chgData name="Tammy Wilson" userId="e3b55da62d900d7c" providerId="LiveId" clId="{FE3532F3-EE99-4DD5-A153-5D6FA39436E4}" dt="2019-11-24T23:27:35.560" v="106" actId="14100"/>
          <ac:picMkLst>
            <pc:docMk/>
            <pc:sldMk cId="0" sldId="264"/>
            <ac:picMk id="4" creationId="{00000000-0000-0000-0000-000000000000}"/>
          </ac:picMkLst>
        </pc:picChg>
      </pc:sldChg>
      <pc:sldChg chg="modSp">
        <pc:chgData name="Tammy Wilson" userId="e3b55da62d900d7c" providerId="LiveId" clId="{FE3532F3-EE99-4DD5-A153-5D6FA39436E4}" dt="2019-11-24T23:27:08.350" v="101" actId="115"/>
        <pc:sldMkLst>
          <pc:docMk/>
          <pc:sldMk cId="902937246" sldId="333"/>
        </pc:sldMkLst>
        <pc:spChg chg="mod">
          <ac:chgData name="Tammy Wilson" userId="e3b55da62d900d7c" providerId="LiveId" clId="{FE3532F3-EE99-4DD5-A153-5D6FA39436E4}" dt="2019-11-24T23:27:08.350" v="101" actId="115"/>
          <ac:spMkLst>
            <pc:docMk/>
            <pc:sldMk cId="902937246" sldId="333"/>
            <ac:spMk id="3" creationId="{00000000-0000-0000-0000-000000000000}"/>
          </ac:spMkLst>
        </pc:spChg>
      </pc:sldChg>
      <pc:sldChg chg="modSp ord">
        <pc:chgData name="Tammy Wilson" userId="e3b55da62d900d7c" providerId="LiveId" clId="{FE3532F3-EE99-4DD5-A153-5D6FA39436E4}" dt="2019-11-24T23:31:03.332" v="200" actId="20577"/>
        <pc:sldMkLst>
          <pc:docMk/>
          <pc:sldMk cId="3747279013" sldId="334"/>
        </pc:sldMkLst>
        <pc:spChg chg="mod">
          <ac:chgData name="Tammy Wilson" userId="e3b55da62d900d7c" providerId="LiveId" clId="{FE3532F3-EE99-4DD5-A153-5D6FA39436E4}" dt="2019-11-24T23:31:03.332" v="200" actId="20577"/>
          <ac:spMkLst>
            <pc:docMk/>
            <pc:sldMk cId="3747279013" sldId="334"/>
            <ac:spMk id="3" creationId="{21B0948D-7A26-424A-B0E0-8663B5347192}"/>
          </ac:spMkLst>
        </pc:spChg>
      </pc:sldChg>
      <pc:sldChg chg="addSp modSp add">
        <pc:chgData name="Tammy Wilson" userId="e3b55da62d900d7c" providerId="LiveId" clId="{FE3532F3-EE99-4DD5-A153-5D6FA39436E4}" dt="2019-11-24T23:28:50.475" v="143" actId="1076"/>
        <pc:sldMkLst>
          <pc:docMk/>
          <pc:sldMk cId="1896871862" sldId="337"/>
        </pc:sldMkLst>
        <pc:spChg chg="mod">
          <ac:chgData name="Tammy Wilson" userId="e3b55da62d900d7c" providerId="LiveId" clId="{FE3532F3-EE99-4DD5-A153-5D6FA39436E4}" dt="2019-11-24T23:28:00.390" v="133" actId="20577"/>
          <ac:spMkLst>
            <pc:docMk/>
            <pc:sldMk cId="1896871862" sldId="337"/>
            <ac:spMk id="2" creationId="{FD77C0F9-AB32-4074-8154-CB6DF7807F0D}"/>
          </ac:spMkLst>
        </pc:spChg>
        <pc:spChg chg="mod">
          <ac:chgData name="Tammy Wilson" userId="e3b55da62d900d7c" providerId="LiveId" clId="{FE3532F3-EE99-4DD5-A153-5D6FA39436E4}" dt="2019-11-24T23:28:31.197" v="139" actId="20577"/>
          <ac:spMkLst>
            <pc:docMk/>
            <pc:sldMk cId="1896871862" sldId="337"/>
            <ac:spMk id="3" creationId="{74750E07-72C9-4C85-8431-854607B4F6BD}"/>
          </ac:spMkLst>
        </pc:spChg>
        <pc:graphicFrameChg chg="add mod modGraphic">
          <ac:chgData name="Tammy Wilson" userId="e3b55da62d900d7c" providerId="LiveId" clId="{FE3532F3-EE99-4DD5-A153-5D6FA39436E4}" dt="2019-11-24T23:28:50.475" v="143" actId="1076"/>
          <ac:graphicFrameMkLst>
            <pc:docMk/>
            <pc:sldMk cId="1896871862" sldId="337"/>
            <ac:graphicFrameMk id="4" creationId="{95F42CE7-C016-403E-B3F8-E3F038786B5C}"/>
          </ac:graphicFrameMkLst>
        </pc:graphicFrameChg>
      </pc:sldChg>
      <pc:sldChg chg="addSp delSp modSp add">
        <pc:chgData name="Tammy Wilson" userId="e3b55da62d900d7c" providerId="LiveId" clId="{FE3532F3-EE99-4DD5-A153-5D6FA39436E4}" dt="2019-11-24T23:30:10.498" v="166" actId="14100"/>
        <pc:sldMkLst>
          <pc:docMk/>
          <pc:sldMk cId="3472264449" sldId="338"/>
        </pc:sldMkLst>
        <pc:spChg chg="mod">
          <ac:chgData name="Tammy Wilson" userId="e3b55da62d900d7c" providerId="LiveId" clId="{FE3532F3-EE99-4DD5-A153-5D6FA39436E4}" dt="2019-11-24T23:29:19.791" v="156" actId="20577"/>
          <ac:spMkLst>
            <pc:docMk/>
            <pc:sldMk cId="3472264449" sldId="338"/>
            <ac:spMk id="2" creationId="{B64B2A3A-8B5A-477B-8530-221AEB98BDAD}"/>
          </ac:spMkLst>
        </pc:spChg>
        <pc:spChg chg="del">
          <ac:chgData name="Tammy Wilson" userId="e3b55da62d900d7c" providerId="LiveId" clId="{FE3532F3-EE99-4DD5-A153-5D6FA39436E4}" dt="2019-11-24T23:29:30.322" v="157"/>
          <ac:spMkLst>
            <pc:docMk/>
            <pc:sldMk cId="3472264449" sldId="338"/>
            <ac:spMk id="3" creationId="{CB7A6ECD-91BA-4A77-9EFC-55155A788488}"/>
          </ac:spMkLst>
        </pc:spChg>
        <pc:graphicFrameChg chg="add mod modGraphic">
          <ac:chgData name="Tammy Wilson" userId="e3b55da62d900d7c" providerId="LiveId" clId="{FE3532F3-EE99-4DD5-A153-5D6FA39436E4}" dt="2019-11-24T23:30:10.498" v="166" actId="14100"/>
          <ac:graphicFrameMkLst>
            <pc:docMk/>
            <pc:sldMk cId="3472264449" sldId="338"/>
            <ac:graphicFrameMk id="4" creationId="{7ABEB1FC-08D4-417D-A0E0-2CA2CC60EF69}"/>
          </ac:graphicFrameMkLst>
        </pc:graphicFrameChg>
      </pc:sldChg>
    </pc:docChg>
  </pc:docChgLst>
  <pc:docChgLst>
    <pc:chgData name="Tammy Wilson" userId="e3b55da62d900d7c" providerId="LiveId" clId="{687D6C40-3664-47E9-9443-8BD0012C767B}"/>
    <pc:docChg chg="addSld delSld modSld sldOrd">
      <pc:chgData name="Tammy Wilson" userId="e3b55da62d900d7c" providerId="LiveId" clId="{687D6C40-3664-47E9-9443-8BD0012C767B}" dt="2019-10-25T21:07:21.447" v="108" actId="20577"/>
      <pc:docMkLst>
        <pc:docMk/>
      </pc:docMkLst>
      <pc:sldChg chg="modSp">
        <pc:chgData name="Tammy Wilson" userId="e3b55da62d900d7c" providerId="LiveId" clId="{687D6C40-3664-47E9-9443-8BD0012C767B}" dt="2019-10-25T20:15:42.261" v="44" actId="113"/>
        <pc:sldMkLst>
          <pc:docMk/>
          <pc:sldMk cId="0" sldId="258"/>
        </pc:sldMkLst>
        <pc:spChg chg="mod">
          <ac:chgData name="Tammy Wilson" userId="e3b55da62d900d7c" providerId="LiveId" clId="{687D6C40-3664-47E9-9443-8BD0012C767B}" dt="2019-10-25T20:15:42.261" v="44" actId="11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Tammy Wilson" userId="e3b55da62d900d7c" providerId="LiveId" clId="{687D6C40-3664-47E9-9443-8BD0012C767B}" dt="2019-10-25T20:17:44.432" v="59" actId="20577"/>
        <pc:sldMkLst>
          <pc:docMk/>
          <pc:sldMk cId="0" sldId="259"/>
        </pc:sldMkLst>
        <pc:spChg chg="mod">
          <ac:chgData name="Tammy Wilson" userId="e3b55da62d900d7c" providerId="LiveId" clId="{687D6C40-3664-47E9-9443-8BD0012C767B}" dt="2019-10-25T20:17:44.432" v="59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">
        <pc:chgData name="Tammy Wilson" userId="e3b55da62d900d7c" providerId="LiveId" clId="{687D6C40-3664-47E9-9443-8BD0012C767B}" dt="2019-10-25T20:19:16.683" v="69" actId="20577"/>
        <pc:sldMkLst>
          <pc:docMk/>
          <pc:sldMk cId="0" sldId="262"/>
        </pc:sldMkLst>
        <pc:spChg chg="mod">
          <ac:chgData name="Tammy Wilson" userId="e3b55da62d900d7c" providerId="LiveId" clId="{687D6C40-3664-47E9-9443-8BD0012C767B}" dt="2019-10-25T20:19:16.683" v="6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Tammy Wilson" userId="e3b55da62d900d7c" providerId="LiveId" clId="{687D6C40-3664-47E9-9443-8BD0012C767B}" dt="2019-10-25T21:07:21.447" v="108" actId="20577"/>
        <pc:sldMkLst>
          <pc:docMk/>
          <pc:sldMk cId="3747279013" sldId="334"/>
        </pc:sldMkLst>
        <pc:spChg chg="mod">
          <ac:chgData name="Tammy Wilson" userId="e3b55da62d900d7c" providerId="LiveId" clId="{687D6C40-3664-47E9-9443-8BD0012C767B}" dt="2019-10-25T21:07:21.447" v="108" actId="20577"/>
          <ac:spMkLst>
            <pc:docMk/>
            <pc:sldMk cId="3747279013" sldId="334"/>
            <ac:spMk id="3" creationId="{21B0948D-7A26-424A-B0E0-8663B5347192}"/>
          </ac:spMkLst>
        </pc:spChg>
      </pc:sldChg>
      <pc:sldChg chg="modSp add ord">
        <pc:chgData name="Tammy Wilson" userId="e3b55da62d900d7c" providerId="LiveId" clId="{687D6C40-3664-47E9-9443-8BD0012C767B}" dt="2019-10-25T20:15:29.261" v="42" actId="20577"/>
        <pc:sldMkLst>
          <pc:docMk/>
          <pc:sldMk cId="1436896977" sldId="336"/>
        </pc:sldMkLst>
        <pc:spChg chg="mod">
          <ac:chgData name="Tammy Wilson" userId="e3b55da62d900d7c" providerId="LiveId" clId="{687D6C40-3664-47E9-9443-8BD0012C767B}" dt="2019-10-25T20:14:43.915" v="11" actId="20577"/>
          <ac:spMkLst>
            <pc:docMk/>
            <pc:sldMk cId="1436896977" sldId="336"/>
            <ac:spMk id="2" creationId="{C669C7EE-DAFF-4AFC-85D5-BC8AA9D36EC9}"/>
          </ac:spMkLst>
        </pc:spChg>
        <pc:spChg chg="mod">
          <ac:chgData name="Tammy Wilson" userId="e3b55da62d900d7c" providerId="LiveId" clId="{687D6C40-3664-47E9-9443-8BD0012C767B}" dt="2019-10-25T20:15:29.261" v="42" actId="20577"/>
          <ac:spMkLst>
            <pc:docMk/>
            <pc:sldMk cId="1436896977" sldId="336"/>
            <ac:spMk id="3" creationId="{C102DFB2-CF95-4DA7-989C-027F304BF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B181C-6E14-4FB0-BE25-5942A020A209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0F2FC-B75F-46B5-BD16-E8E11D103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51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1E60-06FF-CC44-A43B-FF109641971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A353-DB76-3A4C-9210-C1D5CCBE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C7EE-DAFF-4AFC-85D5-BC8AA9D36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2DFB2-CF95-4DA7-989C-027F304BF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6: p 85-107</a:t>
            </a:r>
          </a:p>
        </p:txBody>
      </p:sp>
    </p:spTree>
    <p:extLst>
      <p:ext uri="{BB962C8B-B14F-4D97-AF65-F5344CB8AC3E}">
        <p14:creationId xmlns:p14="http://schemas.microsoft.com/office/powerpoint/2010/main" val="143689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82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NON-METAL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u="sng" dirty="0"/>
              <a:t>Gemstones</a:t>
            </a:r>
            <a:r>
              <a:rPr lang="en-US" b="1" dirty="0"/>
              <a:t> </a:t>
            </a:r>
            <a:r>
              <a:rPr lang="en-US" dirty="0"/>
              <a:t>– non-metallic minerals considered to be valuable due to their beauty</a:t>
            </a:r>
          </a:p>
          <a:p>
            <a:pPr>
              <a:buNone/>
            </a:pPr>
            <a:r>
              <a:rPr lang="en-CA" dirty="0" err="1"/>
              <a:t>Eg.</a:t>
            </a:r>
            <a:r>
              <a:rPr lang="en-CA" dirty="0"/>
              <a:t> Diamonds, ruby, sapphire, emerald, topaz and tourmaline.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u="sng" dirty="0"/>
              <a:t>Uranium </a:t>
            </a:r>
            <a:r>
              <a:rPr lang="en-US" b="1" dirty="0"/>
              <a:t>- </a:t>
            </a:r>
            <a:r>
              <a:rPr lang="en-CA" dirty="0"/>
              <a:t>Uranium-238 isotope can be converted into plutonium-239, used as a fuel in nuclear reactors in a process called fission.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823D-B27A-46C5-8018-C9718B67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Complete Guided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0948D-7A26-424A-B0E0-8663B534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UP to but not including Mining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/>
              <a:t>Oil </a:t>
            </a:r>
            <a:r>
              <a:rPr lang="en-CA" dirty="0"/>
              <a:t>101</a:t>
            </a:r>
          </a:p>
          <a:p>
            <a:pPr marL="0" indent="0">
              <a:buNone/>
            </a:pPr>
            <a:r>
              <a:rPr lang="en-CA" dirty="0"/>
              <a:t>Natural Gas 101</a:t>
            </a:r>
          </a:p>
          <a:p>
            <a:pPr marL="0" indent="0">
              <a:buNone/>
            </a:pPr>
            <a:r>
              <a:rPr lang="en-CA" dirty="0"/>
              <a:t>Tar Sands 101</a:t>
            </a:r>
          </a:p>
        </p:txBody>
      </p:sp>
    </p:spTree>
    <p:extLst>
      <p:ext uri="{BB962C8B-B14F-4D97-AF65-F5344CB8AC3E}">
        <p14:creationId xmlns:p14="http://schemas.microsoft.com/office/powerpoint/2010/main" val="374727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C0F9-AB32-4074-8154-CB6DF780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your text p91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50E07-72C9-4C85-8431-854607B4F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to list some uses of the following metallic resources:</a:t>
            </a:r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F42CE7-C016-403E-B3F8-E3F038786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55336"/>
              </p:ext>
            </p:extLst>
          </p:nvPr>
        </p:nvGraphicFramePr>
        <p:xfrm>
          <a:off x="1132245" y="2808666"/>
          <a:ext cx="3439755" cy="377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9755">
                  <a:extLst>
                    <a:ext uri="{9D8B030D-6E8A-4147-A177-3AD203B41FA5}">
                      <a16:colId xmlns:a16="http://schemas.microsoft.com/office/drawing/2014/main" val="2980762068"/>
                    </a:ext>
                  </a:extLst>
                </a:gridCol>
              </a:tblGrid>
              <a:tr h="7230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Iron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322635"/>
                  </a:ext>
                </a:extLst>
              </a:tr>
              <a:tr h="7230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Copper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702470"/>
                  </a:ext>
                </a:extLst>
              </a:tr>
              <a:tr h="7230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Aluminum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638225"/>
                  </a:ext>
                </a:extLst>
              </a:tr>
              <a:tr h="7230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zinc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94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87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2A3A-8B5A-477B-8530-221AEB98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text p92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BEB1FC-08D4-417D-A0E0-2CA2CC60E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504760"/>
              </p:ext>
            </p:extLst>
          </p:nvPr>
        </p:nvGraphicFramePr>
        <p:xfrm>
          <a:off x="827584" y="1124745"/>
          <a:ext cx="7632848" cy="5976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4689">
                  <a:extLst>
                    <a:ext uri="{9D8B030D-6E8A-4147-A177-3AD203B41FA5}">
                      <a16:colId xmlns:a16="http://schemas.microsoft.com/office/drawing/2014/main" val="1162707364"/>
                    </a:ext>
                  </a:extLst>
                </a:gridCol>
                <a:gridCol w="3998159">
                  <a:extLst>
                    <a:ext uri="{9D8B030D-6E8A-4147-A177-3AD203B41FA5}">
                      <a16:colId xmlns:a16="http://schemas.microsoft.com/office/drawing/2014/main" val="3846196264"/>
                    </a:ext>
                  </a:extLst>
                </a:gridCol>
              </a:tblGrid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Resource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Use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905837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Sand, gravel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069159"/>
                  </a:ext>
                </a:extLst>
              </a:tr>
              <a:tr h="1118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Potash and nitrates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3864517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Salt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0068180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gypsum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3035101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Sulfur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794359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Graphite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247694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Talc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268017"/>
                  </a:ext>
                </a:extLst>
              </a:tr>
              <a:tr h="5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Uranium (p96)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26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512" y="326813"/>
            <a:ext cx="8964487" cy="62043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A9B2-97F3-4194-9C48-0391D302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Alternate Energy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39ECB-1081-4E26-BEA9-81E90A1D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Hydro</a:t>
            </a:r>
          </a:p>
          <a:p>
            <a:r>
              <a:rPr lang="en-CA" dirty="0"/>
              <a:t>Wind Power</a:t>
            </a:r>
          </a:p>
          <a:p>
            <a:r>
              <a:rPr lang="en-CA" dirty="0"/>
              <a:t>Solar Power</a:t>
            </a:r>
          </a:p>
          <a:p>
            <a:r>
              <a:rPr lang="en-CA" dirty="0"/>
              <a:t>Geothermal Energy</a:t>
            </a:r>
          </a:p>
        </p:txBody>
      </p:sp>
    </p:spTree>
    <p:extLst>
      <p:ext uri="{BB962C8B-B14F-4D97-AF65-F5344CB8AC3E}">
        <p14:creationId xmlns:p14="http://schemas.microsoft.com/office/powerpoint/2010/main" val="229658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/>
              <a:t>Chapter 6: Resources</a:t>
            </a:r>
          </a:p>
        </p:txBody>
      </p:sp>
      <p:pic>
        <p:nvPicPr>
          <p:cNvPr id="4" name="Picture 3" descr="natural-resources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36749"/>
            <a:ext cx="6019800" cy="41853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Resources: anything we </a:t>
            </a:r>
            <a:r>
              <a:rPr lang="en-US" i="1" dirty="0"/>
              <a:t>use to support our way of life, including metal, wood, air, water and soil.</a:t>
            </a:r>
            <a:endParaRPr lang="en-US" dirty="0"/>
          </a:p>
        </p:txBody>
      </p:sp>
      <p:pic>
        <p:nvPicPr>
          <p:cNvPr id="4" name="Picture 3" descr="Unknown-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96" y="1820815"/>
            <a:ext cx="7751204" cy="50449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Types of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9223"/>
            <a:ext cx="8229600" cy="5002145"/>
          </a:xfrm>
        </p:spPr>
        <p:txBody>
          <a:bodyPr>
            <a:normAutofit/>
          </a:bodyPr>
          <a:lstStyle/>
          <a:p>
            <a:r>
              <a:rPr lang="en-US" b="1" dirty="0"/>
              <a:t>Renewable Resources</a:t>
            </a:r>
          </a:p>
          <a:p>
            <a:pPr lvl="1"/>
            <a:r>
              <a:rPr lang="en-US" dirty="0"/>
              <a:t>can be</a:t>
            </a:r>
            <a:r>
              <a:rPr lang="en-US" b="1" dirty="0"/>
              <a:t> </a:t>
            </a:r>
            <a:r>
              <a:rPr lang="en-US" b="1" u="sng" dirty="0"/>
              <a:t>replaced</a:t>
            </a:r>
            <a:r>
              <a:rPr lang="en-US" b="1" dirty="0"/>
              <a:t> </a:t>
            </a:r>
            <a:r>
              <a:rPr lang="en-US" dirty="0"/>
              <a:t>by nature at a rate close to its rate of </a:t>
            </a:r>
            <a:r>
              <a:rPr lang="en-US" b="1" u="sng" dirty="0"/>
              <a:t>use</a:t>
            </a:r>
            <a:r>
              <a:rPr lang="en-US" b="1" dirty="0"/>
              <a:t>.  </a:t>
            </a:r>
          </a:p>
          <a:p>
            <a:pPr lvl="2">
              <a:buNone/>
            </a:pPr>
            <a:r>
              <a:rPr lang="en-US" dirty="0"/>
              <a:t>	Ex. </a:t>
            </a:r>
            <a:r>
              <a:rPr lang="en-US" b="1" u="sng" dirty="0"/>
              <a:t>Solar </a:t>
            </a:r>
            <a:r>
              <a:rPr lang="en-US" dirty="0"/>
              <a:t>energy from sun, air, </a:t>
            </a:r>
            <a:r>
              <a:rPr lang="en-US" b="1" u="sng" dirty="0"/>
              <a:t>trees</a:t>
            </a:r>
            <a:r>
              <a:rPr lang="en-US" dirty="0"/>
              <a:t>, food</a:t>
            </a:r>
          </a:p>
          <a:p>
            <a:r>
              <a:rPr lang="en-US" b="1" dirty="0"/>
              <a:t>Non-renewable Resources</a:t>
            </a:r>
          </a:p>
          <a:p>
            <a:pPr lvl="1"/>
            <a:r>
              <a:rPr lang="en-US" dirty="0"/>
              <a:t>exists in a </a:t>
            </a:r>
            <a:r>
              <a:rPr lang="en-US" b="1" u="sng" dirty="0"/>
              <a:t>fixed</a:t>
            </a:r>
            <a:r>
              <a:rPr lang="en-US" b="1" dirty="0"/>
              <a:t> </a:t>
            </a:r>
            <a:r>
              <a:rPr lang="en-US" dirty="0"/>
              <a:t>amount, or is used up </a:t>
            </a:r>
            <a:r>
              <a:rPr lang="en-US" b="1" dirty="0"/>
              <a:t>faster </a:t>
            </a:r>
            <a:r>
              <a:rPr lang="en-US" dirty="0"/>
              <a:t>than it can be replaced by nature.</a:t>
            </a:r>
          </a:p>
          <a:p>
            <a:pPr lvl="2">
              <a:buNone/>
            </a:pPr>
            <a:r>
              <a:rPr lang="en-US" dirty="0"/>
              <a:t>Metals, </a:t>
            </a:r>
          </a:p>
          <a:p>
            <a:pPr lvl="2">
              <a:buNone/>
            </a:pPr>
            <a:r>
              <a:rPr lang="en-US" dirty="0"/>
              <a:t>Non-metals</a:t>
            </a:r>
          </a:p>
          <a:p>
            <a:pPr lvl="2">
              <a:buNone/>
            </a:pPr>
            <a:r>
              <a:rPr lang="en-US" dirty="0"/>
              <a:t>Energy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 descr="Unknown-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238" y="4687416"/>
            <a:ext cx="2170584" cy="2170584"/>
          </a:xfrm>
          <a:prstGeom prst="rect">
            <a:avLst/>
          </a:prstGeom>
        </p:spPr>
      </p:pic>
      <p:pic>
        <p:nvPicPr>
          <p:cNvPr id="5" name="Picture 4" descr="Unknown-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315" y="386271"/>
            <a:ext cx="2880485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Minerals and Ores </a:t>
            </a:r>
            <a:r>
              <a:rPr lang="en-US" sz="3600" dirty="0"/>
              <a:t>(p90)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Ore: </a:t>
            </a:r>
            <a:r>
              <a:rPr lang="en-CA" sz="3600" u="sng" dirty="0"/>
              <a:t>metallic</a:t>
            </a:r>
            <a:r>
              <a:rPr lang="en-CA" sz="3600" dirty="0"/>
              <a:t> mineral, or metal-containing rock that can be mined and separated at a profit.  </a:t>
            </a:r>
            <a:r>
              <a:rPr lang="en-CA" sz="3600" dirty="0" err="1"/>
              <a:t>Eg.</a:t>
            </a:r>
            <a:r>
              <a:rPr lang="en-CA" dirty="0"/>
              <a:t> </a:t>
            </a:r>
            <a:r>
              <a:rPr lang="en-CA" sz="3600" dirty="0"/>
              <a:t>Iron ore, copper ore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b="1" dirty="0"/>
              <a:t>Gangue</a:t>
            </a:r>
            <a:r>
              <a:rPr lang="en-US" sz="3600" dirty="0"/>
              <a:t>: the </a:t>
            </a:r>
            <a:r>
              <a:rPr lang="en-US" sz="3600" b="1" u="sng" dirty="0"/>
              <a:t>non-valuable</a:t>
            </a:r>
            <a:r>
              <a:rPr lang="en-US" sz="3600" dirty="0"/>
              <a:t> remainder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vs.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Mineral Ore Resource: </a:t>
            </a:r>
            <a:r>
              <a:rPr lang="en-US" sz="3600" dirty="0"/>
              <a:t>the estimate of the total amount of a mineral thought to </a:t>
            </a:r>
            <a:r>
              <a:rPr lang="en-US" sz="3600" b="1" u="sng" dirty="0"/>
              <a:t>exist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b="1" dirty="0"/>
              <a:t>Mineral Ore Reserve: </a:t>
            </a:r>
            <a:r>
              <a:rPr lang="en-US" sz="3600" dirty="0"/>
              <a:t>the amount of a known deposit of a mineral in ores that are </a:t>
            </a:r>
            <a:r>
              <a:rPr lang="en-US" sz="3600" b="1" u="sng" dirty="0"/>
              <a:t>worth mining </a:t>
            </a:r>
            <a:r>
              <a:rPr lang="en-US" sz="3600" dirty="0"/>
              <a:t>at the present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Metal Mineral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/>
              <a:t>Precious Metals:</a:t>
            </a:r>
          </a:p>
          <a:p>
            <a:pPr>
              <a:buNone/>
            </a:pPr>
            <a:r>
              <a:rPr lang="en-US" i="1" dirty="0"/>
              <a:t>- Products which command a very </a:t>
            </a:r>
          </a:p>
          <a:p>
            <a:pPr>
              <a:buNone/>
            </a:pPr>
            <a:r>
              <a:rPr lang="en-US" i="1" dirty="0"/>
              <a:t>		high market price</a:t>
            </a:r>
          </a:p>
          <a:p>
            <a:pPr>
              <a:buNone/>
            </a:pPr>
            <a:r>
              <a:rPr lang="en-US" i="1" dirty="0"/>
              <a:t>			Ex. Gold, silver, platinum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					</a:t>
            </a:r>
            <a:r>
              <a:rPr lang="en-US" b="1" i="1" dirty="0"/>
              <a:t>Base Metals:</a:t>
            </a:r>
          </a:p>
          <a:p>
            <a:pPr>
              <a:buNone/>
            </a:pPr>
            <a:r>
              <a:rPr lang="en-US" i="1" dirty="0"/>
              <a:t>					- Less expensive metals that have </a:t>
            </a:r>
          </a:p>
          <a:p>
            <a:pPr>
              <a:buNone/>
            </a:pPr>
            <a:r>
              <a:rPr lang="en-US" i="1" dirty="0"/>
              <a:t>						many uses</a:t>
            </a:r>
          </a:p>
          <a:p>
            <a:pPr>
              <a:buNone/>
            </a:pPr>
            <a:r>
              <a:rPr lang="en-US" i="1" dirty="0"/>
              <a:t>						Ex. Copper, lead, zinc, aluminum</a:t>
            </a:r>
          </a:p>
        </p:txBody>
      </p:sp>
      <p:pic>
        <p:nvPicPr>
          <p:cNvPr id="4" name="Picture 3" descr="images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34" y="1600200"/>
            <a:ext cx="1977266" cy="1684338"/>
          </a:xfrm>
          <a:prstGeom prst="rect">
            <a:avLst/>
          </a:prstGeom>
        </p:spPr>
      </p:pic>
      <p:pic>
        <p:nvPicPr>
          <p:cNvPr id="5" name="Picture 4" descr="images-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191000"/>
            <a:ext cx="2159000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89940" y="762000"/>
            <a:ext cx="7211060" cy="3181350"/>
          </a:xfrm>
          <a:prstGeom prst="rect">
            <a:avLst/>
          </a:prstGeom>
        </p:spPr>
      </p:pic>
      <p:pic>
        <p:nvPicPr>
          <p:cNvPr id="6" name="Picture 5" descr="copper o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740" y="3943350"/>
            <a:ext cx="6601460" cy="25861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82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NON-METAL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/>
              <a:t>Fossil Fuels:</a:t>
            </a:r>
          </a:p>
          <a:p>
            <a:pPr>
              <a:buNone/>
            </a:pPr>
            <a:r>
              <a:rPr lang="en-US" dirty="0"/>
              <a:t>Once-living plants and animals that have formed high-energy chemicals that we use as fuel sources        Ex. </a:t>
            </a:r>
            <a:r>
              <a:rPr lang="en-US" b="1" u="sng" dirty="0"/>
              <a:t>Coal</a:t>
            </a:r>
            <a:r>
              <a:rPr lang="en-US" dirty="0"/>
              <a:t>, crude </a:t>
            </a:r>
            <a:r>
              <a:rPr lang="en-US" b="1" u="sng" dirty="0"/>
              <a:t>oil</a:t>
            </a:r>
            <a:r>
              <a:rPr lang="en-US" dirty="0"/>
              <a:t>, natural </a:t>
            </a:r>
            <a:r>
              <a:rPr lang="en-US" b="1" u="sng" dirty="0"/>
              <a:t>gas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Other Non-metal Resources:</a:t>
            </a:r>
          </a:p>
          <a:p>
            <a:pPr>
              <a:buNone/>
            </a:pPr>
            <a:r>
              <a:rPr lang="en-US" dirty="0"/>
              <a:t>Wide variety of materials that have properties that make them useful.</a:t>
            </a:r>
          </a:p>
          <a:p>
            <a:pPr>
              <a:buNone/>
            </a:pPr>
            <a:r>
              <a:rPr lang="en-US" dirty="0"/>
              <a:t>	Ex. Limestone, gypsum, graphite, asbestos, potash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287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Resources</vt:lpstr>
      <vt:lpstr>Chapter 6: Resources</vt:lpstr>
      <vt:lpstr>Resources: anything we use to support our way of life, including metal, wood, air, water and soil.</vt:lpstr>
      <vt:lpstr>Types of Resources</vt:lpstr>
      <vt:lpstr>Minerals and Ores (p90) </vt:lpstr>
      <vt:lpstr>Resource vs. Reserve</vt:lpstr>
      <vt:lpstr>Types of Metal Mineral Resources </vt:lpstr>
      <vt:lpstr>PowerPoint Presentation</vt:lpstr>
      <vt:lpstr>NON-METAL RESOURCES</vt:lpstr>
      <vt:lpstr>NON-METAL RESOURCES</vt:lpstr>
      <vt:lpstr>Complete Guided Notes</vt:lpstr>
      <vt:lpstr>Use your text p91</vt:lpstr>
      <vt:lpstr>Use text p92</vt:lpstr>
      <vt:lpstr>PowerPoint Presentation</vt:lpstr>
      <vt:lpstr>Alternate Energy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Resources</dc:title>
  <dc:creator>Heather Johnston</dc:creator>
  <cp:lastModifiedBy>Tammy Wilson</cp:lastModifiedBy>
  <cp:revision>30</cp:revision>
  <dcterms:created xsi:type="dcterms:W3CDTF">2016-04-18T04:45:30Z</dcterms:created>
  <dcterms:modified xsi:type="dcterms:W3CDTF">2019-11-24T23:31:03Z</dcterms:modified>
</cp:coreProperties>
</file>