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2D779-7513-4FDA-9861-D029CC9FE06C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0ECA0-66B8-401F-9D4B-664BF069B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7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94B36-3F90-4A48-AFD2-0D12A2ABFD7D}" type="datetimeFigureOut">
              <a:rPr lang="en-CA" smtClean="0"/>
              <a:t>17/01/2017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D79ED5-0140-4E92-B54B-811839B34A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18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0A66E6-C03D-4655-B904-13D544A1BA27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4079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D749B5-E769-4767-8995-C8DAEB29C36E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85860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068779-E713-4318-83D3-BBD8B29E74F6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87633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6C6772-DBC0-4827-B8D1-095206924973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48786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hepatitis: inflammation of the liver</a:t>
            </a:r>
          </a:p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2BF0F0-49E6-409D-B8CF-25C4F2D9263D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506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cirrhosis: a chronic disease of the liver; commonly caused by frequent alcohol consumption</a:t>
            </a:r>
          </a:p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D6EC22-D5E7-4D78-97A4-D04151DAC4DA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45057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gallstones: hardened form of bile that may block the bile ducts and cause pancreatitis</a:t>
            </a:r>
          </a:p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BEC8B0-379D-4A17-AD31-8725E78B2310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598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stomach ulcers: open sores in the stomach wall caused by a gradual disintegration of tissue</a:t>
            </a:r>
          </a:p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6A0F2-3828-4B77-929E-B2DF67F9329C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761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67D8F4-FEBF-4D33-82D4-2362EDBBD055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2870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diarrhea: loose, watery feces; can be acute or chronic</a:t>
            </a:r>
          </a:p>
          <a:p>
            <a:endParaRPr lang="en-CA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89DB27-A733-40FE-9C11-94E0C4D8EA64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82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constipation: dry and hard feces</a:t>
            </a:r>
          </a:p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B0E1E6-5F3F-49B8-8262-A046140BF28B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9138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polyps: small growths arising from the epithelial lining</a:t>
            </a:r>
          </a:p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9C0344-DC33-41B2-9CF1-2855FE9CFD19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77134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pancreatitis: an inflammation of the pancreas</a:t>
            </a:r>
          </a:p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pancreatic cancer: a form of cancer that originates in the pancreas; one of the more fatal forms of cancer</a:t>
            </a:r>
          </a:p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C89E30-1DAC-4103-9181-5F6A65BACD7D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2364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diabetes mellitus: a condition that affects a person’s ability to regulate glucose metabolism</a:t>
            </a:r>
          </a:p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D99F3F-6003-4707-82EB-27D9BD6609F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6759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0EF96A-87D9-43FF-B0F2-37E81A29AD0F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2399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5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0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8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39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1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91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14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57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ontent-pag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08000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b="1" smtClean="0"/>
              <a:t>9.4 Disorders of the Digestive System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8188" y="1484313"/>
            <a:ext cx="7681912" cy="41354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CA" sz="2200" dirty="0" smtClean="0"/>
              <a:t>Disorders of the digestive system can be grouped into two categories:</a:t>
            </a:r>
          </a:p>
          <a:p>
            <a:pPr marL="0" indent="0" eaLnBrk="1" hangingPunct="1">
              <a:defRPr/>
            </a:pPr>
            <a:endParaRPr lang="en-CA" sz="2200" dirty="0"/>
          </a:p>
          <a:p>
            <a:pPr marL="0" indent="0" eaLnBrk="1" hangingPunct="1">
              <a:defRPr/>
            </a:pPr>
            <a:r>
              <a:rPr lang="en-CA" sz="2200" b="1" dirty="0" smtClean="0"/>
              <a:t>Disorders of the digestive tract itself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200" dirty="0" smtClean="0"/>
              <a:t>Stomach ulcers, intestinal disorders (diarrhea, </a:t>
            </a:r>
            <a:r>
              <a:rPr lang="en-CA" sz="2200" dirty="0" err="1" smtClean="0"/>
              <a:t>Crohn’s</a:t>
            </a:r>
            <a:r>
              <a:rPr lang="en-CA" sz="2200" dirty="0" smtClean="0"/>
              <a:t> disease, constipation), polyps, and colon cancer</a:t>
            </a:r>
          </a:p>
          <a:p>
            <a:pPr marL="0" indent="0" eaLnBrk="1" hangingPunct="1">
              <a:defRPr/>
            </a:pPr>
            <a:endParaRPr lang="en-CA" sz="2200" dirty="0" smtClean="0"/>
          </a:p>
          <a:p>
            <a:pPr marL="0" indent="0" eaLnBrk="1" hangingPunct="1">
              <a:defRPr/>
            </a:pPr>
            <a:r>
              <a:rPr lang="en-CA" sz="2200" b="1" dirty="0" smtClean="0"/>
              <a:t>Disorders of the accessory organs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200" dirty="0" smtClean="0"/>
              <a:t>Pancreatic disorders (pancreatitis, pancreatic cancer), diabetes mellitus, hepatitis, cirrhosis, gallstones</a:t>
            </a:r>
          </a:p>
          <a:p>
            <a:pPr marL="457200" lvl="1" indent="0" eaLnBrk="1" hangingPunct="1">
              <a:buFontTx/>
              <a:buNone/>
              <a:defRPr/>
            </a:pPr>
            <a:endParaRPr lang="en-CA" sz="2400" dirty="0" smtClean="0"/>
          </a:p>
          <a:p>
            <a:pPr marL="0" indent="0" eaLnBrk="1" hangingPunct="1">
              <a:defRPr/>
            </a:pPr>
            <a:endParaRPr lang="en-CA" dirty="0"/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5127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34537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78803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CA" altLang="en-US" sz="2200" b="1" smtClean="0"/>
              <a:t>Type 1 Diabetes </a:t>
            </a:r>
            <a:r>
              <a:rPr lang="en-CA" altLang="en-US" sz="2200" smtClean="0"/>
              <a:t>(individuals do not produce enough insulin)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smtClean="0"/>
              <a:t>10% of individuals with diabetes in Canada have type 1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smtClean="0"/>
              <a:t>Usually begins in childhood (also known as juvenile-onset diabetes)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smtClean="0"/>
              <a:t>Can also occur due to a viral infection, autoimmune reaction, or environmental agent that destroys the pancreatic islets that produce insulin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smtClean="0"/>
              <a:t>Treatment is through daily insulin injections, which can be administered through an insulin pump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CA" altLang="en-US" sz="2200" smtClean="0"/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14342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36909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15365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125538"/>
            <a:ext cx="3835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131888"/>
            <a:ext cx="38354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4"/>
          <p:cNvSpPr txBox="1">
            <a:spLocks noChangeArrowheads="1"/>
          </p:cNvSpPr>
          <p:nvPr/>
        </p:nvSpPr>
        <p:spPr bwMode="auto">
          <a:xfrm>
            <a:off x="738188" y="4672013"/>
            <a:ext cx="7505700" cy="738187"/>
          </a:xfrm>
          <a:prstGeom prst="rect">
            <a:avLst/>
          </a:prstGeom>
          <a:solidFill>
            <a:srgbClr val="004080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b="1"/>
              <a:t>Figure 9.13 An insulin pump. </a:t>
            </a:r>
            <a:r>
              <a:rPr lang="en-CA" altLang="en-US" sz="1400"/>
              <a:t>Insulin pumps administer preprogrammed small doses of insulin throughout the day via an implanted catheter. Most insulin pumps can be worn under clothing.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903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908050"/>
            <a:ext cx="7880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CA" altLang="en-US" sz="2200" b="1" dirty="0" smtClean="0"/>
              <a:t>Type 2 Diabetes </a:t>
            </a:r>
            <a:r>
              <a:rPr lang="en-CA" altLang="en-US" sz="2200" dirty="0" smtClean="0"/>
              <a:t>(individuals cannot use insulin properly)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dirty="0" smtClean="0"/>
              <a:t>90% of individuals with diabetes in Canada have type 2.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dirty="0" smtClean="0"/>
              <a:t>Can occur in adults or children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dirty="0" smtClean="0"/>
              <a:t>Individuals with type 2 diabetes are often overweight or obese, and fat tissue may produce a substance that impairs insulin receptor function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CA" altLang="en-US" sz="2200" dirty="0" smtClean="0"/>
              <a:t>Normally, insulin binds to its receptor on cell surfaces to cause the number of glucose transporters to increase in the plasma membrane. This does not occur in individuals with type 2 diabetes.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dirty="0" smtClean="0"/>
              <a:t>Treatment involves weight loss, insulin injections, and medications to increase the effectiveness of the insulin produced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dirty="0" smtClean="0"/>
              <a:t>** see Insulin Sheet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16390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34199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981075"/>
            <a:ext cx="7880350" cy="43195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CA" sz="2800" b="1" dirty="0" smtClean="0"/>
              <a:t>Disorders of the Liver and Gall Bladder</a:t>
            </a:r>
          </a:p>
          <a:p>
            <a:pPr marL="0" indent="0" eaLnBrk="1" hangingPunct="1">
              <a:defRPr/>
            </a:pPr>
            <a:endParaRPr lang="en-CA" sz="1400" b="1" dirty="0" smtClean="0"/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en-CA" sz="2200" b="1" dirty="0" smtClean="0"/>
              <a:t>Hepatitis </a:t>
            </a:r>
            <a:r>
              <a:rPr lang="en-CA" sz="2200" dirty="0" smtClean="0"/>
              <a:t>is inflammation of the liver.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Commonly caused by one of several viruses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Hepatitis A: acquired by consuming food or water that is contaminated with sewage (vaccine is available)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Hepatitis B: spread by sexual contact, blood transfusions, or contaminated needles (vaccine is available)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Hepatitis C: spread by sexual contact, blood transfusions, or contaminated needles (no vaccine, but antiviral drugs are available)</a:t>
            </a: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17414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37559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7880350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CA" altLang="en-US" b="1" smtClean="0"/>
              <a:t>Cirrhosis</a:t>
            </a:r>
            <a:r>
              <a:rPr lang="en-CA" altLang="en-US" smtClean="0"/>
              <a:t> is a chronic disease of the liver.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400" smtClean="0"/>
              <a:t>Often seen in alcoholics due to malnutrition and toxic effects of excess amounts of alcohol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400" smtClean="0"/>
              <a:t>Liver becomes infiltrated with fat, and the fatty liver tissue is replaced with non-functioning fibrous scar tissue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400" smtClean="0"/>
              <a:t>Damage to the liver exceeds the rate of liver regeneration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400" smtClean="0"/>
              <a:t>Treatment involves a liver transplant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CA" altLang="en-US" sz="1800" smtClean="0"/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18438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11841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7880350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CA" altLang="en-US" b="1" smtClean="0"/>
              <a:t>Gallstones </a:t>
            </a:r>
            <a:r>
              <a:rPr lang="en-CA" altLang="en-US" smtClean="0"/>
              <a:t>are small, hard masses that form in the gall bladder.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400" smtClean="0"/>
              <a:t>Cholesterol can precipitate out of the bile and form crystals that can grow into gallstones.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400" smtClean="0"/>
              <a:t>Passage of gallstones from the gall bladder may block the common bile duct and cause </a:t>
            </a:r>
            <a:r>
              <a:rPr lang="en-CA" altLang="en-US" sz="2400" i="1" smtClean="0"/>
              <a:t>jaundice</a:t>
            </a:r>
            <a:r>
              <a:rPr lang="en-CA" altLang="en-US" sz="2400" smtClean="0"/>
              <a:t>, a yellowing of the skin and eyes due to buildup of bilirubin.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400" smtClean="0"/>
              <a:t>If the gallstones cannot be removed, the gall bladder must be removed.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CA" altLang="en-US" sz="1800" smtClean="0"/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19462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14441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773113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smtClean="0">
                <a:solidFill>
                  <a:schemeClr val="tx1"/>
                </a:solidFill>
              </a:rPr>
              <a:t>Disorders of the Digestive Tract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90663"/>
            <a:ext cx="7880350" cy="431958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CA" sz="2800" b="1" dirty="0" smtClean="0"/>
              <a:t>Stomach Ulcers</a:t>
            </a:r>
          </a:p>
          <a:p>
            <a:pPr marL="0" indent="0" eaLnBrk="1" hangingPunct="1">
              <a:defRPr/>
            </a:pPr>
            <a:endParaRPr lang="en-CA" sz="1400" b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200" dirty="0" smtClean="0"/>
              <a:t>A </a:t>
            </a:r>
            <a:r>
              <a:rPr lang="en-CA" sz="2200" b="1" dirty="0" smtClean="0"/>
              <a:t>stomach ulcer</a:t>
            </a:r>
            <a:r>
              <a:rPr lang="en-CA" sz="2200" dirty="0" smtClean="0"/>
              <a:t> is an open sore in the stomach wall caused by a gradual disintegration of the tissue.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Mainly caused by infection by </a:t>
            </a:r>
            <a:r>
              <a:rPr lang="en-CA" sz="2200" i="1" dirty="0" smtClean="0"/>
              <a:t>Helicobacter pylori</a:t>
            </a:r>
            <a:r>
              <a:rPr lang="en-CA" sz="2200" dirty="0" smtClean="0"/>
              <a:t>, a bacterium that impairs the ability of mucous cells to produce protective mucus for the stomach wall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Also caused by viral infections, or overuse of anti-inflammatory medications that damage stomach lining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Can be treated with antibiotics that kill </a:t>
            </a:r>
            <a:r>
              <a:rPr lang="en-CA" sz="2200" i="1" dirty="0" smtClean="0"/>
              <a:t>H. pylori </a:t>
            </a:r>
            <a:r>
              <a:rPr lang="en-CA" sz="2200" dirty="0" smtClean="0"/>
              <a:t>bacterium, medications that reduce stomach acid</a:t>
            </a:r>
          </a:p>
          <a:p>
            <a:pPr marL="0" indent="0" eaLnBrk="1" hangingPunct="1">
              <a:defRPr/>
            </a:pPr>
            <a:endParaRPr lang="en-CA" b="1" dirty="0" smtClean="0"/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6151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31886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7173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28650"/>
            <a:ext cx="41275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722313" y="747713"/>
            <a:ext cx="2667000" cy="1385887"/>
          </a:xfrm>
          <a:prstGeom prst="rect">
            <a:avLst/>
          </a:prstGeom>
          <a:solidFill>
            <a:srgbClr val="004080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b="1"/>
              <a:t>Figure 9B Stomach ulcer. </a:t>
            </a:r>
            <a:r>
              <a:rPr lang="en-CA" altLang="en-US" sz="1400"/>
              <a:t>Drs. Barry Marshall and Robin Warren won a Nobel Prize in 2005 for discovering that most stomach ulcers are caused by a bacterial infection.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353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7880350" cy="47577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CA" sz="2800" b="1" dirty="0" smtClean="0"/>
              <a:t>Intestinal Disorders</a:t>
            </a:r>
          </a:p>
          <a:p>
            <a:pPr marL="0" indent="0" eaLnBrk="1" hangingPunct="1">
              <a:defRPr/>
            </a:pPr>
            <a:endParaRPr lang="en-CA" sz="2200" b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200" b="1" dirty="0" smtClean="0"/>
              <a:t>Diarrhea</a:t>
            </a:r>
            <a:r>
              <a:rPr lang="en-CA" sz="2200" dirty="0" smtClean="0"/>
              <a:t> is loose, watery feces.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Acute: can be caused by </a:t>
            </a:r>
            <a:r>
              <a:rPr lang="en-CA" sz="2200" dirty="0"/>
              <a:t>i</a:t>
            </a:r>
            <a:r>
              <a:rPr lang="en-CA" sz="2200" dirty="0" smtClean="0"/>
              <a:t>nfections of the small or large intestine with bacteria, viruses, or </a:t>
            </a:r>
            <a:r>
              <a:rPr lang="en-CA" sz="2200" dirty="0" err="1" smtClean="0"/>
              <a:t>protozoas</a:t>
            </a:r>
            <a:r>
              <a:rPr lang="en-CA" sz="2200" dirty="0" smtClean="0"/>
              <a:t> that cause the intestinal wall to be irritated. </a:t>
            </a:r>
          </a:p>
          <a:p>
            <a:pPr lvl="2" eaLnBrk="1" hangingPunct="1">
              <a:buClr>
                <a:srgbClr val="004080"/>
              </a:buClr>
              <a:buFont typeface="Times" pitchFamily="18" charset="0"/>
              <a:buChar char="−"/>
              <a:defRPr/>
            </a:pPr>
            <a:r>
              <a:rPr lang="en-CA" sz="2200" dirty="0" smtClean="0"/>
              <a:t>Peristalsis increases, and less water is absorbed, resulting in loose, watery feces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Chronic: </a:t>
            </a:r>
            <a:r>
              <a:rPr lang="en-CA" sz="2200" dirty="0"/>
              <a:t>P</a:t>
            </a:r>
            <a:r>
              <a:rPr lang="en-CA" sz="2200" dirty="0" smtClean="0"/>
              <a:t>ersistent inflammation of the intestine due to a misdirected immune response against one’s own intestinal tissues and bacteria (</a:t>
            </a:r>
            <a:r>
              <a:rPr lang="en-CA" sz="2200" dirty="0" err="1" smtClean="0"/>
              <a:t>Crohn’s</a:t>
            </a:r>
            <a:r>
              <a:rPr lang="en-CA" sz="2200" dirty="0" smtClean="0"/>
              <a:t> disease)</a:t>
            </a:r>
          </a:p>
          <a:p>
            <a:pPr lvl="2" eaLnBrk="1" hangingPunct="1">
              <a:buClr>
                <a:srgbClr val="004080"/>
              </a:buClr>
              <a:buFont typeface="Times" pitchFamily="18" charset="0"/>
              <a:buChar char="−"/>
              <a:defRPr/>
            </a:pPr>
            <a:r>
              <a:rPr lang="en-CA" sz="2000" dirty="0" smtClean="0"/>
              <a:t>Genetic predisposition and environmental triggers are factors.</a:t>
            </a:r>
          </a:p>
          <a:p>
            <a:pPr marL="0" indent="0" eaLnBrk="1" hangingPunct="1">
              <a:defRPr/>
            </a:pPr>
            <a:endParaRPr lang="en-CA" sz="2200" b="1" dirty="0" smtClean="0"/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8198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1727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052513"/>
            <a:ext cx="7880350" cy="47577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CA" b="1" dirty="0" smtClean="0"/>
              <a:t>Constipation</a:t>
            </a:r>
            <a:r>
              <a:rPr lang="en-CA" dirty="0" smtClean="0"/>
              <a:t> results in dry and hard feces.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400" dirty="0" smtClean="0"/>
              <a:t>Caused by ignoring the urge to defecate or by inadequate fluid or fibre in the diet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400" dirty="0" smtClean="0"/>
              <a:t>Chronic constipation can lead to hemorrhoids, which are inflamed blood vessels in the anus</a:t>
            </a:r>
            <a:endParaRPr lang="en-CA" sz="2400" dirty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400" dirty="0" smtClean="0"/>
              <a:t>Can be prevented by increasing the amount of water and fibre in diet</a:t>
            </a:r>
          </a:p>
          <a:p>
            <a:pPr lvl="2" eaLnBrk="1" hangingPunct="1">
              <a:buClr>
                <a:srgbClr val="004080"/>
              </a:buClr>
              <a:buFont typeface="Times" pitchFamily="18" charset="0"/>
              <a:buChar char="−"/>
              <a:defRPr/>
            </a:pPr>
            <a:r>
              <a:rPr lang="en-CA" dirty="0" smtClean="0"/>
              <a:t>Laxatives and enemas can be used but can irritate the colon</a:t>
            </a:r>
            <a:endParaRPr lang="en-CA" dirty="0"/>
          </a:p>
          <a:p>
            <a:pPr marL="0" indent="0" eaLnBrk="1" hangingPunct="1">
              <a:defRPr/>
            </a:pPr>
            <a:endParaRPr lang="en-CA" b="1" dirty="0" smtClean="0"/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9222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736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7880350" cy="47577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CA" sz="2800" b="1" dirty="0" smtClean="0"/>
              <a:t>Polyps and Colon Cancer</a:t>
            </a:r>
          </a:p>
          <a:p>
            <a:pPr marL="0" indent="0" eaLnBrk="1" hangingPunct="1">
              <a:defRPr/>
            </a:pPr>
            <a:endParaRPr lang="en-CA" sz="2200" b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200" b="1" dirty="0" smtClean="0"/>
              <a:t>Polyps</a:t>
            </a:r>
            <a:r>
              <a:rPr lang="en-CA" sz="2200" dirty="0" smtClean="0"/>
              <a:t> are small growths arising from the epithelial lining in the colon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Can be benign or cancerous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Usually detected by a colonoscopy, where an endoscope is inserted in the colon to enable a viewing of the wall of the large intestine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Colon cancer can be cured if detected early and surgically removed while it is still confined to a polyp</a:t>
            </a:r>
          </a:p>
          <a:p>
            <a:pPr marL="0" indent="0" eaLnBrk="1" hangingPunct="1">
              <a:defRPr/>
            </a:pPr>
            <a:endParaRPr lang="en-CA" sz="2200" b="1" dirty="0" smtClean="0"/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10246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25197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30238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smtClean="0">
                <a:solidFill>
                  <a:schemeClr val="tx1"/>
                </a:solidFill>
              </a:rPr>
              <a:t>Disorders of the Accessory Organs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7880350" cy="431958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CA" sz="2800" b="1" dirty="0" smtClean="0"/>
              <a:t>Disorders of the Pancreas</a:t>
            </a:r>
          </a:p>
          <a:p>
            <a:pPr marL="0" indent="0" eaLnBrk="1" hangingPunct="1">
              <a:defRPr/>
            </a:pPr>
            <a:endParaRPr lang="en-CA" sz="1400" b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200" b="1" dirty="0" smtClean="0"/>
              <a:t>Pancreatitis</a:t>
            </a:r>
            <a:r>
              <a:rPr lang="en-CA" sz="2200" dirty="0" smtClean="0"/>
              <a:t> is an inflammation of the pancreas.</a:t>
            </a:r>
            <a:endParaRPr lang="en-CA" sz="2200" b="1" dirty="0" smtClean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Caused by excessive alcohol consumption, gallstones that block the pancreatic duct, or other unknown factors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Chronic pancreatitis: digestive enzymes secreted by the pancreas damage the pancreas and decrease insulin secretion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endParaRPr lang="en-CA" sz="2200" dirty="0" smtClean="0"/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en-CA" sz="2200" b="1" dirty="0" smtClean="0"/>
              <a:t>Pancreatic cancer </a:t>
            </a:r>
            <a:r>
              <a:rPr lang="en-CA" sz="2200" dirty="0" smtClean="0"/>
              <a:t>is a cancer that is almost always fatal.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20% of patients are alive one year after diagnosis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CA" sz="2200" dirty="0" smtClean="0"/>
              <a:t>Resistant to treatment and spreads to other organs before symptoms appear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11271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921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78803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CA" altLang="en-US" sz="2200" b="1" smtClean="0"/>
              <a:t>Diabetes mellitus </a:t>
            </a:r>
            <a:r>
              <a:rPr lang="en-CA" altLang="en-US" sz="2200" smtClean="0"/>
              <a:t>is a condition that affects the regulation of glucose metabolism.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smtClean="0"/>
              <a:t>Type I diabetes: individuals do not produce enough insulin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smtClean="0"/>
              <a:t>Type II diabetes: individuals cannot properly use the insulin they produce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smtClean="0"/>
              <a:t>In either case, blood glucose levels rise, but the use of glucose by the cells is impaired</a:t>
            </a:r>
          </a:p>
          <a:p>
            <a:pPr lvl="2" eaLnBrk="1" hangingPunct="1">
              <a:buClr>
                <a:srgbClr val="004080"/>
              </a:buClr>
              <a:buFont typeface="Times" panose="02020603050405020304" pitchFamily="18" charset="0"/>
              <a:buChar char="−"/>
            </a:pPr>
            <a:r>
              <a:rPr lang="en-CA" altLang="en-US" sz="2200" smtClean="0"/>
              <a:t>Excess glucose in the blood is secreted into the urine</a:t>
            </a:r>
          </a:p>
          <a:p>
            <a:pPr lvl="2" eaLnBrk="1" hangingPunct="1">
              <a:buClr>
                <a:srgbClr val="004080"/>
              </a:buClr>
              <a:buFont typeface="Times" panose="02020603050405020304" pitchFamily="18" charset="0"/>
              <a:buChar char="−"/>
            </a:pPr>
            <a:r>
              <a:rPr lang="en-CA" altLang="en-US" sz="2200" smtClean="0"/>
              <a:t>Because blood glucose cannot be used, the body metabolizes fat, which leads to the buildup of ketones</a:t>
            </a:r>
          </a:p>
          <a:p>
            <a:pPr lvl="2" eaLnBrk="1" hangingPunct="1">
              <a:buClr>
                <a:srgbClr val="004080"/>
              </a:buClr>
              <a:buFont typeface="Times" panose="02020603050405020304" pitchFamily="18" charset="0"/>
              <a:buChar char="−"/>
            </a:pPr>
            <a:r>
              <a:rPr lang="en-CA" altLang="en-US" sz="2200" smtClean="0"/>
              <a:t>Ketones metabolize into acids, which can build up in the blood and lead to coma and death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CA" altLang="en-US" sz="2200" smtClean="0"/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12294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</p:spTree>
    <p:extLst>
      <p:ext uri="{BB962C8B-B14F-4D97-AF65-F5344CB8AC3E}">
        <p14:creationId xmlns:p14="http://schemas.microsoft.com/office/powerpoint/2010/main" val="18474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3743325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CA" altLang="en-US" sz="2200" smtClean="0"/>
              <a:t>The glucose tolerance test is used to test for diabetes.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smtClean="0"/>
              <a:t>Person ingests a known amount of glucose, and blood glucose concentration is measured at intervals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CA" altLang="en-US" sz="2200" smtClean="0"/>
              <a:t>In a person with diabetes, blood glucose rises greatly and remains elevated for hours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CA" altLang="en-US" sz="2200" smtClean="0"/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123825" y="-571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UNIT B</a:t>
            </a: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1371600" y="-476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Chapter 9: Digestive System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88913" y="61388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4080"/>
                </a:solidFill>
              </a:rPr>
              <a:t>TO PREVIOUS SLIDE</a:t>
            </a:r>
          </a:p>
        </p:txBody>
      </p:sp>
      <p:pic>
        <p:nvPicPr>
          <p:cNvPr id="13318" name="Picture 13" descr="gr-12-button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910263"/>
            <a:ext cx="1035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7620000" y="-444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Section 9.4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36613"/>
            <a:ext cx="441483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4"/>
          <p:cNvSpPr txBox="1">
            <a:spLocks noChangeArrowheads="1"/>
          </p:cNvSpPr>
          <p:nvPr/>
        </p:nvSpPr>
        <p:spPr bwMode="auto">
          <a:xfrm>
            <a:off x="4424363" y="4968875"/>
            <a:ext cx="4135437" cy="1385888"/>
          </a:xfrm>
          <a:prstGeom prst="rect">
            <a:avLst/>
          </a:prstGeom>
          <a:solidFill>
            <a:srgbClr val="004080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b="1"/>
              <a:t>Figure 9.12 Glucose tolerance test. </a:t>
            </a:r>
            <a:r>
              <a:rPr lang="en-CA" altLang="en-US" sz="1400"/>
              <a:t>Following the administration of 100 g of glucose, the blood glucose level rises dramatically in the person with diabetes and glucose appears in the urine. Also, the blood glucose level at 2 hours is equal to or more than 200 mg/100 dL.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03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1407</Words>
  <Application>Microsoft Office PowerPoint</Application>
  <PresentationFormat>On-screen Show (4:3)</PresentationFormat>
  <Paragraphs>170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Times</vt:lpstr>
      <vt:lpstr>Blank Presentation</vt:lpstr>
      <vt:lpstr>9.4 Disorders of the Digestive System</vt:lpstr>
      <vt:lpstr>Disorders of the Digestive Tract</vt:lpstr>
      <vt:lpstr>PowerPoint Presentation</vt:lpstr>
      <vt:lpstr>PowerPoint Presentation</vt:lpstr>
      <vt:lpstr>PowerPoint Presentation</vt:lpstr>
      <vt:lpstr>PowerPoint Presentation</vt:lpstr>
      <vt:lpstr>Disorders of the Accessory Organs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 and Metabolism</dc:title>
  <dc:creator>Stephanie Vink</dc:creator>
  <cp:lastModifiedBy>Tammy Wilson</cp:lastModifiedBy>
  <cp:revision>16</cp:revision>
  <dcterms:created xsi:type="dcterms:W3CDTF">2015-10-13T17:18:54Z</dcterms:created>
  <dcterms:modified xsi:type="dcterms:W3CDTF">2017-01-18T00:24:31Z</dcterms:modified>
</cp:coreProperties>
</file>